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1.xml" ContentType="application/vnd.openxmlformats-officedocument.presentationml.comment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52"/>
  </p:notesMasterIdLst>
  <p:sldIdLst>
    <p:sldId id="256" r:id="rId5"/>
    <p:sldId id="291" r:id="rId6"/>
    <p:sldId id="304" r:id="rId7"/>
    <p:sldId id="305" r:id="rId8"/>
    <p:sldId id="1089" r:id="rId9"/>
    <p:sldId id="314" r:id="rId10"/>
    <p:sldId id="1117" r:id="rId11"/>
    <p:sldId id="1114" r:id="rId12"/>
    <p:sldId id="318" r:id="rId13"/>
    <p:sldId id="317" r:id="rId14"/>
    <p:sldId id="321" r:id="rId15"/>
    <p:sldId id="1054" r:id="rId16"/>
    <p:sldId id="1118" r:id="rId17"/>
    <p:sldId id="1130" r:id="rId18"/>
    <p:sldId id="1028" r:id="rId19"/>
    <p:sldId id="1055" r:id="rId20"/>
    <p:sldId id="1092" r:id="rId21"/>
    <p:sldId id="1032" r:id="rId22"/>
    <p:sldId id="1085" r:id="rId23"/>
    <p:sldId id="1087" r:id="rId24"/>
    <p:sldId id="816" r:id="rId25"/>
    <p:sldId id="1110" r:id="rId26"/>
    <p:sldId id="1109" r:id="rId27"/>
    <p:sldId id="949" r:id="rId28"/>
    <p:sldId id="1093" r:id="rId29"/>
    <p:sldId id="1083" r:id="rId30"/>
    <p:sldId id="1128" r:id="rId31"/>
    <p:sldId id="1078" r:id="rId32"/>
    <p:sldId id="1076" r:id="rId33"/>
    <p:sldId id="1129" r:id="rId34"/>
    <p:sldId id="1099" r:id="rId35"/>
    <p:sldId id="708" r:id="rId36"/>
    <p:sldId id="710" r:id="rId37"/>
    <p:sldId id="1094" r:id="rId38"/>
    <p:sldId id="1122" r:id="rId39"/>
    <p:sldId id="1124" r:id="rId40"/>
    <p:sldId id="1125" r:id="rId41"/>
    <p:sldId id="1126" r:id="rId42"/>
    <p:sldId id="1113" r:id="rId43"/>
    <p:sldId id="1115" r:id="rId44"/>
    <p:sldId id="1116" r:id="rId45"/>
    <p:sldId id="1112" r:id="rId46"/>
    <p:sldId id="1121" r:id="rId47"/>
    <p:sldId id="1132" r:id="rId48"/>
    <p:sldId id="1133" r:id="rId49"/>
    <p:sldId id="1134" r:id="rId50"/>
    <p:sldId id="451" r:id="rId5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ng Nguyen Cao Khoi" initials="SNCK" lastIdx="1" clrIdx="0">
    <p:extLst>
      <p:ext uri="{19B8F6BF-5375-455C-9EA6-DF929625EA0E}">
        <p15:presenceInfo xmlns:p15="http://schemas.microsoft.com/office/powerpoint/2012/main" userId="S::ncksang.nt22@ump.edu.vn::5ef39f1b-1358-4f6d-b1bd-f371da0e50b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99"/>
    <a:srgbClr val="000099"/>
    <a:srgbClr val="006600"/>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BC0425-4C95-9A99-9084-CDADF99F1B31}" v="5" dt="2023-02-14T11:58:20.608"/>
    <p1510:client id="{230F35FF-3737-6B22-F820-B4B668E029A0}" v="869" dt="2023-02-14T08:35:04.148"/>
    <p1510:client id="{2967F637-987E-D898-DB5A-FAE454CDC7ED}" v="1951" dt="2023-02-13T16:39:02.735"/>
    <p1510:client id="{33E11404-46BD-48D4-DFD5-C705EE1A9ED6}" v="18" dt="2023-02-13T12:19:29.150"/>
    <p1510:client id="{7456D385-61D2-1357-4664-DA8F1E598E1E}" v="290" dt="2023-02-14T09:33:52.785"/>
    <p1510:client id="{B250894A-F7A2-A570-0645-AF2D852130B9}" v="907" dt="2023-02-14T08:40:13.241"/>
    <p1510:client id="{D1D0CE64-49C2-4C8F-9E51-313D6714A31B}" v="197" dt="2023-02-12T14:54:47.324"/>
    <p1510:client id="{EC41E8BD-5B24-FF6D-42BB-CBA9E8E699F3}" v="54" dt="2023-02-13T16:19:31.049"/>
    <p1510:client id="{ED9A6422-80DD-9940-9027-BC45923365C5}" v="439" dt="2023-02-10T12:50:31.420"/>
  </p1510:revLst>
</p1510:revInfo>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73A0DAA-6AF3-43AB-8588-CEC1D06C72B9}" styleName="Kiểu Trung bình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Không có Kiểu, Lưới Bảng">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2-13T09:16:35.379" idx="1">
    <p:pos x="5209" y="367"/>
    <p:text>***</p:text>
    <p:extLst>
      <p:ext uri="{C676402C-5697-4E1C-873F-D02D1690AC5C}">
        <p15:threadingInfo xmlns:p15="http://schemas.microsoft.com/office/powerpoint/2012/main" timeZoneBias="-420"/>
      </p:ext>
    </p:extLst>
  </p:cm>
</p:cmLst>
</file>

<file path=ppt/media/image1.png>
</file>

<file path=ppt/media/image10.png>
</file>

<file path=ppt/media/image11.gif>
</file>

<file path=ppt/media/image12.gif>
</file>

<file path=ppt/media/image13.jpeg>
</file>

<file path=ppt/media/image2.png>
</file>

<file path=ppt/media/image3.jpe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ACAA83-2AA7-43E5-BB66-8E208782CCBA}" type="datetimeFigureOut">
              <a:rPr lang="en-US" smtClean="0"/>
              <a:t>2/14/2023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628903-88BF-44C1-A29F-9BFE545E17D3}" type="slidenum">
              <a:rPr lang="en-US" smtClean="0"/>
              <a:t>‹#›</a:t>
            </a:fld>
            <a:endParaRPr lang="en-US"/>
          </a:p>
        </p:txBody>
      </p:sp>
    </p:spTree>
    <p:extLst>
      <p:ext uri="{BB962C8B-B14F-4D97-AF65-F5344CB8AC3E}">
        <p14:creationId xmlns:p14="http://schemas.microsoft.com/office/powerpoint/2010/main" val="835103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8" Type="http://schemas.openxmlformats.org/officeDocument/2006/relationships/hyperlink" Target="https://www.ncbi.nlm.nih.gov/pmc/articles/PMC6710177/#B103" TargetMode="External"/><Relationship Id="rId3" Type="http://schemas.openxmlformats.org/officeDocument/2006/relationships/hyperlink" Target="https://www.ncbi.nlm.nih.gov/pmc/articles/PMC6710177/#B100" TargetMode="External"/><Relationship Id="rId7" Type="http://schemas.openxmlformats.org/officeDocument/2006/relationships/hyperlink" Target="https://www.ncbi.nlm.nih.gov/pmc/articles/PMC6710177/#B102" TargetMode="External"/><Relationship Id="rId12" Type="http://schemas.openxmlformats.org/officeDocument/2006/relationships/hyperlink" Target="https://www.ncbi.nlm.nih.gov/pmc/articles/PMC6710177/#B109" TargetMode="External"/><Relationship Id="rId2" Type="http://schemas.openxmlformats.org/officeDocument/2006/relationships/slide" Target="../slides/slide24.xml"/><Relationship Id="rId1" Type="http://schemas.openxmlformats.org/officeDocument/2006/relationships/notesMaster" Target="../notesMasters/notesMaster1.xml"/><Relationship Id="rId6" Type="http://schemas.openxmlformats.org/officeDocument/2006/relationships/hyperlink" Target="https://www.ncbi.nlm.nih.gov/pmc/articles/PMC6710177/#B101" TargetMode="External"/><Relationship Id="rId11" Type="http://schemas.openxmlformats.org/officeDocument/2006/relationships/hyperlink" Target="https://www.ncbi.nlm.nih.gov/pmc/articles/PMC6710177/#B108" TargetMode="External"/><Relationship Id="rId5" Type="http://schemas.openxmlformats.org/officeDocument/2006/relationships/hyperlink" Target="https://www.ncbi.nlm.nih.gov/pmc/articles/PMC6710177/#B99" TargetMode="External"/><Relationship Id="rId10" Type="http://schemas.openxmlformats.org/officeDocument/2006/relationships/hyperlink" Target="https://www.ncbi.nlm.nih.gov/pmc/articles/PMC6710177/#B107" TargetMode="External"/><Relationship Id="rId4" Type="http://schemas.openxmlformats.org/officeDocument/2006/relationships/hyperlink" Target="https://www.ncbi.nlm.nih.gov/pmc/articles/PMC6710177/#B97" TargetMode="External"/><Relationship Id="rId9" Type="http://schemas.openxmlformats.org/officeDocument/2006/relationships/hyperlink" Target="https://www.ncbi.nlm.nih.gov/pmc/articles/PMC6710177/#B106"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a:br>
            <a:r>
              <a:rPr lang="en-US"/>
              <a:t>Colorectal tumors frequently bleed into the lumen[</a:t>
            </a:r>
            <a:r>
              <a:rPr lang="en-US" u="sng">
                <a:hlinkClick r:id="rId3"/>
              </a:rPr>
              <a:t>100</a:t>
            </a:r>
            <a:r>
              <a:rPr lang="en-US"/>
              <a:t>], explaining the iron deficiency associated with microcytic anemia in a subset of patients. However, systemic inflammation also appears to be one of the main determinants of low blood hemoglobin levels, and, in particular, normocytic anemia, in CRC patients[</a:t>
            </a:r>
            <a:r>
              <a:rPr lang="en-US" u="sng">
                <a:hlinkClick r:id="rId4"/>
              </a:rPr>
              <a:t>97</a:t>
            </a:r>
            <a:r>
              <a:rPr lang="en-US"/>
              <a:t>-</a:t>
            </a:r>
            <a:r>
              <a:rPr lang="en-US" u="sng">
                <a:hlinkClick r:id="rId5"/>
              </a:rPr>
              <a:t>99</a:t>
            </a:r>
            <a:r>
              <a:rPr lang="en-US"/>
              <a:t>]. There are several collaborating mechanisms linking systemic inflammation and anemia. First, hepcidin, an acute phase protein produced in the liver, limits iron absorption from small intestine[</a:t>
            </a:r>
            <a:r>
              <a:rPr lang="en-US" u="sng">
                <a:hlinkClick r:id="rId6"/>
              </a:rPr>
              <a:t>101</a:t>
            </a:r>
            <a:r>
              <a:rPr lang="en-US"/>
              <a:t>,</a:t>
            </a:r>
            <a:r>
              <a:rPr lang="en-US" u="sng">
                <a:hlinkClick r:id="rId7"/>
              </a:rPr>
              <a:t>102</a:t>
            </a:r>
            <a:r>
              <a:rPr lang="en-US"/>
              <a:t>] and iron availability for erythroid cells[</a:t>
            </a:r>
            <a:r>
              <a:rPr lang="en-US" u="sng">
                <a:hlinkClick r:id="rId7"/>
              </a:rPr>
              <a:t>102</a:t>
            </a:r>
            <a:r>
              <a:rPr lang="en-US"/>
              <a:t>]. Second, pro-inflammatory cytokines directly inhibit the proliferation of erythroid progenitor cells[</a:t>
            </a:r>
            <a:r>
              <a:rPr lang="en-US" u="sng">
                <a:hlinkClick r:id="rId8"/>
              </a:rPr>
              <a:t>103</a:t>
            </a:r>
            <a:r>
              <a:rPr lang="en-US"/>
              <a:t>]. Third, proinflammatory cytokines also inhibit erythropoietin synthesis in the kidney, resulting in decreased erythropoiesis</a:t>
            </a:r>
            <a:br>
              <a:rPr lang="en-US">
                <a:cs typeface="+mn-lt"/>
              </a:rPr>
            </a:br>
            <a:r>
              <a:rPr lang="en-US">
                <a:cs typeface="Calibri"/>
              </a:rPr>
              <a:t>Platelets </a:t>
            </a:r>
            <a:r>
              <a:rPr lang="en-US"/>
              <a:t>are anucleate cells generated in the bone marrow by the megakaryocyte. They contribute to hemostasis but also to cancer pathogenesis by releasing growth factors and cytokines[</a:t>
            </a:r>
            <a:r>
              <a:rPr lang="en-US" u="sng">
                <a:hlinkClick r:id="rId9"/>
              </a:rPr>
              <a:t>106</a:t>
            </a:r>
            <a:r>
              <a:rPr lang="en-US"/>
              <a:t>]. Thrombocytosis (increased blood platelet count) is common in cancer patients. A recent prospective cohort study in the United Kingdom investigated 1-year cancer incidence in 40000 patients aged ≥ 40 years with thrombocytosis[</a:t>
            </a:r>
            <a:r>
              <a:rPr lang="en-US" u="sng">
                <a:hlinkClick r:id="rId10"/>
              </a:rPr>
              <a:t>107</a:t>
            </a:r>
            <a:r>
              <a:rPr lang="en-US"/>
              <a:t>]. In that cohort, 11.6% of males and 6.2% of females developed cancer in 1-year follow-up, with CRC and lung cancer as the most common diagnoses[</a:t>
            </a:r>
            <a:r>
              <a:rPr lang="en-US" u="sng">
                <a:hlinkClick r:id="rId10"/>
              </a:rPr>
              <a:t>107</a:t>
            </a:r>
            <a:r>
              <a:rPr lang="en-US"/>
              <a:t>]. The factors contributing to cancer-associated thrombocytosis include CSF2, CSF3, FGF2 (fibroblast growth factor 2, basic fibroblast growth factor), IL6, and THPO (thrombopoietin)[</a:t>
            </a:r>
            <a:r>
              <a:rPr lang="en-US" u="sng">
                <a:hlinkClick r:id="rId11"/>
              </a:rPr>
              <a:t>108</a:t>
            </a:r>
            <a:r>
              <a:rPr lang="en-US"/>
              <a:t>]. In cancer patients with systemic inflammation, THPO production in the liver is increased in response to IL6 and other cytokines, resulting in increased platelet production[</a:t>
            </a:r>
            <a:r>
              <a:rPr lang="en-US" u="sng">
                <a:hlinkClick r:id="rId11"/>
              </a:rPr>
              <a:t>108</a:t>
            </a:r>
            <a:r>
              <a:rPr lang="en-US"/>
              <a:t>,</a:t>
            </a:r>
            <a:r>
              <a:rPr lang="en-US" u="sng">
                <a:hlinkClick r:id="rId12"/>
              </a:rPr>
              <a:t>109</a:t>
            </a:r>
            <a:endParaRPr lang="en-US">
              <a:cs typeface="Calibri"/>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C628903-88BF-44C1-A29F-9BFE545E17D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255333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C628903-88BF-44C1-A29F-9BFE545E17D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2252975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C628903-88BF-44C1-A29F-9BFE545E17D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299143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C628903-88BF-44C1-A29F-9BFE545E17D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666666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Cockcroft-Gault: 83- 79</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C628903-88BF-44C1-A29F-9BFE545E17D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306114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FD17629-86CD-4F86-92C2-F2A3BF43BD68}" type="datetime1">
              <a:rPr lang="vi-VN" smtClean="0"/>
              <a:t>14/02/2023</a:t>
            </a:fld>
            <a:endParaRPr lang="en-US"/>
          </a:p>
        </p:txBody>
      </p:sp>
      <p:sp>
        <p:nvSpPr>
          <p:cNvPr id="5" name="Footer Placeholder 4"/>
          <p:cNvSpPr>
            <a:spLocks noGrp="1"/>
          </p:cNvSpPr>
          <p:nvPr>
            <p:ph type="ftr" sz="quarter" idx="11"/>
          </p:nvPr>
        </p:nvSpPr>
        <p:spPr/>
        <p:txBody>
          <a:bodyPr/>
          <a:lstStyle/>
          <a:p>
            <a:r>
              <a:rPr lang="en-US"/>
              <a:t>BỆNH ÁN LÃO CSGN</a:t>
            </a:r>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B56B69-4B6C-433C-81C6-B1977E255272}" type="datetime1">
              <a:rPr lang="vi-VN" smtClean="0"/>
              <a:t>14/02/2023</a:t>
            </a:fld>
            <a:endParaRPr lang="en-US"/>
          </a:p>
        </p:txBody>
      </p:sp>
      <p:sp>
        <p:nvSpPr>
          <p:cNvPr id="5" name="Footer Placeholder 4"/>
          <p:cNvSpPr>
            <a:spLocks noGrp="1"/>
          </p:cNvSpPr>
          <p:nvPr>
            <p:ph type="ftr" sz="quarter" idx="11"/>
          </p:nvPr>
        </p:nvSpPr>
        <p:spPr/>
        <p:txBody>
          <a:bodyPr/>
          <a:lstStyle/>
          <a:p>
            <a:r>
              <a:rPr lang="en-US"/>
              <a:t>BỆNH ÁN LÃO CSGN</a:t>
            </a:r>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963150-488C-4A6B-A1D6-455EE3151C01}" type="datetime1">
              <a:rPr lang="vi-VN" smtClean="0"/>
              <a:t>14/02/2023</a:t>
            </a:fld>
            <a:endParaRPr lang="en-US"/>
          </a:p>
        </p:txBody>
      </p:sp>
      <p:sp>
        <p:nvSpPr>
          <p:cNvPr id="5" name="Footer Placeholder 4"/>
          <p:cNvSpPr>
            <a:spLocks noGrp="1"/>
          </p:cNvSpPr>
          <p:nvPr>
            <p:ph type="ftr" sz="quarter" idx="11"/>
          </p:nvPr>
        </p:nvSpPr>
        <p:spPr/>
        <p:txBody>
          <a:bodyPr/>
          <a:lstStyle/>
          <a:p>
            <a:r>
              <a:rPr lang="en-US"/>
              <a:t>BỆNH ÁN LÃO CSGN</a:t>
            </a:r>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B485947-E173-462C-84B3-BF23F094F3E3}" type="datetime1">
              <a:rPr lang="vi-VN" smtClean="0"/>
              <a:t>14/02/2023</a:t>
            </a:fld>
            <a:endParaRPr lang="en-US"/>
          </a:p>
        </p:txBody>
      </p:sp>
      <p:sp>
        <p:nvSpPr>
          <p:cNvPr id="5" name="Footer Placeholder 4"/>
          <p:cNvSpPr>
            <a:spLocks noGrp="1"/>
          </p:cNvSpPr>
          <p:nvPr>
            <p:ph type="ftr" sz="quarter" idx="11"/>
          </p:nvPr>
        </p:nvSpPr>
        <p:spPr/>
        <p:txBody>
          <a:bodyPr/>
          <a:lstStyle/>
          <a:p>
            <a:r>
              <a:rPr lang="en-US"/>
              <a:t>BỆNH ÁN LÃO CSGN</a:t>
            </a:r>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69EF9AC-A395-4FE0-A991-18AD7B7977EF}" type="datetime1">
              <a:rPr lang="vi-VN" smtClean="0"/>
              <a:t>14/02/2023</a:t>
            </a:fld>
            <a:endParaRPr lang="en-US"/>
          </a:p>
        </p:txBody>
      </p:sp>
      <p:sp>
        <p:nvSpPr>
          <p:cNvPr id="5" name="Footer Placeholder 4"/>
          <p:cNvSpPr>
            <a:spLocks noGrp="1"/>
          </p:cNvSpPr>
          <p:nvPr>
            <p:ph type="ftr" sz="quarter" idx="11"/>
          </p:nvPr>
        </p:nvSpPr>
        <p:spPr/>
        <p:txBody>
          <a:bodyPr/>
          <a:lstStyle/>
          <a:p>
            <a:r>
              <a:rPr lang="en-US"/>
              <a:t>BỆNH ÁN LÃO CSGN</a:t>
            </a:r>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89F351B-961F-43B7-8F64-86D13275A04E}" type="datetime1">
              <a:rPr lang="vi-VN" smtClean="0"/>
              <a:t>14/02/2023</a:t>
            </a:fld>
            <a:endParaRPr lang="en-US"/>
          </a:p>
        </p:txBody>
      </p:sp>
      <p:sp>
        <p:nvSpPr>
          <p:cNvPr id="5" name="Footer Placeholder 4"/>
          <p:cNvSpPr>
            <a:spLocks noGrp="1"/>
          </p:cNvSpPr>
          <p:nvPr>
            <p:ph type="ftr" sz="quarter" idx="11"/>
          </p:nvPr>
        </p:nvSpPr>
        <p:spPr/>
        <p:txBody>
          <a:bodyPr/>
          <a:lstStyle/>
          <a:p>
            <a:r>
              <a:rPr lang="en-US"/>
              <a:t>BỆNH ÁN LÃO CSGN</a:t>
            </a:r>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DE146CC-44E4-4422-9645-9F2BE808DE1D}" type="datetime1">
              <a:rPr lang="vi-VN" smtClean="0"/>
              <a:t>14/02/2023</a:t>
            </a:fld>
            <a:endParaRPr lang="en-US"/>
          </a:p>
        </p:txBody>
      </p:sp>
      <p:sp>
        <p:nvSpPr>
          <p:cNvPr id="6" name="Footer Placeholder 5"/>
          <p:cNvSpPr>
            <a:spLocks noGrp="1"/>
          </p:cNvSpPr>
          <p:nvPr>
            <p:ph type="ftr" sz="quarter" idx="11"/>
          </p:nvPr>
        </p:nvSpPr>
        <p:spPr/>
        <p:txBody>
          <a:bodyPr/>
          <a:lstStyle/>
          <a:p>
            <a:r>
              <a:rPr lang="en-US"/>
              <a:t>BỆNH ÁN LÃO CSGN</a:t>
            </a:r>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AE93A7A-73CC-4F2D-9B5C-ED2D043E0C53}" type="datetime1">
              <a:rPr lang="vi-VN" smtClean="0"/>
              <a:t>14/02/2023</a:t>
            </a:fld>
            <a:endParaRPr lang="en-US"/>
          </a:p>
        </p:txBody>
      </p:sp>
      <p:sp>
        <p:nvSpPr>
          <p:cNvPr id="8" name="Footer Placeholder 7"/>
          <p:cNvSpPr>
            <a:spLocks noGrp="1"/>
          </p:cNvSpPr>
          <p:nvPr>
            <p:ph type="ftr" sz="quarter" idx="11"/>
          </p:nvPr>
        </p:nvSpPr>
        <p:spPr/>
        <p:txBody>
          <a:bodyPr/>
          <a:lstStyle/>
          <a:p>
            <a:r>
              <a:rPr lang="en-US"/>
              <a:t>BỆNH ÁN LÃO CSGN</a:t>
            </a:r>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7F52635-2FC5-42E1-89F1-F2CA2B1DA560}" type="datetime1">
              <a:rPr lang="vi-VN" smtClean="0"/>
              <a:t>14/02/2023</a:t>
            </a:fld>
            <a:endParaRPr lang="en-US"/>
          </a:p>
        </p:txBody>
      </p:sp>
      <p:sp>
        <p:nvSpPr>
          <p:cNvPr id="4" name="Footer Placeholder 3"/>
          <p:cNvSpPr>
            <a:spLocks noGrp="1"/>
          </p:cNvSpPr>
          <p:nvPr>
            <p:ph type="ftr" sz="quarter" idx="11"/>
          </p:nvPr>
        </p:nvSpPr>
        <p:spPr/>
        <p:txBody>
          <a:bodyPr/>
          <a:lstStyle/>
          <a:p>
            <a:r>
              <a:rPr lang="en-US"/>
              <a:t>BỆNH ÁN LÃO CSGN</a:t>
            </a:r>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5CFCC4-9067-4998-9A76-915DF6BE6D23}" type="datetime1">
              <a:rPr lang="vi-VN" smtClean="0"/>
              <a:t>14/02/2023</a:t>
            </a:fld>
            <a:endParaRPr lang="en-US"/>
          </a:p>
        </p:txBody>
      </p:sp>
      <p:sp>
        <p:nvSpPr>
          <p:cNvPr id="3" name="Footer Placeholder 2"/>
          <p:cNvSpPr>
            <a:spLocks noGrp="1"/>
          </p:cNvSpPr>
          <p:nvPr>
            <p:ph type="ftr" sz="quarter" idx="11"/>
          </p:nvPr>
        </p:nvSpPr>
        <p:spPr/>
        <p:txBody>
          <a:bodyPr/>
          <a:lstStyle/>
          <a:p>
            <a:r>
              <a:rPr lang="en-US"/>
              <a:t>BỆNH ÁN LÃO CSGN</a:t>
            </a:r>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B600DFD-5D43-4D8B-AEA4-95305407C4CB}" type="datetime1">
              <a:rPr lang="vi-VN" smtClean="0"/>
              <a:t>14/02/2023</a:t>
            </a:fld>
            <a:endParaRPr lang="en-US"/>
          </a:p>
        </p:txBody>
      </p:sp>
      <p:sp>
        <p:nvSpPr>
          <p:cNvPr id="6" name="Footer Placeholder 5"/>
          <p:cNvSpPr>
            <a:spLocks noGrp="1"/>
          </p:cNvSpPr>
          <p:nvPr>
            <p:ph type="ftr" sz="quarter" idx="11"/>
          </p:nvPr>
        </p:nvSpPr>
        <p:spPr/>
        <p:txBody>
          <a:bodyPr/>
          <a:lstStyle/>
          <a:p>
            <a:r>
              <a:rPr lang="en-US"/>
              <a:t>BỆNH ÁN LÃO CSGN</a:t>
            </a:r>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76F521-FF74-4A87-80E1-323BCF255BE2}" type="datetime1">
              <a:rPr lang="vi-VN" smtClean="0"/>
              <a:t>14/02/2023</a:t>
            </a:fld>
            <a:endParaRPr lang="en-US"/>
          </a:p>
        </p:txBody>
      </p:sp>
      <p:sp>
        <p:nvSpPr>
          <p:cNvPr id="6" name="Footer Placeholder 5"/>
          <p:cNvSpPr>
            <a:spLocks noGrp="1"/>
          </p:cNvSpPr>
          <p:nvPr>
            <p:ph type="ftr" sz="quarter" idx="11"/>
          </p:nvPr>
        </p:nvSpPr>
        <p:spPr/>
        <p:txBody>
          <a:bodyPr/>
          <a:lstStyle/>
          <a:p>
            <a:r>
              <a:rPr lang="en-US"/>
              <a:t>BỆNH ÁN LÃO CSGN</a:t>
            </a:r>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cstate="print">
            <a:alphaModFix amt="3300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485947-E173-462C-84B3-BF23F094F3E3}" type="datetime1">
              <a:rPr lang="vi-VN" smtClean="0"/>
              <a:t>14/02/2023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BỆNH ÁN LÃO CSGN</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0.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4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4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1.gif"/><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03111"/>
            <a:ext cx="8147579" cy="2297339"/>
          </a:xfrm>
        </p:spPr>
        <p:txBody>
          <a:bodyPr>
            <a:normAutofit fontScale="90000"/>
          </a:bodyPr>
          <a:lstStyle/>
          <a:p>
            <a:r>
              <a:rPr lang="vi-VN" sz="6000" b="1">
                <a:solidFill>
                  <a:srgbClr val="000099"/>
                </a:solidFill>
                <a:latin typeface="Arial"/>
                <a:cs typeface="Times New Roman"/>
              </a:rPr>
              <a:t>BỆNH ÁN</a:t>
            </a:r>
            <a:br>
              <a:rPr lang="en-US" sz="6000" b="1">
                <a:latin typeface="Arial"/>
                <a:cs typeface="Times New Roman" panose="02020603050405020304" pitchFamily="18" charset="0"/>
              </a:rPr>
            </a:br>
            <a:r>
              <a:rPr lang="vi-VN" sz="6000" b="1">
                <a:solidFill>
                  <a:srgbClr val="000099"/>
                </a:solidFill>
                <a:latin typeface="Arial"/>
                <a:cs typeface="Times New Roman"/>
              </a:rPr>
              <a:t>CHĂM SÓC GIẢM NHẸ</a:t>
            </a:r>
            <a:endParaRPr lang="en-US" sz="6000" b="1">
              <a:solidFill>
                <a:srgbClr val="000099"/>
              </a:solidFill>
              <a:latin typeface="Arial"/>
              <a:cs typeface="Times New Roman"/>
            </a:endParaRPr>
          </a:p>
        </p:txBody>
      </p:sp>
      <p:sp>
        <p:nvSpPr>
          <p:cNvPr id="3" name="Subtitle 2"/>
          <p:cNvSpPr>
            <a:spLocks noGrp="1"/>
          </p:cNvSpPr>
          <p:nvPr>
            <p:ph type="subTitle" idx="1"/>
          </p:nvPr>
        </p:nvSpPr>
        <p:spPr>
          <a:xfrm>
            <a:off x="648021" y="3819802"/>
            <a:ext cx="7551057" cy="2535919"/>
          </a:xfrm>
        </p:spPr>
        <p:txBody>
          <a:bodyPr vert="horz" lIns="91440" tIns="45720" rIns="91440" bIns="45720" rtlCol="0" anchor="t">
            <a:normAutofit fontScale="92500" lnSpcReduction="20000"/>
          </a:bodyPr>
          <a:lstStyle/>
          <a:p>
            <a:pPr algn="l"/>
            <a:r>
              <a:rPr lang="en-US" sz="2800" err="1">
                <a:solidFill>
                  <a:schemeClr val="tx1"/>
                </a:solidFill>
                <a:latin typeface="Times New Roman"/>
                <a:cs typeface="Times New Roman"/>
              </a:rPr>
              <a:t>Lớp</a:t>
            </a:r>
            <a:r>
              <a:rPr lang="en-US" sz="2800">
                <a:solidFill>
                  <a:schemeClr val="tx1"/>
                </a:solidFill>
                <a:latin typeface="Times New Roman"/>
                <a:cs typeface="Times New Roman"/>
              </a:rPr>
              <a:t> BSNT </a:t>
            </a:r>
            <a:r>
              <a:rPr lang="en-US" sz="2800" err="1">
                <a:solidFill>
                  <a:schemeClr val="tx1"/>
                </a:solidFill>
                <a:latin typeface="Times New Roman"/>
                <a:cs typeface="Times New Roman"/>
              </a:rPr>
              <a:t>Truyền</a:t>
            </a:r>
            <a:r>
              <a:rPr lang="en-US" sz="2800">
                <a:solidFill>
                  <a:schemeClr val="tx1"/>
                </a:solidFill>
                <a:latin typeface="Times New Roman"/>
                <a:cs typeface="Times New Roman"/>
              </a:rPr>
              <a:t> </a:t>
            </a:r>
            <a:r>
              <a:rPr lang="en-US" sz="2800" err="1">
                <a:solidFill>
                  <a:schemeClr val="tx1"/>
                </a:solidFill>
                <a:latin typeface="Times New Roman"/>
                <a:cs typeface="Times New Roman"/>
              </a:rPr>
              <a:t>Nhiễm</a:t>
            </a:r>
            <a:r>
              <a:rPr lang="en-US" sz="2800">
                <a:solidFill>
                  <a:schemeClr val="tx1"/>
                </a:solidFill>
                <a:latin typeface="Times New Roman"/>
                <a:cs typeface="Times New Roman"/>
              </a:rPr>
              <a:t> </a:t>
            </a:r>
            <a:r>
              <a:rPr lang="en-US" sz="2800" err="1">
                <a:solidFill>
                  <a:schemeClr val="tx1"/>
                </a:solidFill>
                <a:latin typeface="Times New Roman"/>
                <a:cs typeface="Times New Roman"/>
              </a:rPr>
              <a:t>khoá</a:t>
            </a:r>
            <a:r>
              <a:rPr lang="en-US" sz="2800">
                <a:solidFill>
                  <a:schemeClr val="tx1"/>
                </a:solidFill>
                <a:latin typeface="Times New Roman"/>
                <a:cs typeface="Times New Roman"/>
              </a:rPr>
              <a:t> 2022 – 2025</a:t>
            </a:r>
            <a:endParaRPr lang="vi-VN">
              <a:solidFill>
                <a:schemeClr val="tx1"/>
              </a:solidFill>
              <a:latin typeface="Times New Roman"/>
              <a:cs typeface="Arial"/>
            </a:endParaRPr>
          </a:p>
          <a:p>
            <a:pPr algn="l"/>
            <a:r>
              <a:rPr lang="en-US" sz="2800">
                <a:solidFill>
                  <a:schemeClr val="tx1"/>
                </a:solidFill>
                <a:latin typeface="Times New Roman"/>
                <a:cs typeface="Times New Roman"/>
              </a:rPr>
              <a:t>Chu Thị </a:t>
            </a:r>
            <a:r>
              <a:rPr lang="en-US" sz="2800" err="1">
                <a:solidFill>
                  <a:schemeClr val="tx1"/>
                </a:solidFill>
                <a:latin typeface="Times New Roman"/>
                <a:cs typeface="Times New Roman"/>
              </a:rPr>
              <a:t>Mỹ</a:t>
            </a:r>
            <a:r>
              <a:rPr lang="en-US" sz="2800">
                <a:solidFill>
                  <a:schemeClr val="tx1"/>
                </a:solidFill>
                <a:latin typeface="Times New Roman"/>
                <a:cs typeface="Times New Roman"/>
              </a:rPr>
              <a:t> </a:t>
            </a:r>
            <a:r>
              <a:rPr lang="en-US" sz="2800" err="1">
                <a:solidFill>
                  <a:schemeClr val="tx1"/>
                </a:solidFill>
                <a:latin typeface="Times New Roman"/>
                <a:cs typeface="Times New Roman"/>
              </a:rPr>
              <a:t>Hiền</a:t>
            </a:r>
            <a:endParaRPr lang="en-US" sz="2800">
              <a:solidFill>
                <a:schemeClr val="tx1"/>
              </a:solidFill>
              <a:latin typeface="Times New Roman"/>
              <a:cs typeface="Times New Roman"/>
            </a:endParaRPr>
          </a:p>
          <a:p>
            <a:pPr algn="l"/>
            <a:r>
              <a:rPr lang="en-US" sz="2800">
                <a:solidFill>
                  <a:schemeClr val="tx1"/>
                </a:solidFill>
                <a:latin typeface="Times New Roman"/>
                <a:cs typeface="Times New Roman"/>
              </a:rPr>
              <a:t>Nguyễn Hoàng Nhi</a:t>
            </a:r>
          </a:p>
          <a:p>
            <a:pPr algn="l"/>
            <a:r>
              <a:rPr lang="en-US" sz="2800">
                <a:solidFill>
                  <a:schemeClr val="tx1"/>
                </a:solidFill>
                <a:latin typeface="Times New Roman"/>
                <a:cs typeface="Times New Roman"/>
              </a:rPr>
              <a:t>Nguyễn Huỳnh Ngọc Trân</a:t>
            </a:r>
          </a:p>
          <a:p>
            <a:pPr algn="l"/>
            <a:r>
              <a:rPr lang="en-US" sz="2800">
                <a:solidFill>
                  <a:schemeClr val="tx1"/>
                </a:solidFill>
                <a:latin typeface="Times New Roman"/>
                <a:cs typeface="Times New Roman"/>
              </a:rPr>
              <a:t>Phan Minh Quân</a:t>
            </a:r>
          </a:p>
          <a:p>
            <a:pPr algn="l"/>
            <a:r>
              <a:rPr lang="en-US" sz="2800">
                <a:solidFill>
                  <a:schemeClr val="tx1"/>
                </a:solidFill>
                <a:latin typeface="Times New Roman"/>
                <a:cs typeface="Times New Roman"/>
              </a:rPr>
              <a:t>Nguyễn Cao </a:t>
            </a:r>
            <a:r>
              <a:rPr lang="en-US" sz="2800" err="1">
                <a:solidFill>
                  <a:schemeClr val="tx1"/>
                </a:solidFill>
                <a:latin typeface="Times New Roman"/>
                <a:cs typeface="Times New Roman"/>
              </a:rPr>
              <a:t>Khôi</a:t>
            </a:r>
            <a:r>
              <a:rPr lang="en-US" sz="2800">
                <a:solidFill>
                  <a:schemeClr val="tx1"/>
                </a:solidFill>
                <a:latin typeface="Times New Roman"/>
                <a:cs typeface="Times New Roman"/>
              </a:rPr>
              <a:t> Sang</a:t>
            </a:r>
          </a:p>
          <a:p>
            <a:pPr algn="l"/>
            <a:endParaRPr lang="en-US" sz="3600" b="1">
              <a:solidFill>
                <a:schemeClr val="tx1"/>
              </a:solidFill>
              <a:latin typeface="Times New Roman"/>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2400" y="92076"/>
            <a:ext cx="990600" cy="990600"/>
          </a:xfrm>
          <a:prstGeom prst="rect">
            <a:avLst/>
          </a:prstGeom>
        </p:spPr>
      </p:pic>
      <p:sp>
        <p:nvSpPr>
          <p:cNvPr id="5" name="Date Placeholder 4"/>
          <p:cNvSpPr>
            <a:spLocks noGrp="1"/>
          </p:cNvSpPr>
          <p:nvPr>
            <p:ph type="dt" sz="half" idx="10"/>
          </p:nvPr>
        </p:nvSpPr>
        <p:spPr/>
        <p:txBody>
          <a:bodyPr/>
          <a:lstStyle/>
          <a:p>
            <a:fld id="{A69EE4E0-F21F-4C44-8070-AEE6542FD4DD}" type="datetime1">
              <a:rPr lang="vi-VN" smtClean="0"/>
              <a:t>14/02/2023</a:t>
            </a:fld>
            <a:endParaRPr lang="en-US"/>
          </a:p>
        </p:txBody>
      </p:sp>
      <p:sp>
        <p:nvSpPr>
          <p:cNvPr id="8" name="Slide Number Placeholder 7"/>
          <p:cNvSpPr>
            <a:spLocks noGrp="1"/>
          </p:cNvSpPr>
          <p:nvPr>
            <p:ph type="sldNum" sz="quarter" idx="12"/>
          </p:nvPr>
        </p:nvSpPr>
        <p:spPr/>
        <p:txBody>
          <a:bodyPr/>
          <a:lstStyle/>
          <a:p>
            <a:fld id="{B6F15528-21DE-4FAA-801E-634DDDAF4B2B}" type="slidenum">
              <a:rPr lang="en-US" smtClean="0"/>
              <a:t>1</a:t>
            </a:fld>
            <a:endParaRPr lang="en-US"/>
          </a:p>
        </p:txBody>
      </p:sp>
      <p:pic>
        <p:nvPicPr>
          <p:cNvPr id="7" name="Hình ảnh 8" descr="Ảnh có chứa văn bản, ký hiệu&#10;&#10;Mô tả được tự động tạo">
            <a:extLst>
              <a:ext uri="{FF2B5EF4-FFF2-40B4-BE49-F238E27FC236}">
                <a16:creationId xmlns:a16="http://schemas.microsoft.com/office/drawing/2014/main" id="{940A72CD-B27C-5932-2DD1-5F008C723578}"/>
              </a:ext>
            </a:extLst>
          </p:cNvPr>
          <p:cNvPicPr>
            <a:picLocks noChangeAspect="1"/>
          </p:cNvPicPr>
          <p:nvPr/>
        </p:nvPicPr>
        <p:blipFill>
          <a:blip r:embed="rId4"/>
          <a:stretch>
            <a:fillRect/>
          </a:stretch>
        </p:blipFill>
        <p:spPr>
          <a:xfrm>
            <a:off x="7679364" y="6520"/>
            <a:ext cx="1467294" cy="142235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b="1">
                <a:solidFill>
                  <a:srgbClr val="000099"/>
                </a:solidFill>
                <a:latin typeface="Times New Roman"/>
                <a:cs typeface="Arial"/>
              </a:rPr>
              <a:t>KHÁM LÂM SÀNG</a:t>
            </a:r>
            <a:r>
              <a:rPr lang="en-US" b="1">
                <a:solidFill>
                  <a:srgbClr val="000099"/>
                </a:solidFill>
                <a:latin typeface="Times New Roman"/>
                <a:cs typeface="Arial"/>
              </a:rPr>
              <a:t> </a:t>
            </a:r>
            <a:endParaRPr lang="en-US" b="1">
              <a:solidFill>
                <a:srgbClr val="000099"/>
              </a:solidFill>
              <a:latin typeface="Times New Roman"/>
              <a:cs typeface="Arial" panose="020B0604020202020204" pitchFamily="34" charset="0"/>
            </a:endParaRPr>
          </a:p>
        </p:txBody>
      </p:sp>
      <p:sp>
        <p:nvSpPr>
          <p:cNvPr id="4" name="Date Placeholder 3"/>
          <p:cNvSpPr>
            <a:spLocks noGrp="1"/>
          </p:cNvSpPr>
          <p:nvPr>
            <p:ph type="dt" sz="half" idx="10"/>
          </p:nvPr>
        </p:nvSpPr>
        <p:spPr/>
        <p:txBody>
          <a:bodyPr/>
          <a:lstStyle/>
          <a:p>
            <a:fld id="{0403AEBB-287B-4825-BD09-E940057743F4}" type="datetime1">
              <a:rPr lang="vi-VN" smtClean="0"/>
              <a:t>14/02/2023</a:t>
            </a:fld>
            <a:endParaRPr lang="en-US"/>
          </a:p>
        </p:txBody>
      </p:sp>
      <p:sp>
        <p:nvSpPr>
          <p:cNvPr id="8" name="Slide Number Placeholder 7"/>
          <p:cNvSpPr>
            <a:spLocks noGrp="1"/>
          </p:cNvSpPr>
          <p:nvPr>
            <p:ph type="sldNum" sz="quarter" idx="12"/>
          </p:nvPr>
        </p:nvSpPr>
        <p:spPr/>
        <p:txBody>
          <a:bodyPr/>
          <a:lstStyle/>
          <a:p>
            <a:fld id="{B6F15528-21DE-4FAA-801E-634DDDAF4B2B}" type="slidenum">
              <a:rPr lang="en-US" smtClean="0"/>
              <a:t>10</a:t>
            </a:fld>
            <a:endParaRPr lang="en-US"/>
          </a:p>
        </p:txBody>
      </p:sp>
      <p:pic>
        <p:nvPicPr>
          <p:cNvPr id="9" name="Picture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79871" y="0"/>
            <a:ext cx="1164129" cy="1244600"/>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2400" y="92076"/>
            <a:ext cx="990600" cy="990600"/>
          </a:xfrm>
          <a:prstGeom prst="rect">
            <a:avLst/>
          </a:prstGeom>
        </p:spPr>
      </p:pic>
      <p:sp>
        <p:nvSpPr>
          <p:cNvPr id="6" name="Chỗ dành sẵn cho Nội dung 5">
            <a:extLst>
              <a:ext uri="{FF2B5EF4-FFF2-40B4-BE49-F238E27FC236}">
                <a16:creationId xmlns:a16="http://schemas.microsoft.com/office/drawing/2014/main" id="{9A5E8463-D694-1EDE-5583-511A6152AD49}"/>
              </a:ext>
            </a:extLst>
          </p:cNvPr>
          <p:cNvSpPr>
            <a:spLocks noGrp="1"/>
          </p:cNvSpPr>
          <p:nvPr>
            <p:ph idx="1"/>
          </p:nvPr>
        </p:nvSpPr>
        <p:spPr>
          <a:xfrm>
            <a:off x="391886" y="1629229"/>
            <a:ext cx="8309428" cy="3959907"/>
          </a:xfrm>
        </p:spPr>
        <p:txBody>
          <a:bodyPr vert="horz" lIns="91440" tIns="45720" rIns="91440" bIns="45720" rtlCol="0" anchor="t">
            <a:noAutofit/>
          </a:bodyPr>
          <a:lstStyle/>
          <a:p>
            <a:pPr marL="0" indent="0">
              <a:buNone/>
            </a:pPr>
            <a:r>
              <a:rPr lang="vi" sz="1800">
                <a:latin typeface="Times New Roman"/>
                <a:ea typeface="+mn-lt"/>
                <a:cs typeface="Arial"/>
              </a:rPr>
              <a:t>BN tỉnh, tiếp xúc tốt.</a:t>
            </a:r>
            <a:endParaRPr lang="en-US" sz="1800">
              <a:latin typeface="Times New Roman"/>
              <a:cs typeface="Arial"/>
            </a:endParaRPr>
          </a:p>
          <a:p>
            <a:pPr marL="0" indent="0">
              <a:buNone/>
            </a:pPr>
            <a:r>
              <a:rPr lang="vi" sz="1800">
                <a:latin typeface="Times New Roman"/>
                <a:ea typeface="+mn-lt"/>
                <a:cs typeface="Arial"/>
              </a:rPr>
              <a:t>ECOG 4</a:t>
            </a:r>
          </a:p>
          <a:p>
            <a:pPr marL="0" indent="0">
              <a:buNone/>
            </a:pPr>
            <a:r>
              <a:rPr lang="vi" sz="1800">
                <a:latin typeface="Times New Roman"/>
                <a:ea typeface="+mn-lt"/>
                <a:cs typeface="Arial"/>
              </a:rPr>
              <a:t>Sinh hiệu</a:t>
            </a:r>
            <a:endParaRPr lang="en-US" sz="1800">
              <a:latin typeface="Times New Roman"/>
              <a:cs typeface="Arial"/>
            </a:endParaRPr>
          </a:p>
          <a:p>
            <a:pPr marL="457200" indent="-457200">
              <a:buFont typeface="Wingdings" panose="020B0604020202020204" pitchFamily="34" charset="0"/>
              <a:buChar char="ü"/>
            </a:pPr>
            <a:r>
              <a:rPr lang="vi" sz="1800">
                <a:latin typeface="Times New Roman"/>
                <a:ea typeface="+mn-lt"/>
                <a:cs typeface="Arial"/>
              </a:rPr>
              <a:t>Mạch: 105l/p                                        HA: 110/70 </a:t>
            </a:r>
            <a:r>
              <a:rPr lang="vi" sz="1800" err="1">
                <a:latin typeface="Times New Roman"/>
                <a:ea typeface="+mn-lt"/>
                <a:cs typeface="Arial"/>
              </a:rPr>
              <a:t>mmHg</a:t>
            </a:r>
            <a:endParaRPr lang="en-US" sz="1800">
              <a:latin typeface="Times New Roman"/>
              <a:cs typeface="Arial"/>
            </a:endParaRPr>
          </a:p>
          <a:p>
            <a:pPr marL="457200" indent="-457200">
              <a:buFont typeface="Wingdings" panose="020B0604020202020204" pitchFamily="34" charset="0"/>
              <a:buChar char="ü"/>
            </a:pPr>
            <a:r>
              <a:rPr lang="vi" sz="1800">
                <a:latin typeface="Times New Roman"/>
                <a:ea typeface="+mn-lt"/>
                <a:cs typeface="Arial"/>
              </a:rPr>
              <a:t>Nhịp thở: </a:t>
            </a:r>
            <a:r>
              <a:rPr lang="en-US" sz="1800">
                <a:latin typeface="Times New Roman"/>
                <a:ea typeface="+mn-lt"/>
                <a:cs typeface="+mn-lt"/>
              </a:rPr>
              <a:t>20</a:t>
            </a:r>
            <a:r>
              <a:rPr lang="vi" sz="1800">
                <a:latin typeface="Times New Roman"/>
                <a:ea typeface="+mn-lt"/>
                <a:cs typeface="Arial"/>
              </a:rPr>
              <a:t>l/p                                     Nhiệt độ: 37</a:t>
            </a:r>
            <a:r>
              <a:rPr lang="en-US" sz="1800">
                <a:latin typeface="Times New Roman"/>
                <a:ea typeface="+mn-lt"/>
                <a:cs typeface="+mn-lt"/>
              </a:rPr>
              <a:t> </a:t>
            </a:r>
            <a:r>
              <a:rPr lang="en-US" sz="1800" err="1">
                <a:latin typeface="Times New Roman"/>
                <a:ea typeface="+mn-lt"/>
                <a:cs typeface="+mn-lt"/>
              </a:rPr>
              <a:t>độ</a:t>
            </a:r>
            <a:r>
              <a:rPr lang="en-US" sz="1800">
                <a:latin typeface="Times New Roman"/>
                <a:ea typeface="+mn-lt"/>
                <a:cs typeface="+mn-lt"/>
              </a:rPr>
              <a:t> </a:t>
            </a:r>
            <a:r>
              <a:rPr lang="vi" sz="1800">
                <a:latin typeface="Times New Roman"/>
                <a:ea typeface="+mn-lt"/>
                <a:cs typeface="Arial"/>
              </a:rPr>
              <a:t>C</a:t>
            </a:r>
            <a:endParaRPr lang="en-US" sz="1800">
              <a:latin typeface="Times New Roman"/>
              <a:cs typeface="Arial"/>
            </a:endParaRPr>
          </a:p>
          <a:p>
            <a:pPr marL="457200" indent="-457200">
              <a:buFont typeface="Wingdings" panose="020B0604020202020204" pitchFamily="34" charset="0"/>
              <a:buChar char="ü"/>
            </a:pPr>
            <a:r>
              <a:rPr lang="en-US" sz="1800">
                <a:latin typeface="Times New Roman"/>
                <a:ea typeface="+mn-lt"/>
                <a:cs typeface="+mn-lt"/>
              </a:rPr>
              <a:t>SpO2: 96% </a:t>
            </a:r>
            <a:r>
              <a:rPr lang="en-US" sz="1800" err="1">
                <a:latin typeface="Times New Roman"/>
                <a:ea typeface="+mn-lt"/>
                <a:cs typeface="+mn-lt"/>
              </a:rPr>
              <a:t>thở</a:t>
            </a:r>
            <a:r>
              <a:rPr lang="en-US" sz="1800">
                <a:latin typeface="Times New Roman"/>
                <a:ea typeface="+mn-lt"/>
                <a:cs typeface="+mn-lt"/>
              </a:rPr>
              <a:t> </a:t>
            </a:r>
            <a:r>
              <a:rPr lang="en-US" sz="1800" err="1">
                <a:latin typeface="Times New Roman"/>
                <a:ea typeface="+mn-lt"/>
                <a:cs typeface="+mn-lt"/>
              </a:rPr>
              <a:t>khí</a:t>
            </a:r>
            <a:r>
              <a:rPr lang="en-US" sz="1800">
                <a:latin typeface="Times New Roman"/>
                <a:ea typeface="+mn-lt"/>
                <a:cs typeface="+mn-lt"/>
              </a:rPr>
              <a:t> </a:t>
            </a:r>
            <a:r>
              <a:rPr lang="en-US" sz="1800" err="1">
                <a:latin typeface="Times New Roman"/>
                <a:ea typeface="+mn-lt"/>
                <a:cs typeface="+mn-lt"/>
              </a:rPr>
              <a:t>trời</a:t>
            </a:r>
            <a:endParaRPr lang="en-US" sz="1800">
              <a:latin typeface="Times New Roman"/>
              <a:cs typeface="Calibri"/>
            </a:endParaRPr>
          </a:p>
          <a:p>
            <a:pPr marL="457200" indent="-457200"/>
            <a:r>
              <a:rPr lang="en-US" sz="1800" err="1">
                <a:latin typeface="Times New Roman"/>
                <a:ea typeface="+mn-lt"/>
                <a:cs typeface="+mn-lt"/>
              </a:rPr>
              <a:t>Cân</a:t>
            </a:r>
            <a:r>
              <a:rPr lang="en-US" sz="1800">
                <a:latin typeface="Times New Roman"/>
                <a:ea typeface="+mn-lt"/>
                <a:cs typeface="+mn-lt"/>
              </a:rPr>
              <a:t> </a:t>
            </a:r>
            <a:r>
              <a:rPr lang="en-US" sz="1800" err="1">
                <a:latin typeface="Times New Roman"/>
                <a:ea typeface="+mn-lt"/>
                <a:cs typeface="+mn-lt"/>
              </a:rPr>
              <a:t>nặng</a:t>
            </a:r>
            <a:r>
              <a:rPr lang="en-US" sz="1800">
                <a:latin typeface="Times New Roman"/>
                <a:ea typeface="+mn-lt"/>
                <a:cs typeface="+mn-lt"/>
              </a:rPr>
              <a:t>: 65kg</a:t>
            </a:r>
            <a:endParaRPr lang="en-US" sz="1800">
              <a:latin typeface="Times New Roman"/>
              <a:cs typeface="Calibri"/>
            </a:endParaRPr>
          </a:p>
          <a:p>
            <a:pPr marL="457200" indent="-457200"/>
            <a:r>
              <a:rPr lang="en-US" sz="1800" err="1">
                <a:latin typeface="Times New Roman"/>
                <a:cs typeface="Calibri"/>
              </a:rPr>
              <a:t>Phù</a:t>
            </a:r>
            <a:r>
              <a:rPr lang="en-US" sz="1800">
                <a:latin typeface="Times New Roman"/>
                <a:cs typeface="Calibri"/>
              </a:rPr>
              <a:t> 2 </a:t>
            </a:r>
            <a:r>
              <a:rPr lang="en-US" sz="1800" err="1">
                <a:latin typeface="Times New Roman"/>
                <a:cs typeface="Calibri"/>
              </a:rPr>
              <a:t>chân</a:t>
            </a:r>
            <a:r>
              <a:rPr lang="en-US" sz="1800">
                <a:latin typeface="Times New Roman"/>
                <a:cs typeface="Calibri"/>
              </a:rPr>
              <a:t>:</a:t>
            </a:r>
          </a:p>
          <a:p>
            <a:pPr marL="0" indent="0">
              <a:buNone/>
            </a:pPr>
            <a:r>
              <a:rPr lang="en-US" sz="1800">
                <a:solidFill>
                  <a:srgbClr val="FF0000"/>
                </a:solidFill>
                <a:latin typeface="Times New Roman"/>
                <a:cs typeface="Calibri"/>
              </a:rPr>
              <a:t>- </a:t>
            </a:r>
            <a:r>
              <a:rPr lang="en-US" sz="1800" err="1">
                <a:solidFill>
                  <a:srgbClr val="FF0000"/>
                </a:solidFill>
                <a:latin typeface="Times New Roman"/>
                <a:cs typeface="Calibri"/>
              </a:rPr>
              <a:t>Chân</a:t>
            </a:r>
            <a:r>
              <a:rPr lang="en-US" sz="1800">
                <a:solidFill>
                  <a:srgbClr val="FF0000"/>
                </a:solidFill>
                <a:latin typeface="Times New Roman"/>
                <a:cs typeface="Calibri"/>
              </a:rPr>
              <a:t> (P): </a:t>
            </a:r>
            <a:r>
              <a:rPr lang="en-US" sz="1800" err="1">
                <a:solidFill>
                  <a:srgbClr val="FF0000"/>
                </a:solidFill>
                <a:latin typeface="Times New Roman"/>
                <a:cs typeface="Calibri"/>
              </a:rPr>
              <a:t>mức</a:t>
            </a:r>
            <a:r>
              <a:rPr lang="en-US" sz="1800">
                <a:solidFill>
                  <a:srgbClr val="FF0000"/>
                </a:solidFill>
                <a:latin typeface="Times New Roman"/>
                <a:cs typeface="Calibri"/>
              </a:rPr>
              <a:t> </a:t>
            </a:r>
            <a:r>
              <a:rPr lang="en-US" sz="1800" err="1">
                <a:solidFill>
                  <a:srgbClr val="FF0000"/>
                </a:solidFill>
                <a:latin typeface="Times New Roman"/>
                <a:cs typeface="Calibri"/>
              </a:rPr>
              <a:t>độ</a:t>
            </a:r>
            <a:r>
              <a:rPr lang="en-US" sz="1800">
                <a:solidFill>
                  <a:srgbClr val="FF0000"/>
                </a:solidFill>
                <a:latin typeface="Times New Roman"/>
                <a:cs typeface="Calibri"/>
              </a:rPr>
              <a:t> </a:t>
            </a:r>
            <a:r>
              <a:rPr lang="en-US" sz="1800" err="1">
                <a:solidFill>
                  <a:srgbClr val="FF0000"/>
                </a:solidFill>
                <a:latin typeface="Times New Roman"/>
                <a:cs typeface="Calibri"/>
              </a:rPr>
              <a:t>nhiều</a:t>
            </a:r>
            <a:r>
              <a:rPr lang="en-US" sz="1800">
                <a:solidFill>
                  <a:srgbClr val="FF0000"/>
                </a:solidFill>
                <a:latin typeface="Times New Roman"/>
                <a:cs typeface="Calibri"/>
              </a:rPr>
              <a:t>, </a:t>
            </a:r>
            <a:r>
              <a:rPr lang="en-US" sz="1800" err="1">
                <a:solidFill>
                  <a:srgbClr val="FF0000"/>
                </a:solidFill>
                <a:latin typeface="Times New Roman"/>
                <a:cs typeface="Calibri"/>
              </a:rPr>
              <a:t>mắt</a:t>
            </a:r>
            <a:r>
              <a:rPr lang="en-US" sz="1800">
                <a:solidFill>
                  <a:srgbClr val="FF0000"/>
                </a:solidFill>
                <a:latin typeface="Times New Roman"/>
                <a:cs typeface="Calibri"/>
              </a:rPr>
              <a:t> </a:t>
            </a:r>
            <a:r>
              <a:rPr lang="en-US" sz="1800" err="1">
                <a:solidFill>
                  <a:srgbClr val="FF0000"/>
                </a:solidFill>
                <a:latin typeface="Times New Roman"/>
                <a:cs typeface="Calibri"/>
              </a:rPr>
              <a:t>cá</a:t>
            </a:r>
            <a:r>
              <a:rPr lang="en-US" sz="1800">
                <a:solidFill>
                  <a:srgbClr val="FF0000"/>
                </a:solidFill>
                <a:latin typeface="Times New Roman"/>
                <a:cs typeface="Calibri"/>
              </a:rPr>
              <a:t> </a:t>
            </a:r>
            <a:r>
              <a:rPr lang="en-US" sz="1800" err="1">
                <a:solidFill>
                  <a:srgbClr val="FF0000"/>
                </a:solidFill>
                <a:latin typeface="Times New Roman"/>
                <a:cs typeface="Calibri"/>
              </a:rPr>
              <a:t>chân</a:t>
            </a:r>
            <a:r>
              <a:rPr lang="en-US" sz="1800">
                <a:solidFill>
                  <a:srgbClr val="FF0000"/>
                </a:solidFill>
                <a:latin typeface="Times New Roman"/>
                <a:cs typeface="Calibri"/>
              </a:rPr>
              <a:t> </a:t>
            </a:r>
            <a:r>
              <a:rPr lang="en-US" sz="1800" err="1">
                <a:solidFill>
                  <a:srgbClr val="FF0000"/>
                </a:solidFill>
                <a:latin typeface="Times New Roman"/>
                <a:cs typeface="Calibri"/>
              </a:rPr>
              <a:t>đến</a:t>
            </a:r>
            <a:r>
              <a:rPr lang="en-US" sz="1800">
                <a:solidFill>
                  <a:srgbClr val="FF0000"/>
                </a:solidFill>
                <a:latin typeface="Times New Roman"/>
                <a:cs typeface="Calibri"/>
              </a:rPr>
              <a:t> 1/3 </a:t>
            </a:r>
            <a:r>
              <a:rPr lang="en-US" sz="1800" err="1">
                <a:solidFill>
                  <a:srgbClr val="FF0000"/>
                </a:solidFill>
                <a:latin typeface="Times New Roman"/>
                <a:cs typeface="Calibri"/>
              </a:rPr>
              <a:t>dưới</a:t>
            </a:r>
            <a:r>
              <a:rPr lang="en-US" sz="1800">
                <a:solidFill>
                  <a:srgbClr val="FF0000"/>
                </a:solidFill>
                <a:latin typeface="Times New Roman"/>
                <a:cs typeface="Calibri"/>
              </a:rPr>
              <a:t> </a:t>
            </a:r>
            <a:r>
              <a:rPr lang="en-US" sz="1800" err="1">
                <a:solidFill>
                  <a:srgbClr val="FF0000"/>
                </a:solidFill>
                <a:latin typeface="Times New Roman"/>
                <a:cs typeface="Calibri"/>
              </a:rPr>
              <a:t>đùi</a:t>
            </a:r>
            <a:r>
              <a:rPr lang="en-US" sz="1800">
                <a:solidFill>
                  <a:srgbClr val="FF0000"/>
                </a:solidFill>
                <a:latin typeface="Times New Roman"/>
                <a:cs typeface="Calibri"/>
              </a:rPr>
              <a:t> 2 </a:t>
            </a:r>
            <a:r>
              <a:rPr lang="en-US" sz="1800" err="1">
                <a:solidFill>
                  <a:srgbClr val="FF0000"/>
                </a:solidFill>
                <a:latin typeface="Times New Roman"/>
                <a:cs typeface="Calibri"/>
              </a:rPr>
              <a:t>chân</a:t>
            </a:r>
            <a:r>
              <a:rPr lang="en-US" sz="1800">
                <a:solidFill>
                  <a:srgbClr val="FF0000"/>
                </a:solidFill>
                <a:latin typeface="Times New Roman"/>
                <a:cs typeface="Calibri"/>
              </a:rPr>
              <a:t>, chu vi </a:t>
            </a:r>
            <a:r>
              <a:rPr lang="en-US" sz="1800" err="1">
                <a:solidFill>
                  <a:srgbClr val="FF0000"/>
                </a:solidFill>
                <a:latin typeface="Times New Roman"/>
                <a:cs typeface="Calibri"/>
              </a:rPr>
              <a:t>cẳng</a:t>
            </a:r>
            <a:r>
              <a:rPr lang="en-US" sz="1800">
                <a:solidFill>
                  <a:srgbClr val="FF0000"/>
                </a:solidFill>
                <a:latin typeface="Times New Roman"/>
                <a:cs typeface="Calibri"/>
              </a:rPr>
              <a:t> </a:t>
            </a:r>
            <a:r>
              <a:rPr lang="en-US" sz="1800" err="1">
                <a:solidFill>
                  <a:srgbClr val="FF0000"/>
                </a:solidFill>
                <a:latin typeface="Times New Roman"/>
                <a:cs typeface="Calibri"/>
              </a:rPr>
              <a:t>chân</a:t>
            </a:r>
            <a:r>
              <a:rPr lang="en-US" sz="1800">
                <a:solidFill>
                  <a:srgbClr val="FF0000"/>
                </a:solidFill>
                <a:latin typeface="Times New Roman"/>
                <a:cs typeface="Calibri"/>
              </a:rPr>
              <a:t> (P) 42 cm, </a:t>
            </a:r>
            <a:r>
              <a:rPr lang="en-US" sz="1800" err="1">
                <a:solidFill>
                  <a:srgbClr val="FF0000"/>
                </a:solidFill>
                <a:latin typeface="Times New Roman"/>
                <a:cs typeface="Calibri"/>
              </a:rPr>
              <a:t>cứng</a:t>
            </a:r>
            <a:r>
              <a:rPr lang="en-US" sz="1800">
                <a:solidFill>
                  <a:srgbClr val="FF0000"/>
                </a:solidFill>
                <a:latin typeface="Times New Roman"/>
                <a:cs typeface="Calibri"/>
              </a:rPr>
              <a:t>, </a:t>
            </a:r>
            <a:r>
              <a:rPr lang="en-US" sz="1800" err="1">
                <a:solidFill>
                  <a:srgbClr val="FF0000"/>
                </a:solidFill>
                <a:latin typeface="Times New Roman"/>
                <a:cs typeface="Calibri"/>
              </a:rPr>
              <a:t>trắng</a:t>
            </a:r>
            <a:r>
              <a:rPr lang="en-US" sz="1800">
                <a:solidFill>
                  <a:srgbClr val="FF0000"/>
                </a:solidFill>
                <a:latin typeface="Times New Roman"/>
                <a:cs typeface="Calibri"/>
              </a:rPr>
              <a:t>, </a:t>
            </a:r>
            <a:r>
              <a:rPr lang="en-US" sz="1800" err="1">
                <a:solidFill>
                  <a:srgbClr val="FF0000"/>
                </a:solidFill>
                <a:latin typeface="Times New Roman"/>
                <a:cs typeface="Calibri"/>
              </a:rPr>
              <a:t>không</a:t>
            </a:r>
            <a:r>
              <a:rPr lang="en-US" sz="1800">
                <a:solidFill>
                  <a:srgbClr val="FF0000"/>
                </a:solidFill>
                <a:latin typeface="Times New Roman"/>
                <a:cs typeface="Calibri"/>
              </a:rPr>
              <a:t> </a:t>
            </a:r>
            <a:r>
              <a:rPr lang="en-US" sz="1800" err="1">
                <a:solidFill>
                  <a:srgbClr val="FF0000"/>
                </a:solidFill>
                <a:latin typeface="Times New Roman"/>
                <a:cs typeface="Calibri"/>
              </a:rPr>
              <a:t>đau</a:t>
            </a:r>
            <a:r>
              <a:rPr lang="en-US" sz="1800">
                <a:solidFill>
                  <a:srgbClr val="FF0000"/>
                </a:solidFill>
                <a:latin typeface="Times New Roman"/>
                <a:cs typeface="Calibri"/>
              </a:rPr>
              <a:t>, </a:t>
            </a:r>
            <a:r>
              <a:rPr lang="en-US" sz="1800" err="1">
                <a:solidFill>
                  <a:srgbClr val="FF0000"/>
                </a:solidFill>
                <a:latin typeface="Times New Roman"/>
                <a:cs typeface="Calibri"/>
              </a:rPr>
              <a:t>vùng</a:t>
            </a:r>
            <a:r>
              <a:rPr lang="en-US" sz="1800">
                <a:solidFill>
                  <a:srgbClr val="FF0000"/>
                </a:solidFill>
                <a:latin typeface="Times New Roman"/>
                <a:cs typeface="Calibri"/>
              </a:rPr>
              <a:t> da </a:t>
            </a:r>
            <a:r>
              <a:rPr lang="en-US" sz="1800" err="1">
                <a:solidFill>
                  <a:srgbClr val="FF0000"/>
                </a:solidFill>
                <a:latin typeface="Times New Roman"/>
                <a:cs typeface="Calibri"/>
              </a:rPr>
              <a:t>xung</a:t>
            </a:r>
            <a:r>
              <a:rPr lang="en-US" sz="1800">
                <a:solidFill>
                  <a:srgbClr val="FF0000"/>
                </a:solidFill>
                <a:latin typeface="Times New Roman"/>
                <a:cs typeface="Calibri"/>
              </a:rPr>
              <a:t> </a:t>
            </a:r>
            <a:r>
              <a:rPr lang="en-US" sz="1800" err="1">
                <a:solidFill>
                  <a:srgbClr val="FF0000"/>
                </a:solidFill>
                <a:latin typeface="Times New Roman"/>
                <a:cs typeface="Calibri"/>
              </a:rPr>
              <a:t>quanh</a:t>
            </a:r>
            <a:r>
              <a:rPr lang="en-US" sz="1800">
                <a:solidFill>
                  <a:srgbClr val="FF0000"/>
                </a:solidFill>
                <a:latin typeface="Times New Roman"/>
                <a:cs typeface="Calibri"/>
              </a:rPr>
              <a:t> </a:t>
            </a:r>
            <a:r>
              <a:rPr lang="en-US" sz="1800" err="1">
                <a:solidFill>
                  <a:srgbClr val="FF0000"/>
                </a:solidFill>
                <a:latin typeface="Times New Roman"/>
                <a:cs typeface="Calibri"/>
              </a:rPr>
              <a:t>căng</a:t>
            </a:r>
            <a:r>
              <a:rPr lang="en-US" sz="1800">
                <a:solidFill>
                  <a:srgbClr val="FF0000"/>
                </a:solidFill>
                <a:latin typeface="Times New Roman"/>
                <a:cs typeface="Calibri"/>
              </a:rPr>
              <a:t> </a:t>
            </a:r>
            <a:r>
              <a:rPr lang="en-US" sz="1800" err="1">
                <a:solidFill>
                  <a:srgbClr val="FF0000"/>
                </a:solidFill>
                <a:latin typeface="Times New Roman"/>
                <a:cs typeface="Calibri"/>
              </a:rPr>
              <a:t>bóng</a:t>
            </a:r>
            <a:r>
              <a:rPr lang="en-US" sz="1800">
                <a:solidFill>
                  <a:srgbClr val="FF0000"/>
                </a:solidFill>
                <a:latin typeface="Times New Roman"/>
                <a:cs typeface="Calibri"/>
              </a:rPr>
              <a:t>, </a:t>
            </a:r>
            <a:r>
              <a:rPr lang="en-US" sz="1800" err="1">
                <a:solidFill>
                  <a:srgbClr val="FF0000"/>
                </a:solidFill>
                <a:latin typeface="Times New Roman"/>
                <a:cs typeface="Calibri"/>
              </a:rPr>
              <a:t>không</a:t>
            </a:r>
            <a:r>
              <a:rPr lang="en-US" sz="1800">
                <a:solidFill>
                  <a:srgbClr val="FF0000"/>
                </a:solidFill>
                <a:latin typeface="Times New Roman"/>
                <a:cs typeface="Calibri"/>
              </a:rPr>
              <a:t> </a:t>
            </a:r>
            <a:r>
              <a:rPr lang="en-US" sz="1800" err="1">
                <a:solidFill>
                  <a:srgbClr val="FF0000"/>
                </a:solidFill>
                <a:latin typeface="Times New Roman"/>
                <a:cs typeface="Calibri"/>
              </a:rPr>
              <a:t>mảng</a:t>
            </a:r>
            <a:r>
              <a:rPr lang="en-US" sz="1800">
                <a:solidFill>
                  <a:srgbClr val="FF0000"/>
                </a:solidFill>
                <a:latin typeface="Times New Roman"/>
                <a:cs typeface="Calibri"/>
              </a:rPr>
              <a:t> </a:t>
            </a:r>
            <a:r>
              <a:rPr lang="en-US" sz="1800" err="1">
                <a:solidFill>
                  <a:srgbClr val="FF0000"/>
                </a:solidFill>
                <a:latin typeface="Times New Roman"/>
                <a:cs typeface="Calibri"/>
              </a:rPr>
              <a:t>bầm</a:t>
            </a:r>
            <a:r>
              <a:rPr lang="en-US" sz="1800">
                <a:solidFill>
                  <a:srgbClr val="FF0000"/>
                </a:solidFill>
                <a:latin typeface="Times New Roman"/>
                <a:cs typeface="Calibri"/>
              </a:rPr>
              <a:t> </a:t>
            </a:r>
            <a:r>
              <a:rPr lang="en-US" sz="1800" err="1">
                <a:solidFill>
                  <a:srgbClr val="FF0000"/>
                </a:solidFill>
                <a:latin typeface="Times New Roman"/>
                <a:cs typeface="Calibri"/>
              </a:rPr>
              <a:t>xuất</a:t>
            </a:r>
            <a:r>
              <a:rPr lang="en-US" sz="1800">
                <a:solidFill>
                  <a:srgbClr val="FF0000"/>
                </a:solidFill>
                <a:latin typeface="Times New Roman"/>
                <a:cs typeface="Calibri"/>
              </a:rPr>
              <a:t> </a:t>
            </a:r>
            <a:r>
              <a:rPr lang="en-US" sz="1800" err="1">
                <a:solidFill>
                  <a:srgbClr val="FF0000"/>
                </a:solidFill>
                <a:latin typeface="Times New Roman"/>
                <a:cs typeface="Calibri"/>
              </a:rPr>
              <a:t>huyết</a:t>
            </a:r>
            <a:r>
              <a:rPr lang="en-US" sz="1800">
                <a:solidFill>
                  <a:srgbClr val="FF0000"/>
                </a:solidFill>
                <a:latin typeface="Times New Roman"/>
                <a:cs typeface="Calibri"/>
              </a:rPr>
              <a:t>. </a:t>
            </a:r>
          </a:p>
          <a:p>
            <a:pPr marL="0" indent="0">
              <a:buNone/>
            </a:pPr>
            <a:r>
              <a:rPr lang="en-US" sz="1800">
                <a:solidFill>
                  <a:srgbClr val="FF0000"/>
                </a:solidFill>
                <a:latin typeface="Times New Roman"/>
                <a:cs typeface="Calibri"/>
              </a:rPr>
              <a:t>- </a:t>
            </a:r>
            <a:r>
              <a:rPr lang="en-US" sz="1800" err="1">
                <a:solidFill>
                  <a:srgbClr val="FF0000"/>
                </a:solidFill>
                <a:latin typeface="Times New Roman"/>
                <a:cs typeface="Calibri"/>
              </a:rPr>
              <a:t>Chân</a:t>
            </a:r>
            <a:r>
              <a:rPr lang="en-US" sz="1800">
                <a:solidFill>
                  <a:srgbClr val="FF0000"/>
                </a:solidFill>
                <a:latin typeface="Times New Roman"/>
                <a:cs typeface="Calibri"/>
              </a:rPr>
              <a:t> (T): </a:t>
            </a:r>
            <a:r>
              <a:rPr lang="en-US" sz="1800" err="1">
                <a:solidFill>
                  <a:srgbClr val="FF0000"/>
                </a:solidFill>
                <a:latin typeface="Times New Roman"/>
                <a:cs typeface="Calibri"/>
              </a:rPr>
              <a:t>mức</a:t>
            </a:r>
            <a:r>
              <a:rPr lang="en-US" sz="1800">
                <a:solidFill>
                  <a:srgbClr val="FF0000"/>
                </a:solidFill>
                <a:latin typeface="Times New Roman"/>
                <a:cs typeface="Calibri"/>
              </a:rPr>
              <a:t> </a:t>
            </a:r>
            <a:r>
              <a:rPr lang="en-US" sz="1800" err="1">
                <a:solidFill>
                  <a:srgbClr val="FF0000"/>
                </a:solidFill>
                <a:latin typeface="Times New Roman"/>
                <a:cs typeface="Calibri"/>
              </a:rPr>
              <a:t>độ</a:t>
            </a:r>
            <a:r>
              <a:rPr lang="en-US" sz="1800">
                <a:solidFill>
                  <a:srgbClr val="FF0000"/>
                </a:solidFill>
                <a:latin typeface="Times New Roman"/>
                <a:cs typeface="Calibri"/>
              </a:rPr>
              <a:t> </a:t>
            </a:r>
            <a:r>
              <a:rPr lang="en-US" sz="1800" err="1">
                <a:solidFill>
                  <a:srgbClr val="FF0000"/>
                </a:solidFill>
                <a:latin typeface="Times New Roman"/>
                <a:cs typeface="Calibri"/>
              </a:rPr>
              <a:t>nhẹ</a:t>
            </a:r>
            <a:r>
              <a:rPr lang="en-US" sz="1800">
                <a:solidFill>
                  <a:srgbClr val="FF0000"/>
                </a:solidFill>
                <a:latin typeface="Times New Roman"/>
                <a:cs typeface="Calibri"/>
              </a:rPr>
              <a:t>, chu vi </a:t>
            </a:r>
            <a:r>
              <a:rPr lang="en-US" sz="1800" err="1">
                <a:solidFill>
                  <a:srgbClr val="FF0000"/>
                </a:solidFill>
                <a:latin typeface="Times New Roman"/>
                <a:cs typeface="Calibri"/>
              </a:rPr>
              <a:t>cẳng</a:t>
            </a:r>
            <a:r>
              <a:rPr lang="en-US" sz="1800">
                <a:solidFill>
                  <a:srgbClr val="FF0000"/>
                </a:solidFill>
                <a:latin typeface="Times New Roman"/>
                <a:cs typeface="Calibri"/>
              </a:rPr>
              <a:t> </a:t>
            </a:r>
            <a:r>
              <a:rPr lang="en-US" sz="1800" err="1">
                <a:solidFill>
                  <a:srgbClr val="FF0000"/>
                </a:solidFill>
                <a:latin typeface="Times New Roman"/>
                <a:cs typeface="Calibri"/>
              </a:rPr>
              <a:t>chân</a:t>
            </a:r>
            <a:r>
              <a:rPr lang="en-US" sz="1800">
                <a:solidFill>
                  <a:srgbClr val="FF0000"/>
                </a:solidFill>
                <a:latin typeface="Times New Roman"/>
                <a:cs typeface="Calibri"/>
              </a:rPr>
              <a:t> (T) 38 cm, </a:t>
            </a:r>
            <a:r>
              <a:rPr lang="en-US" sz="1800" err="1">
                <a:solidFill>
                  <a:srgbClr val="FF0000"/>
                </a:solidFill>
                <a:latin typeface="Times New Roman"/>
                <a:cs typeface="Calibri"/>
              </a:rPr>
              <a:t>cứng</a:t>
            </a:r>
            <a:r>
              <a:rPr lang="en-US" sz="1800">
                <a:solidFill>
                  <a:srgbClr val="FF0000"/>
                </a:solidFill>
                <a:latin typeface="Times New Roman"/>
                <a:cs typeface="Calibri"/>
              </a:rPr>
              <a:t>, </a:t>
            </a:r>
            <a:r>
              <a:rPr lang="en-US" sz="1800" err="1">
                <a:solidFill>
                  <a:srgbClr val="FF0000"/>
                </a:solidFill>
                <a:latin typeface="Times New Roman"/>
                <a:cs typeface="Calibri"/>
              </a:rPr>
              <a:t>trắng</a:t>
            </a:r>
            <a:r>
              <a:rPr lang="en-US" sz="1800">
                <a:solidFill>
                  <a:srgbClr val="FF0000"/>
                </a:solidFill>
                <a:latin typeface="Times New Roman"/>
                <a:cs typeface="Calibri"/>
              </a:rPr>
              <a:t>, </a:t>
            </a:r>
            <a:r>
              <a:rPr lang="en-US" sz="1800" err="1">
                <a:solidFill>
                  <a:srgbClr val="FF0000"/>
                </a:solidFill>
                <a:latin typeface="Times New Roman"/>
                <a:cs typeface="Calibri"/>
              </a:rPr>
              <a:t>không</a:t>
            </a:r>
            <a:r>
              <a:rPr lang="en-US" sz="1800">
                <a:solidFill>
                  <a:srgbClr val="FF0000"/>
                </a:solidFill>
                <a:latin typeface="Times New Roman"/>
                <a:cs typeface="Calibri"/>
              </a:rPr>
              <a:t> </a:t>
            </a:r>
            <a:r>
              <a:rPr lang="en-US" sz="1800" err="1">
                <a:solidFill>
                  <a:srgbClr val="FF0000"/>
                </a:solidFill>
                <a:latin typeface="Times New Roman"/>
                <a:cs typeface="Calibri"/>
              </a:rPr>
              <a:t>đau</a:t>
            </a:r>
            <a:r>
              <a:rPr lang="en-US" sz="1800">
                <a:solidFill>
                  <a:srgbClr val="FF0000"/>
                </a:solidFill>
                <a:latin typeface="Times New Roman"/>
                <a:cs typeface="Calibri"/>
              </a:rPr>
              <a:t>, </a:t>
            </a:r>
            <a:r>
              <a:rPr lang="en-US" sz="1800" err="1">
                <a:solidFill>
                  <a:srgbClr val="FF0000"/>
                </a:solidFill>
                <a:latin typeface="Times New Roman"/>
                <a:cs typeface="Calibri"/>
              </a:rPr>
              <a:t>vùng</a:t>
            </a:r>
            <a:r>
              <a:rPr lang="en-US" sz="1800">
                <a:solidFill>
                  <a:srgbClr val="FF0000"/>
                </a:solidFill>
                <a:latin typeface="Times New Roman"/>
                <a:cs typeface="Calibri"/>
              </a:rPr>
              <a:t> da </a:t>
            </a:r>
            <a:r>
              <a:rPr lang="en-US" sz="1800" err="1">
                <a:solidFill>
                  <a:srgbClr val="FF0000"/>
                </a:solidFill>
                <a:latin typeface="Times New Roman"/>
                <a:cs typeface="Calibri"/>
              </a:rPr>
              <a:t>xung</a:t>
            </a:r>
            <a:r>
              <a:rPr lang="en-US" sz="1800">
                <a:solidFill>
                  <a:srgbClr val="FF0000"/>
                </a:solidFill>
                <a:latin typeface="Times New Roman"/>
                <a:cs typeface="Calibri"/>
              </a:rPr>
              <a:t> </a:t>
            </a:r>
            <a:r>
              <a:rPr lang="en-US" sz="1800" err="1">
                <a:solidFill>
                  <a:srgbClr val="FF0000"/>
                </a:solidFill>
                <a:latin typeface="Times New Roman"/>
                <a:cs typeface="Calibri"/>
              </a:rPr>
              <a:t>quanh</a:t>
            </a:r>
            <a:r>
              <a:rPr lang="en-US" sz="1800">
                <a:solidFill>
                  <a:srgbClr val="FF0000"/>
                </a:solidFill>
                <a:latin typeface="Times New Roman"/>
                <a:cs typeface="Calibri"/>
              </a:rPr>
              <a:t> </a:t>
            </a:r>
            <a:r>
              <a:rPr lang="en-US" sz="1800" err="1">
                <a:solidFill>
                  <a:srgbClr val="FF0000"/>
                </a:solidFill>
                <a:latin typeface="Times New Roman"/>
                <a:cs typeface="Calibri"/>
              </a:rPr>
              <a:t>căng</a:t>
            </a:r>
            <a:r>
              <a:rPr lang="en-US" sz="1800">
                <a:solidFill>
                  <a:srgbClr val="FF0000"/>
                </a:solidFill>
                <a:latin typeface="Times New Roman"/>
                <a:cs typeface="Calibri"/>
              </a:rPr>
              <a:t> </a:t>
            </a:r>
            <a:r>
              <a:rPr lang="en-US" sz="1800" err="1">
                <a:solidFill>
                  <a:srgbClr val="FF0000"/>
                </a:solidFill>
                <a:latin typeface="Times New Roman"/>
                <a:cs typeface="Calibri"/>
              </a:rPr>
              <a:t>bóng</a:t>
            </a:r>
            <a:r>
              <a:rPr lang="en-US" sz="1800">
                <a:solidFill>
                  <a:srgbClr val="FF0000"/>
                </a:solidFill>
                <a:latin typeface="Times New Roman"/>
                <a:cs typeface="Calibri"/>
              </a:rPr>
              <a:t>, </a:t>
            </a:r>
            <a:r>
              <a:rPr lang="en-US" sz="1800" err="1">
                <a:solidFill>
                  <a:srgbClr val="FF0000"/>
                </a:solidFill>
                <a:latin typeface="Times New Roman"/>
                <a:cs typeface="Calibri"/>
              </a:rPr>
              <a:t>không</a:t>
            </a:r>
            <a:r>
              <a:rPr lang="en-US" sz="1800">
                <a:solidFill>
                  <a:srgbClr val="FF0000"/>
                </a:solidFill>
                <a:latin typeface="Times New Roman"/>
                <a:cs typeface="Calibri"/>
              </a:rPr>
              <a:t> </a:t>
            </a:r>
            <a:r>
              <a:rPr lang="en-US" sz="1800" err="1">
                <a:solidFill>
                  <a:srgbClr val="FF0000"/>
                </a:solidFill>
                <a:latin typeface="Times New Roman"/>
                <a:cs typeface="Calibri"/>
              </a:rPr>
              <a:t>mảng</a:t>
            </a:r>
            <a:r>
              <a:rPr lang="en-US" sz="1800">
                <a:solidFill>
                  <a:srgbClr val="FF0000"/>
                </a:solidFill>
                <a:latin typeface="Times New Roman"/>
                <a:cs typeface="Calibri"/>
              </a:rPr>
              <a:t> </a:t>
            </a:r>
            <a:r>
              <a:rPr lang="en-US" sz="1800" err="1">
                <a:solidFill>
                  <a:srgbClr val="FF0000"/>
                </a:solidFill>
                <a:latin typeface="Times New Roman"/>
                <a:cs typeface="Calibri"/>
              </a:rPr>
              <a:t>bầm</a:t>
            </a:r>
            <a:r>
              <a:rPr lang="en-US" sz="1800">
                <a:solidFill>
                  <a:srgbClr val="FF0000"/>
                </a:solidFill>
                <a:latin typeface="Times New Roman"/>
                <a:cs typeface="Calibri"/>
              </a:rPr>
              <a:t> </a:t>
            </a:r>
            <a:r>
              <a:rPr lang="en-US" sz="1800" err="1">
                <a:solidFill>
                  <a:srgbClr val="FF0000"/>
                </a:solidFill>
                <a:latin typeface="Times New Roman"/>
                <a:cs typeface="Calibri"/>
              </a:rPr>
              <a:t>xuất</a:t>
            </a:r>
            <a:r>
              <a:rPr lang="en-US" sz="1800">
                <a:solidFill>
                  <a:srgbClr val="FF0000"/>
                </a:solidFill>
                <a:latin typeface="Times New Roman"/>
                <a:cs typeface="Calibri"/>
              </a:rPr>
              <a:t> </a:t>
            </a:r>
            <a:r>
              <a:rPr lang="en-US" sz="1800" err="1">
                <a:solidFill>
                  <a:srgbClr val="FF0000"/>
                </a:solidFill>
                <a:latin typeface="Times New Roman"/>
                <a:cs typeface="Calibri"/>
              </a:rPr>
              <a:t>huyết</a:t>
            </a:r>
            <a:r>
              <a:rPr lang="en-US" sz="1800">
                <a:solidFill>
                  <a:srgbClr val="FF0000"/>
                </a:solidFill>
                <a:latin typeface="Times New Roman"/>
                <a:cs typeface="Calibri"/>
              </a:rPr>
              <a:t>. </a:t>
            </a:r>
          </a:p>
          <a:p>
            <a:pPr>
              <a:buFont typeface="Calibri" panose="020B0604020202020204" pitchFamily="34" charset="0"/>
              <a:buChar char="-"/>
            </a:pPr>
            <a:r>
              <a:rPr lang="en-US" sz="1800" err="1">
                <a:solidFill>
                  <a:srgbClr val="FF0000"/>
                </a:solidFill>
                <a:latin typeface="Times New Roman"/>
                <a:ea typeface="+mn-lt"/>
                <a:cs typeface="+mn-lt"/>
              </a:rPr>
              <a:t>Phù</a:t>
            </a:r>
            <a:r>
              <a:rPr lang="en-US" sz="1800">
                <a:solidFill>
                  <a:srgbClr val="FF0000"/>
                </a:solidFill>
                <a:latin typeface="Times New Roman"/>
                <a:ea typeface="+mn-lt"/>
                <a:cs typeface="+mn-lt"/>
              </a:rPr>
              <a:t> </a:t>
            </a:r>
            <a:r>
              <a:rPr lang="en-US" sz="1800" err="1">
                <a:solidFill>
                  <a:srgbClr val="FF0000"/>
                </a:solidFill>
                <a:latin typeface="Times New Roman"/>
                <a:ea typeface="+mn-lt"/>
                <a:cs typeface="+mn-lt"/>
              </a:rPr>
              <a:t>bìu</a:t>
            </a:r>
            <a:r>
              <a:rPr lang="en-US" sz="1800">
                <a:solidFill>
                  <a:srgbClr val="FF0000"/>
                </a:solidFill>
                <a:latin typeface="Times New Roman"/>
                <a:ea typeface="+mn-lt"/>
                <a:cs typeface="+mn-lt"/>
              </a:rPr>
              <a:t> </a:t>
            </a:r>
            <a:r>
              <a:rPr lang="en-US" sz="1800" err="1">
                <a:solidFill>
                  <a:srgbClr val="FF0000"/>
                </a:solidFill>
                <a:latin typeface="Times New Roman"/>
                <a:ea typeface="+mn-lt"/>
                <a:cs typeface="+mn-lt"/>
              </a:rPr>
              <a:t>mức</a:t>
            </a:r>
            <a:r>
              <a:rPr lang="en-US" sz="1800">
                <a:solidFill>
                  <a:srgbClr val="FF0000"/>
                </a:solidFill>
                <a:latin typeface="Times New Roman"/>
                <a:ea typeface="+mn-lt"/>
                <a:cs typeface="+mn-lt"/>
              </a:rPr>
              <a:t> </a:t>
            </a:r>
            <a:r>
              <a:rPr lang="en-US" sz="1800" err="1">
                <a:solidFill>
                  <a:srgbClr val="FF0000"/>
                </a:solidFill>
                <a:latin typeface="Times New Roman"/>
                <a:ea typeface="+mn-lt"/>
                <a:cs typeface="+mn-lt"/>
              </a:rPr>
              <a:t>độ</a:t>
            </a:r>
            <a:r>
              <a:rPr lang="en-US" sz="1800">
                <a:solidFill>
                  <a:srgbClr val="FF0000"/>
                </a:solidFill>
                <a:latin typeface="Times New Roman"/>
                <a:ea typeface="+mn-lt"/>
                <a:cs typeface="+mn-lt"/>
              </a:rPr>
              <a:t> </a:t>
            </a:r>
            <a:r>
              <a:rPr lang="en-US" sz="1800" err="1">
                <a:solidFill>
                  <a:srgbClr val="FF0000"/>
                </a:solidFill>
                <a:latin typeface="Times New Roman"/>
                <a:ea typeface="+mn-lt"/>
                <a:cs typeface="+mn-lt"/>
              </a:rPr>
              <a:t>trung</a:t>
            </a:r>
            <a:r>
              <a:rPr lang="en-US" sz="1800">
                <a:solidFill>
                  <a:srgbClr val="FF0000"/>
                </a:solidFill>
                <a:latin typeface="Times New Roman"/>
                <a:ea typeface="+mn-lt"/>
                <a:cs typeface="+mn-lt"/>
              </a:rPr>
              <a:t> </a:t>
            </a:r>
            <a:r>
              <a:rPr lang="en-US" sz="1800" err="1">
                <a:solidFill>
                  <a:srgbClr val="FF0000"/>
                </a:solidFill>
                <a:latin typeface="Times New Roman"/>
                <a:ea typeface="+mn-lt"/>
                <a:cs typeface="+mn-lt"/>
              </a:rPr>
              <a:t>bình</a:t>
            </a:r>
            <a:r>
              <a:rPr lang="en-US" sz="1800">
                <a:solidFill>
                  <a:srgbClr val="FF0000"/>
                </a:solidFill>
                <a:latin typeface="Times New Roman"/>
                <a:ea typeface="+mn-lt"/>
                <a:cs typeface="+mn-lt"/>
              </a:rPr>
              <a:t>, </a:t>
            </a:r>
            <a:r>
              <a:rPr lang="en-US" sz="1800" err="1">
                <a:solidFill>
                  <a:srgbClr val="FF0000"/>
                </a:solidFill>
                <a:latin typeface="Times New Roman"/>
                <a:ea typeface="+mn-lt"/>
                <a:cs typeface="+mn-lt"/>
              </a:rPr>
              <a:t>phù</a:t>
            </a:r>
            <a:r>
              <a:rPr lang="en-US" sz="1800">
                <a:solidFill>
                  <a:srgbClr val="FF0000"/>
                </a:solidFill>
                <a:latin typeface="Times New Roman"/>
                <a:ea typeface="+mn-lt"/>
                <a:cs typeface="+mn-lt"/>
              </a:rPr>
              <a:t> </a:t>
            </a:r>
            <a:r>
              <a:rPr lang="en-US" sz="1800" err="1">
                <a:solidFill>
                  <a:srgbClr val="FF0000"/>
                </a:solidFill>
                <a:latin typeface="Times New Roman"/>
                <a:ea typeface="+mn-lt"/>
                <a:cs typeface="+mn-lt"/>
              </a:rPr>
              <a:t>đỏ</a:t>
            </a:r>
            <a:r>
              <a:rPr lang="en-US" sz="1800">
                <a:solidFill>
                  <a:srgbClr val="FF0000"/>
                </a:solidFill>
                <a:latin typeface="Times New Roman"/>
                <a:ea typeface="+mn-lt"/>
                <a:cs typeface="+mn-lt"/>
              </a:rPr>
              <a:t>, </a:t>
            </a:r>
            <a:r>
              <a:rPr lang="en-US" sz="1800" err="1">
                <a:solidFill>
                  <a:srgbClr val="FF0000"/>
                </a:solidFill>
                <a:latin typeface="Times New Roman"/>
                <a:ea typeface="+mn-lt"/>
                <a:cs typeface="+mn-lt"/>
              </a:rPr>
              <a:t>cứng</a:t>
            </a:r>
            <a:r>
              <a:rPr lang="en-US" sz="1800">
                <a:solidFill>
                  <a:srgbClr val="FF0000"/>
                </a:solidFill>
                <a:latin typeface="Times New Roman"/>
                <a:ea typeface="+mn-lt"/>
                <a:cs typeface="+mn-lt"/>
              </a:rPr>
              <a:t>, </a:t>
            </a:r>
            <a:r>
              <a:rPr lang="en-US" sz="1800" err="1">
                <a:solidFill>
                  <a:srgbClr val="FF0000"/>
                </a:solidFill>
                <a:latin typeface="Times New Roman"/>
                <a:ea typeface="+mn-lt"/>
                <a:cs typeface="+mn-lt"/>
              </a:rPr>
              <a:t>không</a:t>
            </a:r>
            <a:r>
              <a:rPr lang="en-US" sz="1800">
                <a:solidFill>
                  <a:srgbClr val="FF0000"/>
                </a:solidFill>
                <a:latin typeface="Times New Roman"/>
                <a:ea typeface="+mn-lt"/>
                <a:cs typeface="+mn-lt"/>
              </a:rPr>
              <a:t> đau. </a:t>
            </a:r>
          </a:p>
          <a:p>
            <a:pPr marL="457200" indent="-457200"/>
            <a:r>
              <a:rPr lang="en-US" sz="1800" err="1">
                <a:latin typeface="Times New Roman"/>
                <a:ea typeface="+mn-lt"/>
                <a:cs typeface="+mn-lt"/>
              </a:rPr>
              <a:t>Không</a:t>
            </a:r>
            <a:r>
              <a:rPr lang="en-US" sz="1800">
                <a:latin typeface="Times New Roman"/>
                <a:ea typeface="+mn-lt"/>
                <a:cs typeface="+mn-lt"/>
              </a:rPr>
              <a:t> </a:t>
            </a:r>
            <a:r>
              <a:rPr lang="en-US" sz="1800" err="1">
                <a:latin typeface="Times New Roman"/>
                <a:ea typeface="+mn-lt"/>
                <a:cs typeface="+mn-lt"/>
              </a:rPr>
              <a:t>xuất</a:t>
            </a:r>
            <a:r>
              <a:rPr lang="en-US" sz="1800">
                <a:latin typeface="Times New Roman"/>
                <a:ea typeface="+mn-lt"/>
                <a:cs typeface="+mn-lt"/>
              </a:rPr>
              <a:t> </a:t>
            </a:r>
            <a:r>
              <a:rPr lang="en-US" sz="1800" err="1">
                <a:latin typeface="Times New Roman"/>
                <a:ea typeface="+mn-lt"/>
                <a:cs typeface="+mn-lt"/>
              </a:rPr>
              <a:t>huyết</a:t>
            </a:r>
            <a:r>
              <a:rPr lang="en-US" sz="1800">
                <a:latin typeface="Times New Roman"/>
                <a:ea typeface="+mn-lt"/>
                <a:cs typeface="+mn-lt"/>
              </a:rPr>
              <a:t> da </a:t>
            </a:r>
            <a:r>
              <a:rPr lang="en-US" sz="1800" err="1">
                <a:latin typeface="Times New Roman"/>
                <a:ea typeface="+mn-lt"/>
                <a:cs typeface="+mn-lt"/>
              </a:rPr>
              <a:t>niêm</a:t>
            </a:r>
            <a:endParaRPr lang="en-US" sz="1800">
              <a:latin typeface="Times New Roman"/>
              <a:cs typeface="Calibri"/>
            </a:endParaRPr>
          </a:p>
          <a:p>
            <a:pPr marL="0" indent="0">
              <a:buNone/>
            </a:pPr>
            <a:endParaRPr lang="en-US" sz="1800">
              <a:latin typeface="Arial"/>
              <a:cs typeface="Calibri"/>
            </a:endParaRPr>
          </a:p>
          <a:p>
            <a:pPr marL="0" indent="0">
              <a:buNone/>
            </a:pPr>
            <a:endParaRPr lang="en-US" sz="1800">
              <a:latin typeface="Arial"/>
              <a:cs typeface="Calibri"/>
            </a:endParaRPr>
          </a:p>
        </p:txBody>
      </p:sp>
      <p:pic>
        <p:nvPicPr>
          <p:cNvPr id="5" name="Hình ảnh 8" descr="Ảnh có chứa văn bản, ký hiệu&#10;&#10;Mô tả được tự động tạo">
            <a:extLst>
              <a:ext uri="{FF2B5EF4-FFF2-40B4-BE49-F238E27FC236}">
                <a16:creationId xmlns:a16="http://schemas.microsoft.com/office/drawing/2014/main" id="{C2513C1B-E7A6-8F41-4BAE-A8ED70AC46D1}"/>
              </a:ext>
            </a:extLst>
          </p:cNvPr>
          <p:cNvPicPr>
            <a:picLocks noChangeAspect="1"/>
          </p:cNvPicPr>
          <p:nvPr/>
        </p:nvPicPr>
        <p:blipFill>
          <a:blip r:embed="rId4"/>
          <a:stretch>
            <a:fillRect/>
          </a:stretch>
        </p:blipFill>
        <p:spPr>
          <a:xfrm>
            <a:off x="7679364" y="6520"/>
            <a:ext cx="1467294" cy="1422356"/>
          </a:xfrm>
          <a:prstGeom prst="rect">
            <a:avLst/>
          </a:prstGeom>
        </p:spPr>
      </p:pic>
    </p:spTree>
    <p:extLst>
      <p:ext uri="{BB962C8B-B14F-4D97-AF65-F5344CB8AC3E}">
        <p14:creationId xmlns:p14="http://schemas.microsoft.com/office/powerpoint/2010/main" val="16014481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b="1">
                <a:solidFill>
                  <a:srgbClr val="000099"/>
                </a:solidFill>
                <a:latin typeface="Times New Roman"/>
                <a:cs typeface="Arial"/>
              </a:rPr>
              <a:t>KHÁM LÂM SÀNG</a:t>
            </a:r>
            <a:r>
              <a:rPr lang="en-US" b="1">
                <a:solidFill>
                  <a:srgbClr val="000099"/>
                </a:solidFill>
                <a:latin typeface="Times New Roman"/>
                <a:cs typeface="Arial"/>
              </a:rPr>
              <a:t> </a:t>
            </a:r>
            <a:endParaRPr lang="en-US" b="1">
              <a:solidFill>
                <a:srgbClr val="000099"/>
              </a:solidFill>
              <a:latin typeface="Times New Roman"/>
              <a:cs typeface="Arial" panose="020B0604020202020204" pitchFamily="34" charset="0"/>
            </a:endParaRPr>
          </a:p>
        </p:txBody>
      </p:sp>
      <p:sp>
        <p:nvSpPr>
          <p:cNvPr id="4" name="Date Placeholder 3"/>
          <p:cNvSpPr>
            <a:spLocks noGrp="1"/>
          </p:cNvSpPr>
          <p:nvPr>
            <p:ph type="dt" sz="half" idx="10"/>
          </p:nvPr>
        </p:nvSpPr>
        <p:spPr/>
        <p:txBody>
          <a:bodyPr/>
          <a:lstStyle/>
          <a:p>
            <a:fld id="{0403AEBB-287B-4825-BD09-E940057743F4}" type="datetime1">
              <a:rPr lang="vi-VN" smtClean="0"/>
              <a:t>14/02/2023</a:t>
            </a:fld>
            <a:endParaRPr lang="en-US"/>
          </a:p>
        </p:txBody>
      </p:sp>
      <p:sp>
        <p:nvSpPr>
          <p:cNvPr id="8" name="Slide Number Placeholder 7"/>
          <p:cNvSpPr>
            <a:spLocks noGrp="1"/>
          </p:cNvSpPr>
          <p:nvPr>
            <p:ph type="sldNum" sz="quarter" idx="12"/>
          </p:nvPr>
        </p:nvSpPr>
        <p:spPr/>
        <p:txBody>
          <a:bodyPr/>
          <a:lstStyle/>
          <a:p>
            <a:fld id="{B6F15528-21DE-4FAA-801E-634DDDAF4B2B}" type="slidenum">
              <a:rPr lang="en-US" smtClean="0"/>
              <a:t>11</a:t>
            </a:fld>
            <a:endParaRPr lang="en-US"/>
          </a:p>
        </p:txBody>
      </p:sp>
      <p:pic>
        <p:nvPicPr>
          <p:cNvPr id="9" name="Picture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79871" y="0"/>
            <a:ext cx="1164129" cy="1244600"/>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2400" y="92076"/>
            <a:ext cx="990600" cy="990600"/>
          </a:xfrm>
          <a:prstGeom prst="rect">
            <a:avLst/>
          </a:prstGeom>
        </p:spPr>
      </p:pic>
      <p:sp>
        <p:nvSpPr>
          <p:cNvPr id="6" name="Chỗ dành sẵn cho Nội dung 5">
            <a:extLst>
              <a:ext uri="{FF2B5EF4-FFF2-40B4-BE49-F238E27FC236}">
                <a16:creationId xmlns:a16="http://schemas.microsoft.com/office/drawing/2014/main" id="{E1326E2E-CA4C-2E45-23B4-FA5053744E6B}"/>
              </a:ext>
            </a:extLst>
          </p:cNvPr>
          <p:cNvSpPr>
            <a:spLocks noGrp="1"/>
          </p:cNvSpPr>
          <p:nvPr>
            <p:ph idx="1"/>
          </p:nvPr>
        </p:nvSpPr>
        <p:spPr>
          <a:xfrm>
            <a:off x="457200" y="1709057"/>
            <a:ext cx="8302171" cy="4417105"/>
          </a:xfrm>
        </p:spPr>
        <p:txBody>
          <a:bodyPr vert="horz" lIns="91440" tIns="45720" rIns="91440" bIns="45720" rtlCol="0" anchor="t">
            <a:noAutofit/>
          </a:bodyPr>
          <a:lstStyle/>
          <a:p>
            <a:pPr marL="0" indent="0">
              <a:buNone/>
            </a:pPr>
            <a:r>
              <a:rPr lang="en-US" sz="1400" b="1" dirty="0">
                <a:latin typeface="Times New Roman"/>
                <a:ea typeface="+mn-lt"/>
                <a:cs typeface="+mn-lt"/>
              </a:rPr>
              <a:t>1. </a:t>
            </a:r>
            <a:r>
              <a:rPr lang="en-US" sz="1400" b="1" dirty="0" err="1">
                <a:latin typeface="Times New Roman"/>
                <a:ea typeface="+mn-lt"/>
                <a:cs typeface="+mn-lt"/>
              </a:rPr>
              <a:t>Đầu</a:t>
            </a:r>
            <a:r>
              <a:rPr lang="en-US" sz="1400" b="1" dirty="0">
                <a:latin typeface="Times New Roman"/>
                <a:ea typeface="+mn-lt"/>
                <a:cs typeface="+mn-lt"/>
              </a:rPr>
              <a:t> </a:t>
            </a:r>
            <a:r>
              <a:rPr lang="en-US" sz="1400" b="1" dirty="0" err="1">
                <a:latin typeface="Times New Roman"/>
                <a:ea typeface="+mn-lt"/>
                <a:cs typeface="+mn-lt"/>
              </a:rPr>
              <a:t>mặt</a:t>
            </a:r>
            <a:r>
              <a:rPr lang="en-US" sz="1400" b="1" dirty="0">
                <a:latin typeface="Times New Roman"/>
                <a:ea typeface="+mn-lt"/>
                <a:cs typeface="+mn-lt"/>
              </a:rPr>
              <a:t> </a:t>
            </a:r>
            <a:r>
              <a:rPr lang="en-US" sz="1400" b="1" dirty="0" err="1">
                <a:latin typeface="Times New Roman"/>
                <a:ea typeface="+mn-lt"/>
                <a:cs typeface="+mn-lt"/>
              </a:rPr>
              <a:t>cổ</a:t>
            </a:r>
            <a:r>
              <a:rPr lang="en-US" sz="1400" b="1" dirty="0">
                <a:latin typeface="Times New Roman"/>
                <a:ea typeface="+mn-lt"/>
                <a:cs typeface="+mn-lt"/>
              </a:rPr>
              <a:t>:</a:t>
            </a:r>
          </a:p>
          <a:p>
            <a:r>
              <a:rPr lang="en-US" sz="1400" dirty="0" err="1">
                <a:latin typeface="Times New Roman"/>
                <a:ea typeface="+mn-lt"/>
                <a:cs typeface="+mn-lt"/>
              </a:rPr>
              <a:t>Không</a:t>
            </a:r>
            <a:r>
              <a:rPr lang="en-US" sz="1400" dirty="0">
                <a:latin typeface="Times New Roman"/>
                <a:ea typeface="+mn-lt"/>
                <a:cs typeface="+mn-lt"/>
              </a:rPr>
              <a:t> </a:t>
            </a:r>
            <a:r>
              <a:rPr lang="en-US" sz="1400" dirty="0" err="1">
                <a:latin typeface="Times New Roman"/>
                <a:ea typeface="+mn-lt"/>
                <a:cs typeface="+mn-lt"/>
              </a:rPr>
              <a:t>dấu</a:t>
            </a:r>
            <a:r>
              <a:rPr lang="en-US" sz="1400" dirty="0">
                <a:latin typeface="Times New Roman"/>
                <a:ea typeface="+mn-lt"/>
                <a:cs typeface="+mn-lt"/>
              </a:rPr>
              <a:t> </a:t>
            </a:r>
            <a:r>
              <a:rPr lang="en-US" sz="1400" dirty="0" err="1">
                <a:latin typeface="Times New Roman"/>
                <a:ea typeface="+mn-lt"/>
                <a:cs typeface="+mn-lt"/>
              </a:rPr>
              <a:t>mắt</a:t>
            </a:r>
            <a:r>
              <a:rPr lang="en-US" sz="1400" dirty="0">
                <a:latin typeface="Times New Roman"/>
                <a:ea typeface="+mn-lt"/>
                <a:cs typeface="+mn-lt"/>
              </a:rPr>
              <a:t> </a:t>
            </a:r>
            <a:r>
              <a:rPr lang="en-US" sz="1400" dirty="0" err="1">
                <a:latin typeface="Times New Roman"/>
                <a:ea typeface="+mn-lt"/>
                <a:cs typeface="+mn-lt"/>
              </a:rPr>
              <a:t>trũng</a:t>
            </a:r>
            <a:endParaRPr lang="en-US" sz="1400">
              <a:latin typeface="Times New Roman"/>
              <a:ea typeface="+mn-lt"/>
              <a:cs typeface="+mn-lt"/>
            </a:endParaRPr>
          </a:p>
          <a:p>
            <a:r>
              <a:rPr lang="en-US" sz="1400" dirty="0" err="1">
                <a:latin typeface="Times New Roman"/>
                <a:ea typeface="+mn-lt"/>
                <a:cs typeface="+mn-lt"/>
              </a:rPr>
              <a:t>Niêm</a:t>
            </a:r>
            <a:r>
              <a:rPr lang="en-US" sz="1400" dirty="0">
                <a:latin typeface="Times New Roman"/>
                <a:ea typeface="+mn-lt"/>
                <a:cs typeface="+mn-lt"/>
              </a:rPr>
              <a:t> </a:t>
            </a:r>
            <a:r>
              <a:rPr lang="en-US" sz="1400" dirty="0" err="1">
                <a:latin typeface="Times New Roman"/>
                <a:ea typeface="+mn-lt"/>
                <a:cs typeface="+mn-lt"/>
              </a:rPr>
              <a:t>mạc</a:t>
            </a:r>
            <a:r>
              <a:rPr lang="en-US" sz="1400" dirty="0">
                <a:latin typeface="Times New Roman"/>
                <a:ea typeface="+mn-lt"/>
                <a:cs typeface="+mn-lt"/>
              </a:rPr>
              <a:t> </a:t>
            </a:r>
            <a:r>
              <a:rPr lang="en-US" sz="1400" dirty="0" err="1">
                <a:latin typeface="Times New Roman"/>
                <a:ea typeface="+mn-lt"/>
                <a:cs typeface="+mn-lt"/>
              </a:rPr>
              <a:t>mắt</a:t>
            </a:r>
            <a:r>
              <a:rPr lang="en-US" sz="1400" dirty="0">
                <a:latin typeface="Times New Roman"/>
                <a:ea typeface="+mn-lt"/>
                <a:cs typeface="+mn-lt"/>
              </a:rPr>
              <a:t> </a:t>
            </a:r>
            <a:r>
              <a:rPr lang="en-US" sz="1400" dirty="0" err="1">
                <a:latin typeface="Times New Roman"/>
                <a:ea typeface="+mn-lt"/>
                <a:cs typeface="+mn-lt"/>
              </a:rPr>
              <a:t>hồng</a:t>
            </a:r>
            <a:r>
              <a:rPr lang="en-US" sz="1400" dirty="0">
                <a:latin typeface="Times New Roman"/>
                <a:ea typeface="+mn-lt"/>
                <a:cs typeface="+mn-lt"/>
              </a:rPr>
              <a:t> </a:t>
            </a:r>
            <a:r>
              <a:rPr lang="en-US" sz="1400" dirty="0" err="1">
                <a:latin typeface="Times New Roman"/>
                <a:ea typeface="+mn-lt"/>
                <a:cs typeface="+mn-lt"/>
              </a:rPr>
              <a:t>nhạt</a:t>
            </a:r>
            <a:endParaRPr lang="en-US" sz="1400">
              <a:latin typeface="Times New Roman"/>
              <a:ea typeface="+mn-lt"/>
              <a:cs typeface="+mn-lt"/>
            </a:endParaRPr>
          </a:p>
          <a:p>
            <a:r>
              <a:rPr lang="en-US" sz="1400" dirty="0" err="1">
                <a:latin typeface="Times New Roman"/>
                <a:ea typeface="+mn-lt"/>
                <a:cs typeface="+mn-lt"/>
              </a:rPr>
              <a:t>Miệng</a:t>
            </a:r>
            <a:r>
              <a:rPr lang="en-US" sz="1400" dirty="0">
                <a:latin typeface="Times New Roman"/>
                <a:ea typeface="+mn-lt"/>
                <a:cs typeface="+mn-lt"/>
              </a:rPr>
              <a:t>: </a:t>
            </a:r>
            <a:r>
              <a:rPr lang="en-US" sz="1400" dirty="0" err="1">
                <a:latin typeface="Times New Roman"/>
                <a:ea typeface="+mn-lt"/>
                <a:cs typeface="+mn-lt"/>
              </a:rPr>
              <a:t>Môi</a:t>
            </a:r>
            <a:r>
              <a:rPr lang="en-US" sz="1400" dirty="0">
                <a:latin typeface="Times New Roman"/>
                <a:ea typeface="+mn-lt"/>
                <a:cs typeface="+mn-lt"/>
              </a:rPr>
              <a:t> </a:t>
            </a:r>
            <a:r>
              <a:rPr lang="en-US" sz="1400" dirty="0" err="1">
                <a:latin typeface="Times New Roman"/>
                <a:ea typeface="+mn-lt"/>
                <a:cs typeface="+mn-lt"/>
              </a:rPr>
              <a:t>không</a:t>
            </a:r>
            <a:r>
              <a:rPr lang="en-US" sz="1400" dirty="0">
                <a:latin typeface="Times New Roman"/>
                <a:ea typeface="+mn-lt"/>
                <a:cs typeface="+mn-lt"/>
              </a:rPr>
              <a:t> </a:t>
            </a:r>
            <a:r>
              <a:rPr lang="en-US" sz="1400" dirty="0" err="1">
                <a:latin typeface="Times New Roman"/>
                <a:ea typeface="+mn-lt"/>
                <a:cs typeface="+mn-lt"/>
              </a:rPr>
              <a:t>khô</a:t>
            </a:r>
            <a:r>
              <a:rPr lang="en-US" sz="1400" dirty="0">
                <a:latin typeface="Times New Roman"/>
                <a:ea typeface="+mn-lt"/>
                <a:cs typeface="+mn-lt"/>
              </a:rPr>
              <a:t>, </a:t>
            </a:r>
            <a:r>
              <a:rPr lang="en-US" sz="1400" dirty="0" err="1">
                <a:latin typeface="Times New Roman"/>
                <a:ea typeface="+mn-lt"/>
                <a:cs typeface="+mn-lt"/>
              </a:rPr>
              <a:t>lưỡi</a:t>
            </a:r>
            <a:r>
              <a:rPr lang="en-US" sz="1400" dirty="0">
                <a:latin typeface="Times New Roman"/>
                <a:ea typeface="+mn-lt"/>
                <a:cs typeface="+mn-lt"/>
              </a:rPr>
              <a:t> </a:t>
            </a:r>
            <a:r>
              <a:rPr lang="en-US" sz="1400" dirty="0" err="1">
                <a:latin typeface="Times New Roman"/>
                <a:ea typeface="+mn-lt"/>
                <a:cs typeface="+mn-lt"/>
              </a:rPr>
              <a:t>không</a:t>
            </a:r>
            <a:r>
              <a:rPr lang="en-US" sz="1400" dirty="0">
                <a:latin typeface="Times New Roman"/>
                <a:ea typeface="+mn-lt"/>
                <a:cs typeface="+mn-lt"/>
              </a:rPr>
              <a:t> </a:t>
            </a:r>
            <a:r>
              <a:rPr lang="en-US" sz="1400" dirty="0" err="1">
                <a:latin typeface="Times New Roman"/>
                <a:ea typeface="+mn-lt"/>
                <a:cs typeface="+mn-lt"/>
              </a:rPr>
              <a:t>dơ,lưỡi</a:t>
            </a:r>
            <a:r>
              <a:rPr lang="en-US" sz="1400" dirty="0">
                <a:latin typeface="Times New Roman"/>
                <a:ea typeface="+mn-lt"/>
                <a:cs typeface="+mn-lt"/>
              </a:rPr>
              <a:t> </a:t>
            </a:r>
            <a:r>
              <a:rPr lang="en-US" sz="1400" dirty="0" err="1">
                <a:latin typeface="Times New Roman"/>
                <a:ea typeface="+mn-lt"/>
                <a:cs typeface="+mn-lt"/>
              </a:rPr>
              <a:t>không</a:t>
            </a:r>
            <a:r>
              <a:rPr lang="en-US" sz="1400" dirty="0">
                <a:latin typeface="Times New Roman"/>
                <a:ea typeface="+mn-lt"/>
                <a:cs typeface="+mn-lt"/>
              </a:rPr>
              <a:t> </a:t>
            </a:r>
            <a:r>
              <a:rPr lang="en-US" sz="1400" dirty="0" err="1">
                <a:latin typeface="Times New Roman"/>
                <a:ea typeface="+mn-lt"/>
                <a:cs typeface="+mn-lt"/>
              </a:rPr>
              <a:t>mất</a:t>
            </a:r>
            <a:r>
              <a:rPr lang="en-US" sz="1400" dirty="0">
                <a:latin typeface="Times New Roman"/>
                <a:ea typeface="+mn-lt"/>
                <a:cs typeface="+mn-lt"/>
              </a:rPr>
              <a:t> gai</a:t>
            </a:r>
          </a:p>
          <a:p>
            <a:r>
              <a:rPr lang="en-US" sz="1400" dirty="0" err="1">
                <a:latin typeface="Times New Roman"/>
                <a:ea typeface="+mn-lt"/>
                <a:cs typeface="+mn-lt"/>
              </a:rPr>
              <a:t>Khí</a:t>
            </a:r>
            <a:r>
              <a:rPr lang="en-US" sz="1400" dirty="0">
                <a:latin typeface="Times New Roman"/>
                <a:ea typeface="+mn-lt"/>
                <a:cs typeface="+mn-lt"/>
              </a:rPr>
              <a:t> </a:t>
            </a:r>
            <a:r>
              <a:rPr lang="en-US" sz="1400" dirty="0" err="1">
                <a:latin typeface="Times New Roman"/>
                <a:ea typeface="+mn-lt"/>
                <a:cs typeface="+mn-lt"/>
              </a:rPr>
              <a:t>quản</a:t>
            </a:r>
            <a:r>
              <a:rPr lang="en-US" sz="1400" dirty="0">
                <a:latin typeface="Times New Roman"/>
                <a:ea typeface="+mn-lt"/>
                <a:cs typeface="+mn-lt"/>
              </a:rPr>
              <a:t> </a:t>
            </a:r>
            <a:r>
              <a:rPr lang="en-US" sz="1400" dirty="0" err="1">
                <a:latin typeface="Times New Roman"/>
                <a:ea typeface="+mn-lt"/>
                <a:cs typeface="+mn-lt"/>
              </a:rPr>
              <a:t>không</a:t>
            </a:r>
            <a:r>
              <a:rPr lang="en-US" sz="1400" dirty="0">
                <a:latin typeface="Times New Roman"/>
                <a:ea typeface="+mn-lt"/>
                <a:cs typeface="+mn-lt"/>
              </a:rPr>
              <a:t> </a:t>
            </a:r>
            <a:r>
              <a:rPr lang="en-US" sz="1400" dirty="0" err="1">
                <a:latin typeface="Times New Roman"/>
                <a:ea typeface="+mn-lt"/>
                <a:cs typeface="+mn-lt"/>
              </a:rPr>
              <a:t>lệch</a:t>
            </a:r>
            <a:endParaRPr lang="en-US" sz="1400">
              <a:latin typeface="Times New Roman"/>
              <a:ea typeface="+mn-lt"/>
              <a:cs typeface="+mn-lt"/>
            </a:endParaRPr>
          </a:p>
          <a:p>
            <a:r>
              <a:rPr lang="en-US" sz="1400" dirty="0">
                <a:latin typeface="Times New Roman"/>
                <a:ea typeface="+mn-lt"/>
                <a:cs typeface="+mn-lt"/>
              </a:rPr>
              <a:t>Tuyến </a:t>
            </a:r>
            <a:r>
              <a:rPr lang="en-US" sz="1400" dirty="0" err="1">
                <a:latin typeface="Times New Roman"/>
                <a:ea typeface="+mn-lt"/>
                <a:cs typeface="+mn-lt"/>
              </a:rPr>
              <a:t>giáp</a:t>
            </a:r>
            <a:r>
              <a:rPr lang="en-US" sz="1400" dirty="0">
                <a:latin typeface="Times New Roman"/>
                <a:ea typeface="+mn-lt"/>
                <a:cs typeface="+mn-lt"/>
              </a:rPr>
              <a:t> </a:t>
            </a:r>
            <a:r>
              <a:rPr lang="en-US" sz="1400" dirty="0" err="1">
                <a:latin typeface="Times New Roman"/>
                <a:ea typeface="+mn-lt"/>
                <a:cs typeface="+mn-lt"/>
              </a:rPr>
              <a:t>không</a:t>
            </a:r>
            <a:r>
              <a:rPr lang="en-US" sz="1400" dirty="0">
                <a:latin typeface="Times New Roman"/>
                <a:ea typeface="+mn-lt"/>
                <a:cs typeface="+mn-lt"/>
              </a:rPr>
              <a:t> to, </a:t>
            </a:r>
            <a:r>
              <a:rPr lang="en-US" sz="1400" dirty="0" err="1">
                <a:latin typeface="Times New Roman"/>
                <a:ea typeface="+mn-lt"/>
                <a:cs typeface="+mn-lt"/>
              </a:rPr>
              <a:t>tuyến</a:t>
            </a:r>
            <a:r>
              <a:rPr lang="en-US" sz="1400" dirty="0">
                <a:latin typeface="Times New Roman"/>
                <a:ea typeface="+mn-lt"/>
                <a:cs typeface="+mn-lt"/>
              </a:rPr>
              <a:t> </a:t>
            </a:r>
            <a:r>
              <a:rPr lang="en-US" sz="1400" dirty="0" err="1">
                <a:latin typeface="Times New Roman"/>
                <a:ea typeface="+mn-lt"/>
                <a:cs typeface="+mn-lt"/>
              </a:rPr>
              <a:t>mang</a:t>
            </a:r>
            <a:r>
              <a:rPr lang="en-US" sz="1400" dirty="0">
                <a:latin typeface="Times New Roman"/>
                <a:ea typeface="+mn-lt"/>
                <a:cs typeface="+mn-lt"/>
              </a:rPr>
              <a:t> tai </a:t>
            </a:r>
            <a:r>
              <a:rPr lang="en-US" sz="1400" dirty="0" err="1">
                <a:latin typeface="Times New Roman"/>
                <a:ea typeface="+mn-lt"/>
                <a:cs typeface="+mn-lt"/>
              </a:rPr>
              <a:t>không</a:t>
            </a:r>
            <a:r>
              <a:rPr lang="en-US" sz="1400" dirty="0">
                <a:latin typeface="Times New Roman"/>
                <a:ea typeface="+mn-lt"/>
                <a:cs typeface="+mn-lt"/>
              </a:rPr>
              <a:t> to</a:t>
            </a:r>
          </a:p>
          <a:p>
            <a:r>
              <a:rPr lang="en-US" sz="1400" dirty="0" err="1">
                <a:latin typeface="Times New Roman"/>
                <a:ea typeface="+mn-lt"/>
                <a:cs typeface="+mn-lt"/>
              </a:rPr>
              <a:t>Không</a:t>
            </a:r>
            <a:r>
              <a:rPr lang="en-US" sz="1400" dirty="0">
                <a:latin typeface="Times New Roman"/>
                <a:ea typeface="+mn-lt"/>
                <a:cs typeface="+mn-lt"/>
              </a:rPr>
              <a:t> </a:t>
            </a:r>
            <a:r>
              <a:rPr lang="en-US" sz="1400" dirty="0" err="1">
                <a:latin typeface="Times New Roman"/>
                <a:ea typeface="+mn-lt"/>
                <a:cs typeface="+mn-lt"/>
              </a:rPr>
              <a:t>tĩnh</a:t>
            </a:r>
            <a:r>
              <a:rPr lang="en-US" sz="1400" dirty="0">
                <a:latin typeface="Times New Roman"/>
                <a:ea typeface="+mn-lt"/>
                <a:cs typeface="+mn-lt"/>
              </a:rPr>
              <a:t> </a:t>
            </a:r>
            <a:r>
              <a:rPr lang="en-US" sz="1400" dirty="0" err="1">
                <a:latin typeface="Times New Roman"/>
                <a:ea typeface="+mn-lt"/>
                <a:cs typeface="+mn-lt"/>
              </a:rPr>
              <a:t>mạch</a:t>
            </a:r>
            <a:r>
              <a:rPr lang="en-US" sz="1400" dirty="0">
                <a:latin typeface="Times New Roman"/>
                <a:ea typeface="+mn-lt"/>
                <a:cs typeface="+mn-lt"/>
              </a:rPr>
              <a:t> </a:t>
            </a:r>
            <a:r>
              <a:rPr lang="en-US" sz="1400" dirty="0" err="1">
                <a:latin typeface="Times New Roman"/>
                <a:ea typeface="+mn-lt"/>
                <a:cs typeface="+mn-lt"/>
              </a:rPr>
              <a:t>cổ</a:t>
            </a:r>
            <a:r>
              <a:rPr lang="en-US" sz="1400" dirty="0">
                <a:latin typeface="Times New Roman"/>
                <a:ea typeface="+mn-lt"/>
                <a:cs typeface="+mn-lt"/>
              </a:rPr>
              <a:t> </a:t>
            </a:r>
            <a:r>
              <a:rPr lang="en-US" sz="1400" dirty="0" err="1">
                <a:latin typeface="Times New Roman"/>
                <a:ea typeface="+mn-lt"/>
                <a:cs typeface="+mn-lt"/>
              </a:rPr>
              <a:t>nổi</a:t>
            </a:r>
            <a:r>
              <a:rPr lang="en-US" sz="1400" dirty="0">
                <a:latin typeface="Times New Roman"/>
                <a:ea typeface="+mn-lt"/>
                <a:cs typeface="+mn-lt"/>
              </a:rPr>
              <a:t> </a:t>
            </a:r>
            <a:r>
              <a:rPr lang="en-US" sz="1400" dirty="0" err="1">
                <a:latin typeface="Times New Roman"/>
                <a:ea typeface="+mn-lt"/>
                <a:cs typeface="+mn-lt"/>
              </a:rPr>
              <a:t>tư</a:t>
            </a:r>
            <a:r>
              <a:rPr lang="en-US" sz="1400" dirty="0">
                <a:latin typeface="Times New Roman"/>
                <a:ea typeface="+mn-lt"/>
                <a:cs typeface="+mn-lt"/>
              </a:rPr>
              <a:t> </a:t>
            </a:r>
            <a:r>
              <a:rPr lang="en-US" sz="1400" dirty="0" err="1">
                <a:latin typeface="Times New Roman"/>
                <a:ea typeface="+mn-lt"/>
                <a:cs typeface="+mn-lt"/>
              </a:rPr>
              <a:t>thế</a:t>
            </a:r>
            <a:r>
              <a:rPr lang="en-US" sz="1400" dirty="0">
                <a:latin typeface="Times New Roman"/>
                <a:ea typeface="+mn-lt"/>
                <a:cs typeface="+mn-lt"/>
              </a:rPr>
              <a:t> 45 </a:t>
            </a:r>
            <a:r>
              <a:rPr lang="en-US" sz="1400" dirty="0" err="1">
                <a:latin typeface="Times New Roman"/>
                <a:ea typeface="+mn-lt"/>
                <a:cs typeface="+mn-lt"/>
              </a:rPr>
              <a:t>độ</a:t>
            </a:r>
            <a:r>
              <a:rPr lang="en-US" sz="1400" dirty="0">
                <a:latin typeface="Times New Roman"/>
                <a:ea typeface="+mn-lt"/>
                <a:cs typeface="+mn-lt"/>
              </a:rPr>
              <a:t> </a:t>
            </a:r>
          </a:p>
          <a:p>
            <a:r>
              <a:rPr lang="en-US" sz="1400" dirty="0" err="1">
                <a:latin typeface="Times New Roman"/>
                <a:ea typeface="+mn-lt"/>
                <a:cs typeface="+mn-lt"/>
              </a:rPr>
              <a:t>Hạch</a:t>
            </a:r>
            <a:r>
              <a:rPr lang="en-US" sz="1400" dirty="0">
                <a:latin typeface="Times New Roman"/>
                <a:ea typeface="+mn-lt"/>
                <a:cs typeface="+mn-lt"/>
              </a:rPr>
              <a:t> </a:t>
            </a:r>
            <a:r>
              <a:rPr lang="en-US" sz="1400" dirty="0" err="1">
                <a:latin typeface="Times New Roman"/>
                <a:ea typeface="+mn-lt"/>
                <a:cs typeface="+mn-lt"/>
              </a:rPr>
              <a:t>ngoại</a:t>
            </a:r>
            <a:r>
              <a:rPr lang="en-US" sz="1400" dirty="0">
                <a:latin typeface="Times New Roman"/>
                <a:ea typeface="+mn-lt"/>
                <a:cs typeface="+mn-lt"/>
              </a:rPr>
              <a:t> </a:t>
            </a:r>
            <a:r>
              <a:rPr lang="en-US" sz="1400" dirty="0" err="1">
                <a:latin typeface="Times New Roman"/>
                <a:ea typeface="+mn-lt"/>
                <a:cs typeface="+mn-lt"/>
              </a:rPr>
              <a:t>biên</a:t>
            </a:r>
            <a:r>
              <a:rPr lang="en-US" sz="1400" dirty="0">
                <a:latin typeface="Times New Roman"/>
                <a:ea typeface="+mn-lt"/>
                <a:cs typeface="+mn-lt"/>
              </a:rPr>
              <a:t> </a:t>
            </a:r>
            <a:r>
              <a:rPr lang="en-US" sz="1400" dirty="0" err="1">
                <a:latin typeface="Times New Roman"/>
                <a:ea typeface="+mn-lt"/>
                <a:cs typeface="+mn-lt"/>
              </a:rPr>
              <a:t>không</a:t>
            </a:r>
            <a:r>
              <a:rPr lang="en-US" sz="1400" dirty="0">
                <a:latin typeface="Times New Roman"/>
                <a:ea typeface="+mn-lt"/>
                <a:cs typeface="+mn-lt"/>
              </a:rPr>
              <a:t> </a:t>
            </a:r>
            <a:r>
              <a:rPr lang="en-US" sz="1400" dirty="0" err="1">
                <a:latin typeface="Times New Roman"/>
                <a:ea typeface="+mn-lt"/>
                <a:cs typeface="+mn-lt"/>
              </a:rPr>
              <a:t>sờ</a:t>
            </a:r>
            <a:r>
              <a:rPr lang="en-US" sz="1400" dirty="0">
                <a:latin typeface="Times New Roman"/>
                <a:ea typeface="+mn-lt"/>
                <a:cs typeface="+mn-lt"/>
              </a:rPr>
              <a:t> </a:t>
            </a:r>
            <a:r>
              <a:rPr lang="en-US" sz="1400" dirty="0" err="1">
                <a:latin typeface="Times New Roman"/>
                <a:ea typeface="+mn-lt"/>
                <a:cs typeface="+mn-lt"/>
              </a:rPr>
              <a:t>chạm</a:t>
            </a:r>
            <a:endParaRPr lang="en-US" sz="1400">
              <a:latin typeface="Times New Roman"/>
              <a:ea typeface="+mn-lt"/>
              <a:cs typeface="+mn-lt"/>
            </a:endParaRPr>
          </a:p>
          <a:p>
            <a:pPr marL="0" indent="0">
              <a:buNone/>
            </a:pPr>
            <a:endParaRPr lang="en-US" sz="1400">
              <a:latin typeface="Times New Roman"/>
              <a:ea typeface="+mn-lt"/>
              <a:cs typeface="+mn-lt"/>
            </a:endParaRPr>
          </a:p>
          <a:p>
            <a:pPr marL="0" indent="0">
              <a:buNone/>
            </a:pPr>
            <a:r>
              <a:rPr lang="en-US" sz="1400" b="1" dirty="0">
                <a:latin typeface="Times New Roman"/>
                <a:ea typeface="+mn-lt"/>
                <a:cs typeface="+mn-lt"/>
              </a:rPr>
              <a:t>2. </a:t>
            </a:r>
            <a:r>
              <a:rPr lang="en-US" sz="1400" b="1" dirty="0" err="1">
                <a:latin typeface="Times New Roman"/>
                <a:ea typeface="+mn-lt"/>
                <a:cs typeface="+mn-lt"/>
              </a:rPr>
              <a:t>Lồng</a:t>
            </a:r>
            <a:r>
              <a:rPr lang="en-US" sz="1400" b="1" dirty="0">
                <a:latin typeface="Times New Roman"/>
                <a:ea typeface="+mn-lt"/>
                <a:cs typeface="+mn-lt"/>
              </a:rPr>
              <a:t> </a:t>
            </a:r>
            <a:r>
              <a:rPr lang="en-US" sz="1400" b="1" dirty="0" err="1">
                <a:latin typeface="Times New Roman"/>
                <a:ea typeface="+mn-lt"/>
                <a:cs typeface="+mn-lt"/>
              </a:rPr>
              <a:t>ngực</a:t>
            </a:r>
            <a:r>
              <a:rPr lang="en-US" sz="1400" dirty="0">
                <a:latin typeface="Times New Roman"/>
                <a:ea typeface="+mn-lt"/>
                <a:cs typeface="+mn-lt"/>
              </a:rPr>
              <a:t>: </a:t>
            </a:r>
            <a:r>
              <a:rPr lang="en-US" sz="1400" dirty="0" err="1">
                <a:latin typeface="Times New Roman"/>
                <a:ea typeface="+mn-lt"/>
                <a:cs typeface="+mn-lt"/>
              </a:rPr>
              <a:t>cân</a:t>
            </a:r>
            <a:r>
              <a:rPr lang="en-US" sz="1400" dirty="0">
                <a:latin typeface="Times New Roman"/>
                <a:ea typeface="+mn-lt"/>
                <a:cs typeface="+mn-lt"/>
              </a:rPr>
              <a:t> </a:t>
            </a:r>
            <a:r>
              <a:rPr lang="en-US" sz="1400" dirty="0" err="1">
                <a:latin typeface="Times New Roman"/>
                <a:ea typeface="+mn-lt"/>
                <a:cs typeface="+mn-lt"/>
              </a:rPr>
              <a:t>đối</a:t>
            </a:r>
            <a:r>
              <a:rPr lang="en-US" sz="1400" dirty="0">
                <a:latin typeface="Times New Roman"/>
                <a:ea typeface="+mn-lt"/>
                <a:cs typeface="+mn-lt"/>
              </a:rPr>
              <a:t> di </a:t>
            </a:r>
            <a:r>
              <a:rPr lang="en-US" sz="1400" dirty="0" err="1">
                <a:latin typeface="Times New Roman"/>
                <a:ea typeface="+mn-lt"/>
                <a:cs typeface="+mn-lt"/>
              </a:rPr>
              <a:t>động</a:t>
            </a:r>
            <a:r>
              <a:rPr lang="en-US" sz="1400" dirty="0">
                <a:latin typeface="Times New Roman"/>
                <a:ea typeface="+mn-lt"/>
                <a:cs typeface="+mn-lt"/>
              </a:rPr>
              <a:t> </a:t>
            </a:r>
            <a:r>
              <a:rPr lang="en-US" sz="1400" dirty="0" err="1">
                <a:latin typeface="Times New Roman"/>
                <a:ea typeface="+mn-lt"/>
                <a:cs typeface="+mn-lt"/>
              </a:rPr>
              <a:t>theo</a:t>
            </a:r>
            <a:r>
              <a:rPr lang="en-US" sz="1400" dirty="0">
                <a:latin typeface="Times New Roman"/>
                <a:ea typeface="+mn-lt"/>
                <a:cs typeface="+mn-lt"/>
              </a:rPr>
              <a:t> </a:t>
            </a:r>
            <a:r>
              <a:rPr lang="en-US" sz="1400" dirty="0" err="1">
                <a:latin typeface="Times New Roman"/>
                <a:ea typeface="+mn-lt"/>
                <a:cs typeface="+mn-lt"/>
              </a:rPr>
              <a:t>nhịp</a:t>
            </a:r>
            <a:r>
              <a:rPr lang="en-US" sz="1400" dirty="0">
                <a:latin typeface="Times New Roman"/>
                <a:ea typeface="+mn-lt"/>
                <a:cs typeface="+mn-lt"/>
              </a:rPr>
              <a:t> </a:t>
            </a:r>
            <a:r>
              <a:rPr lang="en-US" sz="1400" dirty="0" err="1">
                <a:latin typeface="Times New Roman"/>
                <a:ea typeface="+mn-lt"/>
                <a:cs typeface="+mn-lt"/>
              </a:rPr>
              <a:t>thở</a:t>
            </a:r>
            <a:r>
              <a:rPr lang="en-US" sz="1400" dirty="0">
                <a:latin typeface="Times New Roman"/>
                <a:ea typeface="+mn-lt"/>
                <a:cs typeface="+mn-lt"/>
              </a:rPr>
              <a:t>, </a:t>
            </a:r>
            <a:r>
              <a:rPr lang="en-US" sz="1400" dirty="0" err="1">
                <a:latin typeface="Times New Roman"/>
                <a:ea typeface="+mn-lt"/>
                <a:cs typeface="+mn-lt"/>
              </a:rPr>
              <a:t>không</a:t>
            </a:r>
            <a:r>
              <a:rPr lang="en-US" sz="1400" dirty="0">
                <a:latin typeface="Times New Roman"/>
                <a:ea typeface="+mn-lt"/>
                <a:cs typeface="+mn-lt"/>
              </a:rPr>
              <a:t> </a:t>
            </a:r>
            <a:r>
              <a:rPr lang="en-US" sz="1400" dirty="0" err="1">
                <a:latin typeface="Times New Roman"/>
                <a:ea typeface="+mn-lt"/>
                <a:cs typeface="+mn-lt"/>
              </a:rPr>
              <a:t>tuần</a:t>
            </a:r>
            <a:r>
              <a:rPr lang="en-US" sz="1400" dirty="0">
                <a:latin typeface="Times New Roman"/>
                <a:ea typeface="+mn-lt"/>
                <a:cs typeface="+mn-lt"/>
              </a:rPr>
              <a:t> </a:t>
            </a:r>
            <a:r>
              <a:rPr lang="en-US" sz="1400" dirty="0" err="1">
                <a:latin typeface="Times New Roman"/>
                <a:ea typeface="+mn-lt"/>
                <a:cs typeface="+mn-lt"/>
              </a:rPr>
              <a:t>hoàn</a:t>
            </a:r>
            <a:r>
              <a:rPr lang="en-US" sz="1400" dirty="0">
                <a:latin typeface="Times New Roman"/>
                <a:ea typeface="+mn-lt"/>
                <a:cs typeface="+mn-lt"/>
              </a:rPr>
              <a:t> </a:t>
            </a:r>
            <a:r>
              <a:rPr lang="en-US" sz="1400" dirty="0" err="1">
                <a:latin typeface="Times New Roman"/>
                <a:ea typeface="+mn-lt"/>
                <a:cs typeface="+mn-lt"/>
              </a:rPr>
              <a:t>bàng</a:t>
            </a:r>
            <a:r>
              <a:rPr lang="en-US" sz="1400" dirty="0">
                <a:latin typeface="Times New Roman"/>
                <a:ea typeface="+mn-lt"/>
                <a:cs typeface="+mn-lt"/>
              </a:rPr>
              <a:t> </a:t>
            </a:r>
            <a:r>
              <a:rPr lang="en-US" sz="1400" dirty="0" err="1">
                <a:latin typeface="Times New Roman"/>
                <a:ea typeface="+mn-lt"/>
                <a:cs typeface="+mn-lt"/>
              </a:rPr>
              <a:t>hệ</a:t>
            </a:r>
            <a:r>
              <a:rPr lang="en-US" sz="1400" dirty="0">
                <a:latin typeface="Times New Roman"/>
                <a:ea typeface="+mn-lt"/>
                <a:cs typeface="+mn-lt"/>
              </a:rPr>
              <a:t>, </a:t>
            </a:r>
            <a:r>
              <a:rPr lang="en-US" sz="1400" dirty="0" err="1">
                <a:latin typeface="Times New Roman"/>
                <a:ea typeface="+mn-lt"/>
                <a:cs typeface="+mn-lt"/>
              </a:rPr>
              <a:t>không</a:t>
            </a:r>
            <a:r>
              <a:rPr lang="en-US" sz="1400" dirty="0">
                <a:latin typeface="Times New Roman"/>
                <a:ea typeface="+mn-lt"/>
                <a:cs typeface="+mn-lt"/>
              </a:rPr>
              <a:t> co </a:t>
            </a:r>
            <a:r>
              <a:rPr lang="en-US" sz="1400" dirty="0" err="1">
                <a:latin typeface="Times New Roman"/>
                <a:ea typeface="+mn-lt"/>
                <a:cs typeface="+mn-lt"/>
              </a:rPr>
              <a:t>kéo</a:t>
            </a:r>
            <a:r>
              <a:rPr lang="en-US" sz="1400" dirty="0">
                <a:latin typeface="Times New Roman"/>
                <a:ea typeface="+mn-lt"/>
                <a:cs typeface="+mn-lt"/>
              </a:rPr>
              <a:t> </a:t>
            </a:r>
            <a:r>
              <a:rPr lang="en-US" sz="1400" dirty="0" err="1">
                <a:latin typeface="Times New Roman"/>
                <a:ea typeface="+mn-lt"/>
                <a:cs typeface="+mn-lt"/>
              </a:rPr>
              <a:t>cơ</a:t>
            </a:r>
            <a:r>
              <a:rPr lang="en-US" sz="1400" dirty="0">
                <a:latin typeface="Times New Roman"/>
                <a:ea typeface="+mn-lt"/>
                <a:cs typeface="+mn-lt"/>
              </a:rPr>
              <a:t> </a:t>
            </a:r>
            <a:r>
              <a:rPr lang="en-US" sz="1400" dirty="0" err="1">
                <a:latin typeface="Times New Roman"/>
                <a:ea typeface="+mn-lt"/>
                <a:cs typeface="+mn-lt"/>
              </a:rPr>
              <a:t>hô</a:t>
            </a:r>
            <a:r>
              <a:rPr lang="en-US" sz="1400" dirty="0">
                <a:latin typeface="Times New Roman"/>
                <a:ea typeface="+mn-lt"/>
                <a:cs typeface="+mn-lt"/>
              </a:rPr>
              <a:t> </a:t>
            </a:r>
            <a:r>
              <a:rPr lang="en-US" sz="1400" dirty="0" err="1">
                <a:latin typeface="Times New Roman"/>
                <a:ea typeface="+mn-lt"/>
                <a:cs typeface="+mn-lt"/>
              </a:rPr>
              <a:t>hấp</a:t>
            </a:r>
            <a:r>
              <a:rPr lang="en-US" sz="1400" dirty="0">
                <a:latin typeface="Times New Roman"/>
                <a:ea typeface="+mn-lt"/>
                <a:cs typeface="+mn-lt"/>
              </a:rPr>
              <a:t> </a:t>
            </a:r>
            <a:r>
              <a:rPr lang="en-US" sz="1400" dirty="0" err="1">
                <a:latin typeface="Times New Roman"/>
                <a:ea typeface="+mn-lt"/>
                <a:cs typeface="+mn-lt"/>
              </a:rPr>
              <a:t>phụ</a:t>
            </a:r>
            <a:r>
              <a:rPr lang="en-US" sz="1400" dirty="0">
                <a:latin typeface="Times New Roman"/>
                <a:ea typeface="+mn-lt"/>
                <a:cs typeface="+mn-lt"/>
              </a:rPr>
              <a:t>, </a:t>
            </a:r>
            <a:r>
              <a:rPr lang="en-US" sz="1400" dirty="0" err="1">
                <a:latin typeface="Times New Roman"/>
                <a:ea typeface="+mn-lt"/>
                <a:cs typeface="+mn-lt"/>
              </a:rPr>
              <a:t>không</a:t>
            </a:r>
            <a:r>
              <a:rPr lang="en-US" sz="1400" dirty="0">
                <a:latin typeface="Times New Roman"/>
                <a:ea typeface="+mn-lt"/>
                <a:cs typeface="+mn-lt"/>
              </a:rPr>
              <a:t> KLS </a:t>
            </a:r>
            <a:r>
              <a:rPr lang="en-US" sz="1400" dirty="0" err="1">
                <a:latin typeface="Times New Roman"/>
                <a:ea typeface="+mn-lt"/>
                <a:cs typeface="+mn-lt"/>
              </a:rPr>
              <a:t>dãn</a:t>
            </a:r>
            <a:r>
              <a:rPr lang="en-US" sz="1400" dirty="0">
                <a:latin typeface="Times New Roman"/>
                <a:ea typeface="+mn-lt"/>
                <a:cs typeface="+mn-lt"/>
              </a:rPr>
              <a:t> </a:t>
            </a:r>
            <a:r>
              <a:rPr lang="en-US" sz="1400" dirty="0" err="1">
                <a:latin typeface="Times New Roman"/>
                <a:ea typeface="+mn-lt"/>
                <a:cs typeface="+mn-lt"/>
              </a:rPr>
              <a:t>rộng</a:t>
            </a:r>
            <a:endParaRPr lang="en-US" sz="1400">
              <a:latin typeface="Times New Roman"/>
              <a:ea typeface="+mn-lt"/>
              <a:cs typeface="+mn-lt"/>
            </a:endParaRPr>
          </a:p>
          <a:p>
            <a:pPr>
              <a:buNone/>
            </a:pPr>
            <a:r>
              <a:rPr lang="en-US" sz="1400" b="1" dirty="0">
                <a:latin typeface="Times New Roman"/>
                <a:ea typeface="+mn-lt"/>
                <a:cs typeface="+mn-lt"/>
              </a:rPr>
              <a:t> Tim </a:t>
            </a:r>
            <a:endParaRPr lang="en-US" sz="1400">
              <a:latin typeface="Times New Roman"/>
              <a:ea typeface="+mn-lt"/>
              <a:cs typeface="Arial"/>
            </a:endParaRPr>
          </a:p>
          <a:p>
            <a:pPr>
              <a:buNone/>
            </a:pPr>
            <a:r>
              <a:rPr lang="en-US" sz="1400" dirty="0">
                <a:latin typeface="Times New Roman"/>
                <a:ea typeface="+mn-lt"/>
                <a:cs typeface="+mn-lt"/>
              </a:rPr>
              <a:t>- </a:t>
            </a:r>
            <a:r>
              <a:rPr lang="en-US" sz="1400" dirty="0" err="1">
                <a:latin typeface="Times New Roman"/>
                <a:ea typeface="+mn-lt"/>
                <a:cs typeface="+mn-lt"/>
              </a:rPr>
              <a:t>Mỏm</a:t>
            </a:r>
            <a:r>
              <a:rPr lang="en-US" sz="1400" dirty="0">
                <a:latin typeface="Times New Roman"/>
                <a:ea typeface="+mn-lt"/>
                <a:cs typeface="+mn-lt"/>
              </a:rPr>
              <a:t> </a:t>
            </a:r>
            <a:r>
              <a:rPr lang="en-US" sz="1400" dirty="0" err="1">
                <a:latin typeface="Times New Roman"/>
                <a:ea typeface="+mn-lt"/>
                <a:cs typeface="+mn-lt"/>
              </a:rPr>
              <a:t>tim</a:t>
            </a:r>
            <a:r>
              <a:rPr lang="en-US" sz="1400" dirty="0">
                <a:latin typeface="Times New Roman"/>
                <a:ea typeface="+mn-lt"/>
                <a:cs typeface="+mn-lt"/>
              </a:rPr>
              <a:t> ở KLS </a:t>
            </a:r>
            <a:r>
              <a:rPr lang="vi-VN" sz="1400" dirty="0">
                <a:latin typeface="Times New Roman"/>
                <a:ea typeface="+mn-lt"/>
                <a:cs typeface="Arial"/>
              </a:rPr>
              <a:t>5, cách đường trung đòn T 2cm, diện đập 1x1 </a:t>
            </a:r>
            <a:r>
              <a:rPr lang="vi-VN" sz="1400" dirty="0" err="1">
                <a:latin typeface="Times New Roman"/>
                <a:ea typeface="+mn-lt"/>
                <a:cs typeface="Arial"/>
              </a:rPr>
              <a:t>cm</a:t>
            </a:r>
            <a:r>
              <a:rPr lang="vi-VN" sz="1400" dirty="0">
                <a:latin typeface="Times New Roman"/>
                <a:ea typeface="+mn-lt"/>
                <a:cs typeface="Arial"/>
              </a:rPr>
              <a:t>.</a:t>
            </a:r>
            <a:endParaRPr lang="en-US" sz="1400">
              <a:latin typeface="Times New Roman"/>
              <a:ea typeface="+mn-lt"/>
              <a:cs typeface="Arial"/>
            </a:endParaRPr>
          </a:p>
          <a:p>
            <a:pPr>
              <a:buNone/>
            </a:pPr>
            <a:r>
              <a:rPr lang="en-US" sz="1400" dirty="0">
                <a:latin typeface="Times New Roman"/>
                <a:ea typeface="+mn-lt"/>
                <a:cs typeface="+mn-lt"/>
              </a:rPr>
              <a:t>- </a:t>
            </a:r>
            <a:r>
              <a:rPr lang="en-US" sz="1400" dirty="0" err="1">
                <a:latin typeface="Times New Roman"/>
                <a:ea typeface="+mn-lt"/>
                <a:cs typeface="+mn-lt"/>
              </a:rPr>
              <a:t>Dấu</a:t>
            </a:r>
            <a:r>
              <a:rPr lang="en-US" sz="1400" dirty="0">
                <a:latin typeface="Times New Roman"/>
                <a:ea typeface="+mn-lt"/>
                <a:cs typeface="+mn-lt"/>
              </a:rPr>
              <a:t> </a:t>
            </a:r>
            <a:r>
              <a:rPr lang="en-US" sz="1400" dirty="0" err="1">
                <a:latin typeface="Times New Roman"/>
                <a:ea typeface="+mn-lt"/>
                <a:cs typeface="+mn-lt"/>
              </a:rPr>
              <a:t>Harzer</a:t>
            </a:r>
            <a:r>
              <a:rPr lang="vi" sz="1400" dirty="0">
                <a:latin typeface="Times New Roman"/>
                <a:ea typeface="+mn-lt"/>
                <a:cs typeface="Arial"/>
              </a:rPr>
              <a:t> (-)</a:t>
            </a:r>
            <a:r>
              <a:rPr lang="en-US" sz="1400" dirty="0">
                <a:latin typeface="Times New Roman"/>
                <a:ea typeface="+mn-lt"/>
                <a:cs typeface="+mn-lt"/>
              </a:rPr>
              <a:t>, </a:t>
            </a:r>
            <a:r>
              <a:rPr lang="en-US" sz="1400" dirty="0" err="1">
                <a:latin typeface="Times New Roman"/>
                <a:ea typeface="+mn-lt"/>
                <a:cs typeface="+mn-lt"/>
              </a:rPr>
              <a:t>dấu</a:t>
            </a:r>
            <a:r>
              <a:rPr lang="en-US" sz="1400" dirty="0">
                <a:latin typeface="Times New Roman"/>
                <a:ea typeface="+mn-lt"/>
                <a:cs typeface="+mn-lt"/>
              </a:rPr>
              <a:t> </a:t>
            </a:r>
            <a:r>
              <a:rPr lang="en-US" sz="1400" dirty="0" err="1">
                <a:latin typeface="Times New Roman"/>
                <a:ea typeface="+mn-lt"/>
                <a:cs typeface="+mn-lt"/>
              </a:rPr>
              <a:t>nảy</a:t>
            </a:r>
            <a:r>
              <a:rPr lang="en-US" sz="1400" dirty="0">
                <a:latin typeface="Times New Roman"/>
                <a:ea typeface="+mn-lt"/>
                <a:cs typeface="+mn-lt"/>
              </a:rPr>
              <a:t> </a:t>
            </a:r>
            <a:r>
              <a:rPr lang="en-US" sz="1400" dirty="0" err="1">
                <a:latin typeface="Times New Roman"/>
                <a:ea typeface="+mn-lt"/>
                <a:cs typeface="+mn-lt"/>
              </a:rPr>
              <a:t>trước</a:t>
            </a:r>
            <a:r>
              <a:rPr lang="en-US" sz="1400" dirty="0">
                <a:latin typeface="Times New Roman"/>
                <a:ea typeface="+mn-lt"/>
                <a:cs typeface="+mn-lt"/>
              </a:rPr>
              <a:t> </a:t>
            </a:r>
            <a:r>
              <a:rPr lang="en-US" sz="1400" dirty="0" err="1">
                <a:latin typeface="Times New Roman"/>
                <a:ea typeface="+mn-lt"/>
                <a:cs typeface="+mn-lt"/>
              </a:rPr>
              <a:t>ngực</a:t>
            </a:r>
            <a:r>
              <a:rPr lang="vi" sz="1400" dirty="0">
                <a:latin typeface="Times New Roman"/>
                <a:ea typeface="+mn-lt"/>
                <a:cs typeface="Arial"/>
              </a:rPr>
              <a:t> (-). </a:t>
            </a:r>
            <a:r>
              <a:rPr lang="en-US" sz="1400" dirty="0">
                <a:latin typeface="Times New Roman"/>
                <a:ea typeface="+mn-lt"/>
                <a:cs typeface="+mn-lt"/>
              </a:rPr>
              <a:t>T1, T2 </a:t>
            </a:r>
            <a:r>
              <a:rPr lang="en-US" sz="1400" dirty="0" err="1">
                <a:latin typeface="Times New Roman"/>
                <a:ea typeface="+mn-lt"/>
                <a:cs typeface="+mn-lt"/>
              </a:rPr>
              <a:t>đều</a:t>
            </a:r>
            <a:r>
              <a:rPr lang="en-US" sz="1400" dirty="0">
                <a:latin typeface="Times New Roman"/>
                <a:ea typeface="+mn-lt"/>
                <a:cs typeface="+mn-lt"/>
              </a:rPr>
              <a:t>, </a:t>
            </a:r>
            <a:r>
              <a:rPr lang="en-US" sz="1400" dirty="0" err="1">
                <a:latin typeface="Times New Roman"/>
                <a:ea typeface="+mn-lt"/>
                <a:cs typeface="+mn-lt"/>
              </a:rPr>
              <a:t>rõ</a:t>
            </a:r>
            <a:r>
              <a:rPr lang="en-US" sz="1400" dirty="0">
                <a:latin typeface="Times New Roman"/>
                <a:ea typeface="+mn-lt"/>
                <a:cs typeface="+mn-lt"/>
              </a:rPr>
              <a:t> </a:t>
            </a:r>
            <a:r>
              <a:rPr lang="en-US" sz="1400" dirty="0" err="1">
                <a:latin typeface="Times New Roman"/>
                <a:ea typeface="+mn-lt"/>
                <a:cs typeface="+mn-lt"/>
              </a:rPr>
              <a:t>tần</a:t>
            </a:r>
            <a:r>
              <a:rPr lang="en-US" sz="1400" dirty="0">
                <a:latin typeface="Times New Roman"/>
                <a:ea typeface="+mn-lt"/>
                <a:cs typeface="+mn-lt"/>
              </a:rPr>
              <a:t> </a:t>
            </a:r>
            <a:r>
              <a:rPr lang="en-US" sz="1400" dirty="0" err="1">
                <a:latin typeface="Times New Roman"/>
                <a:ea typeface="+mn-lt"/>
                <a:cs typeface="+mn-lt"/>
              </a:rPr>
              <a:t>số</a:t>
            </a:r>
            <a:r>
              <a:rPr lang="en-US" sz="1400" dirty="0">
                <a:latin typeface="Times New Roman"/>
                <a:ea typeface="+mn-lt"/>
                <a:cs typeface="+mn-lt"/>
              </a:rPr>
              <a:t> 105 l/p</a:t>
            </a:r>
            <a:r>
              <a:rPr lang="en-US" sz="1400" dirty="0">
                <a:latin typeface="Times New Roman"/>
                <a:ea typeface="Calibri"/>
                <a:cs typeface="Calibri"/>
              </a:rPr>
              <a:t>, k</a:t>
            </a:r>
            <a:r>
              <a:rPr lang="vi-VN" sz="1400" dirty="0">
                <a:latin typeface="Times New Roman"/>
                <a:ea typeface="+mn-lt"/>
                <a:cs typeface="Arial"/>
              </a:rPr>
              <a:t>hông âm thổi.</a:t>
            </a:r>
            <a:endParaRPr lang="en-US" sz="1400" dirty="0">
              <a:latin typeface="Times New Roman"/>
              <a:ea typeface="Calibri"/>
              <a:cs typeface="Arial"/>
            </a:endParaRPr>
          </a:p>
          <a:p>
            <a:pPr>
              <a:buNone/>
            </a:pPr>
            <a:r>
              <a:rPr lang="vi-VN" sz="1400" b="1" dirty="0">
                <a:latin typeface="Times New Roman"/>
                <a:ea typeface="+mn-lt"/>
                <a:cs typeface="Arial"/>
              </a:rPr>
              <a:t>Phổi</a:t>
            </a:r>
            <a:endParaRPr lang="en-US" sz="1400">
              <a:latin typeface="Times New Roman"/>
              <a:ea typeface="+mn-lt"/>
              <a:cs typeface="+mn-lt"/>
            </a:endParaRPr>
          </a:p>
          <a:p>
            <a:pPr>
              <a:buNone/>
            </a:pPr>
            <a:r>
              <a:rPr lang="en-US" sz="1400" dirty="0">
                <a:latin typeface="Times New Roman"/>
                <a:ea typeface="+mn-lt"/>
                <a:cs typeface="+mn-lt"/>
              </a:rPr>
              <a:t>- Rung </a:t>
            </a:r>
            <a:r>
              <a:rPr lang="en-US" sz="1400" dirty="0" err="1">
                <a:latin typeface="Times New Roman"/>
                <a:ea typeface="+mn-lt"/>
                <a:cs typeface="+mn-lt"/>
              </a:rPr>
              <a:t>thanh</a:t>
            </a:r>
            <a:r>
              <a:rPr lang="en-US" sz="1400" dirty="0">
                <a:latin typeface="Times New Roman"/>
                <a:ea typeface="+mn-lt"/>
                <a:cs typeface="+mn-lt"/>
              </a:rPr>
              <a:t> </a:t>
            </a:r>
            <a:r>
              <a:rPr lang="en-US" sz="1400" dirty="0" err="1">
                <a:latin typeface="Times New Roman"/>
                <a:ea typeface="+mn-lt"/>
                <a:cs typeface="+mn-lt"/>
              </a:rPr>
              <a:t>đều</a:t>
            </a:r>
            <a:r>
              <a:rPr lang="en-US" sz="1400" dirty="0">
                <a:latin typeface="Times New Roman"/>
                <a:ea typeface="+mn-lt"/>
                <a:cs typeface="+mn-lt"/>
              </a:rPr>
              <a:t> 2 </a:t>
            </a:r>
            <a:r>
              <a:rPr lang="en-US" sz="1400" dirty="0" err="1">
                <a:latin typeface="Times New Roman"/>
                <a:ea typeface="+mn-lt"/>
                <a:cs typeface="+mn-lt"/>
              </a:rPr>
              <a:t>bên</a:t>
            </a:r>
            <a:r>
              <a:rPr lang="en-US" sz="1400" dirty="0">
                <a:latin typeface="Times New Roman"/>
                <a:ea typeface="+mn-lt"/>
                <a:cs typeface="+mn-lt"/>
              </a:rPr>
              <a:t>, </a:t>
            </a:r>
            <a:r>
              <a:rPr lang="en-US" sz="1400" dirty="0" err="1">
                <a:latin typeface="Times New Roman"/>
                <a:ea typeface="+mn-lt"/>
                <a:cs typeface="+mn-lt"/>
              </a:rPr>
              <a:t>gõ</a:t>
            </a:r>
            <a:r>
              <a:rPr lang="en-US" sz="1400" dirty="0">
                <a:latin typeface="Times New Roman"/>
                <a:ea typeface="+mn-lt"/>
                <a:cs typeface="+mn-lt"/>
              </a:rPr>
              <a:t> </a:t>
            </a:r>
            <a:r>
              <a:rPr lang="en-US" sz="1400" dirty="0" err="1">
                <a:latin typeface="Times New Roman"/>
                <a:ea typeface="+mn-lt"/>
                <a:cs typeface="+mn-lt"/>
              </a:rPr>
              <a:t>trong</a:t>
            </a:r>
            <a:r>
              <a:rPr lang="en-US" sz="1400" dirty="0">
                <a:latin typeface="Times New Roman"/>
                <a:ea typeface="+mn-lt"/>
                <a:cs typeface="+mn-lt"/>
              </a:rPr>
              <a:t>, </a:t>
            </a:r>
            <a:r>
              <a:rPr lang="en-US" sz="1400" dirty="0" err="1">
                <a:latin typeface="Times New Roman"/>
                <a:ea typeface="+mn-lt"/>
                <a:cs typeface="+mn-lt"/>
              </a:rPr>
              <a:t>rì</a:t>
            </a:r>
            <a:r>
              <a:rPr lang="en-US" sz="1400" dirty="0">
                <a:latin typeface="Times New Roman"/>
                <a:ea typeface="+mn-lt"/>
                <a:cs typeface="+mn-lt"/>
              </a:rPr>
              <a:t> </a:t>
            </a:r>
            <a:r>
              <a:rPr lang="en-US" sz="1400" dirty="0" err="1">
                <a:latin typeface="Times New Roman"/>
                <a:ea typeface="+mn-lt"/>
                <a:cs typeface="+mn-lt"/>
              </a:rPr>
              <a:t>rào</a:t>
            </a:r>
            <a:r>
              <a:rPr lang="en-US" sz="1400" dirty="0">
                <a:latin typeface="Times New Roman"/>
                <a:ea typeface="+mn-lt"/>
                <a:cs typeface="+mn-lt"/>
              </a:rPr>
              <a:t> </a:t>
            </a:r>
            <a:r>
              <a:rPr lang="en-US" sz="1400" dirty="0" err="1">
                <a:latin typeface="Times New Roman"/>
                <a:ea typeface="+mn-lt"/>
                <a:cs typeface="+mn-lt"/>
              </a:rPr>
              <a:t>phế</a:t>
            </a:r>
            <a:r>
              <a:rPr lang="en-US" sz="1400" dirty="0">
                <a:latin typeface="Times New Roman"/>
                <a:ea typeface="+mn-lt"/>
                <a:cs typeface="+mn-lt"/>
              </a:rPr>
              <a:t> </a:t>
            </a:r>
            <a:r>
              <a:rPr lang="en-US" sz="1400" dirty="0" err="1">
                <a:latin typeface="Times New Roman"/>
                <a:ea typeface="+mn-lt"/>
                <a:cs typeface="+mn-lt"/>
              </a:rPr>
              <a:t>nang</a:t>
            </a:r>
            <a:r>
              <a:rPr lang="en-US" sz="1400" dirty="0">
                <a:latin typeface="Times New Roman"/>
                <a:ea typeface="+mn-lt"/>
                <a:cs typeface="+mn-lt"/>
              </a:rPr>
              <a:t> </a:t>
            </a:r>
            <a:r>
              <a:rPr lang="en-US" sz="1400" dirty="0" err="1">
                <a:latin typeface="Times New Roman"/>
                <a:ea typeface="+mn-lt"/>
                <a:cs typeface="+mn-lt"/>
              </a:rPr>
              <a:t>êm</a:t>
            </a:r>
            <a:r>
              <a:rPr lang="en-US" sz="1400" dirty="0">
                <a:latin typeface="Times New Roman"/>
                <a:ea typeface="+mn-lt"/>
                <a:cs typeface="+mn-lt"/>
              </a:rPr>
              <a:t> </a:t>
            </a:r>
            <a:r>
              <a:rPr lang="en-US" sz="1400" dirty="0" err="1">
                <a:latin typeface="Times New Roman"/>
                <a:ea typeface="+mn-lt"/>
                <a:cs typeface="+mn-lt"/>
              </a:rPr>
              <a:t>dịu</a:t>
            </a:r>
            <a:r>
              <a:rPr lang="en-US" sz="1400" dirty="0">
                <a:latin typeface="Times New Roman"/>
                <a:ea typeface="+mn-lt"/>
                <a:cs typeface="+mn-lt"/>
              </a:rPr>
              <a:t> 2 </a:t>
            </a:r>
            <a:r>
              <a:rPr lang="en-US" sz="1400" dirty="0" err="1">
                <a:latin typeface="Times New Roman"/>
                <a:ea typeface="+mn-lt"/>
                <a:cs typeface="+mn-lt"/>
              </a:rPr>
              <a:t>phế</a:t>
            </a:r>
            <a:r>
              <a:rPr lang="en-US" sz="1400" dirty="0">
                <a:latin typeface="Times New Roman"/>
                <a:ea typeface="+mn-lt"/>
                <a:cs typeface="+mn-lt"/>
              </a:rPr>
              <a:t> </a:t>
            </a:r>
            <a:r>
              <a:rPr lang="en-US" sz="1400" dirty="0" err="1">
                <a:latin typeface="Times New Roman"/>
                <a:ea typeface="+mn-lt"/>
                <a:cs typeface="+mn-lt"/>
              </a:rPr>
              <a:t>trường</a:t>
            </a:r>
            <a:endParaRPr lang="en-US" sz="1400">
              <a:latin typeface="Times New Roman"/>
              <a:ea typeface="+mn-lt"/>
              <a:cs typeface="+mn-lt"/>
            </a:endParaRPr>
          </a:p>
          <a:p>
            <a:pPr marL="0" indent="0">
              <a:buNone/>
            </a:pPr>
            <a:endParaRPr lang="en-US" sz="1400">
              <a:latin typeface="Arial"/>
              <a:ea typeface="+mn-lt"/>
              <a:cs typeface="+mn-lt"/>
            </a:endParaRPr>
          </a:p>
          <a:p>
            <a:pPr marL="0" indent="0">
              <a:buNone/>
            </a:pPr>
            <a:endParaRPr lang="en-US" sz="1400">
              <a:latin typeface="Arial"/>
              <a:cs typeface="Calibri"/>
            </a:endParaRPr>
          </a:p>
        </p:txBody>
      </p:sp>
      <p:pic>
        <p:nvPicPr>
          <p:cNvPr id="5" name="Hình ảnh 8" descr="Ảnh có chứa văn bản, ký hiệu&#10;&#10;Mô tả được tự động tạo">
            <a:extLst>
              <a:ext uri="{FF2B5EF4-FFF2-40B4-BE49-F238E27FC236}">
                <a16:creationId xmlns:a16="http://schemas.microsoft.com/office/drawing/2014/main" id="{20BF5195-DDCC-ACE1-F115-7803DEEFBC9C}"/>
              </a:ext>
            </a:extLst>
          </p:cNvPr>
          <p:cNvPicPr>
            <a:picLocks noChangeAspect="1"/>
          </p:cNvPicPr>
          <p:nvPr/>
        </p:nvPicPr>
        <p:blipFill>
          <a:blip r:embed="rId4"/>
          <a:stretch>
            <a:fillRect/>
          </a:stretch>
        </p:blipFill>
        <p:spPr>
          <a:xfrm>
            <a:off x="7679364" y="6520"/>
            <a:ext cx="1467294" cy="1422356"/>
          </a:xfrm>
          <a:prstGeom prst="rect">
            <a:avLst/>
          </a:prstGeom>
        </p:spPr>
      </p:pic>
    </p:spTree>
    <p:extLst>
      <p:ext uri="{BB962C8B-B14F-4D97-AF65-F5344CB8AC3E}">
        <p14:creationId xmlns:p14="http://schemas.microsoft.com/office/powerpoint/2010/main" val="3035157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solidFill>
                  <a:srgbClr val="000099"/>
                </a:solidFill>
                <a:latin typeface="Times New Roman"/>
                <a:cs typeface="Arial"/>
              </a:rPr>
              <a:t>KHÁM LÂM SÀNG</a:t>
            </a:r>
          </a:p>
        </p:txBody>
      </p:sp>
      <p:sp>
        <p:nvSpPr>
          <p:cNvPr id="4" name="Date Placeholder 3"/>
          <p:cNvSpPr>
            <a:spLocks noGrp="1"/>
          </p:cNvSpPr>
          <p:nvPr>
            <p:ph type="dt" sz="half" idx="10"/>
          </p:nvPr>
        </p:nvSpPr>
        <p:spPr/>
        <p:txBody>
          <a:bodyPr/>
          <a:lstStyle/>
          <a:p>
            <a:fld id="{0403AEBB-287B-4825-BD09-E940057743F4}" type="datetime1">
              <a:rPr lang="vi-VN" smtClean="0"/>
              <a:t>14/02/2023</a:t>
            </a:fld>
            <a:endParaRPr lang="en-US"/>
          </a:p>
        </p:txBody>
      </p:sp>
      <p:sp>
        <p:nvSpPr>
          <p:cNvPr id="8" name="Slide Number Placeholder 7"/>
          <p:cNvSpPr>
            <a:spLocks noGrp="1"/>
          </p:cNvSpPr>
          <p:nvPr>
            <p:ph type="sldNum" sz="quarter" idx="12"/>
          </p:nvPr>
        </p:nvSpPr>
        <p:spPr/>
        <p:txBody>
          <a:bodyPr/>
          <a:lstStyle/>
          <a:p>
            <a:fld id="{B6F15528-21DE-4FAA-801E-634DDDAF4B2B}" type="slidenum">
              <a:rPr lang="en-US" smtClean="0"/>
              <a:t>12</a:t>
            </a:fld>
            <a:endParaRPr lang="en-US"/>
          </a:p>
        </p:txBody>
      </p:sp>
      <p:pic>
        <p:nvPicPr>
          <p:cNvPr id="9" name="Picture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79871" y="0"/>
            <a:ext cx="1164129" cy="1244600"/>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2400" y="92076"/>
            <a:ext cx="990600" cy="990600"/>
          </a:xfrm>
          <a:prstGeom prst="rect">
            <a:avLst/>
          </a:prstGeom>
        </p:spPr>
      </p:pic>
      <p:sp>
        <p:nvSpPr>
          <p:cNvPr id="5" name="Chỗ dành sẵn cho Nội dung 4">
            <a:extLst>
              <a:ext uri="{FF2B5EF4-FFF2-40B4-BE49-F238E27FC236}">
                <a16:creationId xmlns:a16="http://schemas.microsoft.com/office/drawing/2014/main" id="{3C0199E9-2230-D325-6FC3-E6467BCD0B2E}"/>
              </a:ext>
            </a:extLst>
          </p:cNvPr>
          <p:cNvSpPr>
            <a:spLocks noGrp="1"/>
          </p:cNvSpPr>
          <p:nvPr>
            <p:ph idx="1"/>
          </p:nvPr>
        </p:nvSpPr>
        <p:spPr>
          <a:xfrm>
            <a:off x="457200" y="1600200"/>
            <a:ext cx="8074178" cy="4098554"/>
          </a:xfrm>
        </p:spPr>
        <p:txBody>
          <a:bodyPr vert="horz" lIns="91440" tIns="45720" rIns="91440" bIns="45720" rtlCol="0" anchor="t">
            <a:normAutofit fontScale="47500" lnSpcReduction="20000"/>
          </a:bodyPr>
          <a:lstStyle/>
          <a:p>
            <a:pPr marL="0" indent="0">
              <a:buNone/>
            </a:pPr>
            <a:r>
              <a:rPr lang="en-US" b="1">
                <a:latin typeface="Times New Roman"/>
                <a:ea typeface="+mn-lt"/>
                <a:cs typeface="+mn-lt"/>
              </a:rPr>
              <a:t>3. </a:t>
            </a:r>
            <a:r>
              <a:rPr lang="en-US" b="1" err="1">
                <a:latin typeface="Times New Roman"/>
                <a:ea typeface="+mn-lt"/>
                <a:cs typeface="+mn-lt"/>
              </a:rPr>
              <a:t>Bụng</a:t>
            </a:r>
            <a:endParaRPr lang="vi-VN">
              <a:latin typeface="Times New Roman"/>
              <a:ea typeface="+mn-lt"/>
              <a:cs typeface="Arial"/>
            </a:endParaRPr>
          </a:p>
          <a:p>
            <a:pPr>
              <a:buFont typeface="Arial"/>
              <a:buChar char="•"/>
            </a:pPr>
            <a:r>
              <a:rPr lang="en-US" err="1">
                <a:latin typeface="Times New Roman"/>
                <a:ea typeface="+mn-lt"/>
                <a:cs typeface="+mn-lt"/>
              </a:rPr>
              <a:t>Bụng</a:t>
            </a:r>
            <a:r>
              <a:rPr lang="en-US">
                <a:latin typeface="Times New Roman"/>
                <a:ea typeface="+mn-lt"/>
                <a:cs typeface="+mn-lt"/>
              </a:rPr>
              <a:t>, di </a:t>
            </a:r>
            <a:r>
              <a:rPr lang="en-US" err="1">
                <a:latin typeface="Times New Roman"/>
                <a:ea typeface="+mn-lt"/>
                <a:cs typeface="+mn-lt"/>
              </a:rPr>
              <a:t>động</a:t>
            </a:r>
            <a:r>
              <a:rPr lang="en-US">
                <a:latin typeface="Times New Roman"/>
                <a:ea typeface="+mn-lt"/>
                <a:cs typeface="+mn-lt"/>
              </a:rPr>
              <a:t> </a:t>
            </a:r>
            <a:r>
              <a:rPr lang="en-US" err="1">
                <a:latin typeface="Times New Roman"/>
                <a:ea typeface="+mn-lt"/>
                <a:cs typeface="+mn-lt"/>
              </a:rPr>
              <a:t>đều</a:t>
            </a:r>
            <a:r>
              <a:rPr lang="en-US">
                <a:latin typeface="Times New Roman"/>
                <a:ea typeface="+mn-lt"/>
                <a:cs typeface="+mn-lt"/>
              </a:rPr>
              <a:t> </a:t>
            </a:r>
            <a:r>
              <a:rPr lang="en-US" err="1">
                <a:latin typeface="Times New Roman"/>
                <a:ea typeface="+mn-lt"/>
                <a:cs typeface="+mn-lt"/>
              </a:rPr>
              <a:t>theo</a:t>
            </a:r>
            <a:r>
              <a:rPr lang="en-US">
                <a:latin typeface="Times New Roman"/>
                <a:ea typeface="+mn-lt"/>
                <a:cs typeface="+mn-lt"/>
              </a:rPr>
              <a:t> </a:t>
            </a:r>
            <a:r>
              <a:rPr lang="en-US" err="1">
                <a:latin typeface="Times New Roman"/>
                <a:ea typeface="+mn-lt"/>
                <a:cs typeface="+mn-lt"/>
              </a:rPr>
              <a:t>nhịp</a:t>
            </a:r>
            <a:r>
              <a:rPr lang="en-US">
                <a:latin typeface="Times New Roman"/>
                <a:ea typeface="+mn-lt"/>
                <a:cs typeface="+mn-lt"/>
              </a:rPr>
              <a:t> </a:t>
            </a:r>
            <a:r>
              <a:rPr lang="en-US" err="1">
                <a:latin typeface="Times New Roman"/>
                <a:ea typeface="+mn-lt"/>
                <a:cs typeface="+mn-lt"/>
              </a:rPr>
              <a:t>thở</a:t>
            </a:r>
            <a:endParaRPr lang="en-US">
              <a:latin typeface="Times New Roman"/>
              <a:ea typeface="+mn-lt"/>
              <a:cs typeface="+mn-lt"/>
            </a:endParaRPr>
          </a:p>
          <a:p>
            <a:pPr>
              <a:buFont typeface="Arial"/>
              <a:buChar char="•"/>
            </a:pPr>
            <a:r>
              <a:rPr lang="en-US">
                <a:latin typeface="Times New Roman"/>
                <a:ea typeface="+mn-lt"/>
                <a:cs typeface="+mn-lt"/>
              </a:rPr>
              <a:t>Nhu </a:t>
            </a:r>
            <a:r>
              <a:rPr lang="en-US" err="1">
                <a:latin typeface="Times New Roman"/>
                <a:ea typeface="+mn-lt"/>
                <a:cs typeface="+mn-lt"/>
              </a:rPr>
              <a:t>động</a:t>
            </a:r>
            <a:r>
              <a:rPr lang="en-US">
                <a:latin typeface="Times New Roman"/>
                <a:ea typeface="+mn-lt"/>
                <a:cs typeface="+mn-lt"/>
              </a:rPr>
              <a:t> </a:t>
            </a:r>
            <a:r>
              <a:rPr lang="en-US" err="1">
                <a:latin typeface="Times New Roman"/>
                <a:ea typeface="+mn-lt"/>
                <a:cs typeface="+mn-lt"/>
              </a:rPr>
              <a:t>ruột</a:t>
            </a:r>
            <a:r>
              <a:rPr lang="en-US">
                <a:latin typeface="Times New Roman"/>
                <a:ea typeface="+mn-lt"/>
                <a:cs typeface="+mn-lt"/>
              </a:rPr>
              <a:t> 5l/p</a:t>
            </a:r>
          </a:p>
          <a:p>
            <a:pPr>
              <a:buFont typeface="Arial"/>
              <a:buChar char="•"/>
            </a:pPr>
            <a:r>
              <a:rPr lang="en-US" err="1">
                <a:latin typeface="Times New Roman"/>
                <a:ea typeface="+mn-lt"/>
                <a:cs typeface="+mn-lt"/>
              </a:rPr>
              <a:t>Gõ</a:t>
            </a:r>
            <a:r>
              <a:rPr lang="en-US">
                <a:latin typeface="Times New Roman"/>
                <a:ea typeface="+mn-lt"/>
                <a:cs typeface="+mn-lt"/>
              </a:rPr>
              <a:t> </a:t>
            </a:r>
            <a:r>
              <a:rPr lang="en-US" err="1">
                <a:latin typeface="Times New Roman"/>
                <a:ea typeface="+mn-lt"/>
                <a:cs typeface="+mn-lt"/>
              </a:rPr>
              <a:t>trong</a:t>
            </a:r>
            <a:r>
              <a:rPr lang="en-US">
                <a:latin typeface="Times New Roman"/>
                <a:ea typeface="+mn-lt"/>
                <a:cs typeface="+mn-lt"/>
              </a:rPr>
              <a:t> </a:t>
            </a:r>
            <a:r>
              <a:rPr lang="en-US" err="1">
                <a:latin typeface="Times New Roman"/>
                <a:ea typeface="+mn-lt"/>
                <a:cs typeface="+mn-lt"/>
              </a:rPr>
              <a:t>khắp</a:t>
            </a:r>
            <a:r>
              <a:rPr lang="en-US">
                <a:latin typeface="Times New Roman"/>
                <a:ea typeface="+mn-lt"/>
                <a:cs typeface="+mn-lt"/>
              </a:rPr>
              <a:t> </a:t>
            </a:r>
            <a:r>
              <a:rPr lang="en-US" err="1">
                <a:latin typeface="Times New Roman"/>
                <a:ea typeface="+mn-lt"/>
                <a:cs typeface="+mn-lt"/>
              </a:rPr>
              <a:t>bụng</a:t>
            </a:r>
            <a:endParaRPr lang="en-US">
              <a:latin typeface="Times New Roman"/>
              <a:ea typeface="+mn-lt"/>
              <a:cs typeface="+mn-lt"/>
            </a:endParaRPr>
          </a:p>
          <a:p>
            <a:pPr>
              <a:buFont typeface="Arial"/>
              <a:buChar char="•"/>
            </a:pPr>
            <a:r>
              <a:rPr lang="en-US" err="1">
                <a:latin typeface="Times New Roman"/>
                <a:ea typeface="+mn-lt"/>
                <a:cs typeface="+mn-lt"/>
              </a:rPr>
              <a:t>Bụng</a:t>
            </a:r>
            <a:r>
              <a:rPr lang="en-US">
                <a:latin typeface="Times New Roman"/>
                <a:ea typeface="+mn-lt"/>
                <a:cs typeface="+mn-lt"/>
              </a:rPr>
              <a:t> </a:t>
            </a:r>
            <a:r>
              <a:rPr lang="en-US" err="1">
                <a:latin typeface="Times New Roman"/>
                <a:ea typeface="+mn-lt"/>
                <a:cs typeface="+mn-lt"/>
              </a:rPr>
              <a:t>mềm</a:t>
            </a:r>
            <a:r>
              <a:rPr lang="en-US">
                <a:latin typeface="Times New Roman"/>
                <a:ea typeface="+mn-lt"/>
                <a:cs typeface="+mn-lt"/>
              </a:rPr>
              <a:t> </a:t>
            </a:r>
            <a:r>
              <a:rPr lang="en-US" err="1">
                <a:latin typeface="Times New Roman"/>
                <a:ea typeface="+mn-lt"/>
                <a:cs typeface="+mn-lt"/>
              </a:rPr>
              <a:t>ấn</a:t>
            </a:r>
            <a:r>
              <a:rPr lang="en-US">
                <a:latin typeface="Times New Roman"/>
                <a:ea typeface="+mn-lt"/>
                <a:cs typeface="+mn-lt"/>
              </a:rPr>
              <a:t> </a:t>
            </a:r>
            <a:r>
              <a:rPr lang="en-US" err="1">
                <a:latin typeface="Times New Roman"/>
                <a:ea typeface="+mn-lt"/>
                <a:cs typeface="+mn-lt"/>
              </a:rPr>
              <a:t>không</a:t>
            </a:r>
            <a:r>
              <a:rPr lang="en-US">
                <a:latin typeface="Times New Roman"/>
                <a:ea typeface="+mn-lt"/>
                <a:cs typeface="+mn-lt"/>
              </a:rPr>
              <a:t> </a:t>
            </a:r>
            <a:r>
              <a:rPr lang="en-US" err="1">
                <a:latin typeface="Times New Roman"/>
                <a:ea typeface="+mn-lt"/>
                <a:cs typeface="+mn-lt"/>
              </a:rPr>
              <a:t>điểm</a:t>
            </a:r>
            <a:r>
              <a:rPr lang="en-US">
                <a:latin typeface="Times New Roman"/>
                <a:ea typeface="+mn-lt"/>
                <a:cs typeface="+mn-lt"/>
              </a:rPr>
              <a:t> </a:t>
            </a:r>
            <a:r>
              <a:rPr lang="en-US" err="1">
                <a:latin typeface="Times New Roman"/>
                <a:ea typeface="+mn-lt"/>
                <a:cs typeface="+mn-lt"/>
              </a:rPr>
              <a:t>đau</a:t>
            </a:r>
            <a:endParaRPr lang="en-US">
              <a:latin typeface="Times New Roman"/>
              <a:ea typeface="+mn-lt"/>
              <a:cs typeface="+mn-lt"/>
            </a:endParaRPr>
          </a:p>
          <a:p>
            <a:pPr>
              <a:buFont typeface="Arial"/>
              <a:buChar char="•"/>
            </a:pPr>
            <a:r>
              <a:rPr lang="en-US">
                <a:latin typeface="Times New Roman"/>
                <a:ea typeface="+mn-lt"/>
                <a:cs typeface="+mn-lt"/>
              </a:rPr>
              <a:t>Gan </a:t>
            </a:r>
            <a:r>
              <a:rPr lang="en-US" err="1">
                <a:latin typeface="Times New Roman"/>
                <a:ea typeface="+mn-lt"/>
                <a:cs typeface="+mn-lt"/>
              </a:rPr>
              <a:t>lách</a:t>
            </a:r>
            <a:r>
              <a:rPr lang="en-US">
                <a:latin typeface="Times New Roman"/>
                <a:ea typeface="+mn-lt"/>
                <a:cs typeface="+mn-lt"/>
              </a:rPr>
              <a:t> </a:t>
            </a:r>
            <a:r>
              <a:rPr lang="en-US" err="1">
                <a:latin typeface="Times New Roman"/>
                <a:ea typeface="+mn-lt"/>
                <a:cs typeface="+mn-lt"/>
              </a:rPr>
              <a:t>không</a:t>
            </a:r>
            <a:r>
              <a:rPr lang="en-US">
                <a:latin typeface="Times New Roman"/>
                <a:ea typeface="+mn-lt"/>
                <a:cs typeface="+mn-lt"/>
              </a:rPr>
              <a:t> </a:t>
            </a:r>
            <a:r>
              <a:rPr lang="en-US" err="1">
                <a:latin typeface="Times New Roman"/>
                <a:ea typeface="+mn-lt"/>
                <a:cs typeface="+mn-lt"/>
              </a:rPr>
              <a:t>sờ</a:t>
            </a:r>
            <a:r>
              <a:rPr lang="en-US">
                <a:latin typeface="Times New Roman"/>
                <a:ea typeface="+mn-lt"/>
                <a:cs typeface="+mn-lt"/>
              </a:rPr>
              <a:t> </a:t>
            </a:r>
            <a:r>
              <a:rPr lang="en-US" err="1">
                <a:latin typeface="Times New Roman"/>
                <a:ea typeface="+mn-lt"/>
                <a:cs typeface="+mn-lt"/>
              </a:rPr>
              <a:t>chạm</a:t>
            </a:r>
            <a:endParaRPr lang="en-US">
              <a:latin typeface="Times New Roman"/>
              <a:ea typeface="+mn-lt"/>
              <a:cs typeface="+mn-lt"/>
            </a:endParaRPr>
          </a:p>
          <a:p>
            <a:pPr>
              <a:buFont typeface="Arial"/>
              <a:buChar char="•"/>
            </a:pPr>
            <a:r>
              <a:rPr lang="en-US">
                <a:latin typeface="Times New Roman"/>
                <a:ea typeface="+mn-lt"/>
                <a:cs typeface="+mn-lt"/>
              </a:rPr>
              <a:t>HMNT  ¼ </a:t>
            </a:r>
            <a:r>
              <a:rPr lang="en-US" err="1">
                <a:latin typeface="Times New Roman"/>
                <a:ea typeface="+mn-lt"/>
                <a:cs typeface="+mn-lt"/>
              </a:rPr>
              <a:t>dưới</a:t>
            </a:r>
            <a:r>
              <a:rPr lang="en-US">
                <a:latin typeface="Times New Roman"/>
                <a:ea typeface="+mn-lt"/>
                <a:cs typeface="+mn-lt"/>
              </a:rPr>
              <a:t> </a:t>
            </a:r>
            <a:r>
              <a:rPr lang="en-US" err="1">
                <a:latin typeface="Times New Roman"/>
                <a:ea typeface="+mn-lt"/>
                <a:cs typeface="+mn-lt"/>
              </a:rPr>
              <a:t>Trái</a:t>
            </a:r>
            <a:r>
              <a:rPr lang="en-US">
                <a:latin typeface="Times New Roman"/>
                <a:ea typeface="+mn-lt"/>
                <a:cs typeface="+mn-lt"/>
              </a:rPr>
              <a:t> </a:t>
            </a:r>
            <a:r>
              <a:rPr lang="en-US" err="1">
                <a:latin typeface="Times New Roman"/>
                <a:ea typeface="+mn-lt"/>
                <a:cs typeface="+mn-lt"/>
              </a:rPr>
              <a:t>không</a:t>
            </a:r>
            <a:r>
              <a:rPr lang="en-US">
                <a:latin typeface="Times New Roman"/>
                <a:ea typeface="+mn-lt"/>
                <a:cs typeface="+mn-lt"/>
              </a:rPr>
              <a:t> </a:t>
            </a:r>
            <a:r>
              <a:rPr lang="en-US" err="1">
                <a:latin typeface="Times New Roman"/>
                <a:ea typeface="+mn-lt"/>
                <a:cs typeface="+mn-lt"/>
              </a:rPr>
              <a:t>chảy</a:t>
            </a:r>
            <a:r>
              <a:rPr lang="en-US">
                <a:latin typeface="Times New Roman"/>
                <a:ea typeface="+mn-lt"/>
                <a:cs typeface="+mn-lt"/>
              </a:rPr>
              <a:t> </a:t>
            </a:r>
            <a:r>
              <a:rPr lang="en-US" err="1">
                <a:latin typeface="Times New Roman"/>
                <a:ea typeface="+mn-lt"/>
                <a:cs typeface="+mn-lt"/>
              </a:rPr>
              <a:t>máu</a:t>
            </a:r>
            <a:r>
              <a:rPr lang="en-US">
                <a:latin typeface="Times New Roman"/>
                <a:ea typeface="+mn-lt"/>
                <a:cs typeface="+mn-lt"/>
              </a:rPr>
              <a:t>, </a:t>
            </a:r>
            <a:r>
              <a:rPr lang="en-US" err="1">
                <a:latin typeface="Times New Roman"/>
                <a:ea typeface="+mn-lt"/>
                <a:cs typeface="+mn-lt"/>
              </a:rPr>
              <a:t>không</a:t>
            </a:r>
            <a:r>
              <a:rPr lang="en-US">
                <a:latin typeface="Times New Roman"/>
                <a:ea typeface="+mn-lt"/>
                <a:cs typeface="+mn-lt"/>
              </a:rPr>
              <a:t> </a:t>
            </a:r>
            <a:r>
              <a:rPr lang="en-US" err="1">
                <a:latin typeface="Times New Roman"/>
                <a:ea typeface="+mn-lt"/>
                <a:cs typeface="+mn-lt"/>
              </a:rPr>
              <a:t>ra</a:t>
            </a:r>
            <a:r>
              <a:rPr lang="en-US">
                <a:latin typeface="Times New Roman"/>
                <a:ea typeface="+mn-lt"/>
                <a:cs typeface="+mn-lt"/>
              </a:rPr>
              <a:t> </a:t>
            </a:r>
            <a:r>
              <a:rPr lang="en-US" err="1">
                <a:latin typeface="Times New Roman"/>
                <a:ea typeface="+mn-lt"/>
                <a:cs typeface="+mn-lt"/>
              </a:rPr>
              <a:t>phân</a:t>
            </a:r>
            <a:r>
              <a:rPr lang="en-US">
                <a:latin typeface="Times New Roman"/>
                <a:ea typeface="+mn-lt"/>
                <a:cs typeface="+mn-lt"/>
              </a:rPr>
              <a:t>. </a:t>
            </a:r>
          </a:p>
          <a:p>
            <a:pPr>
              <a:buFont typeface="Arial"/>
              <a:buChar char="•"/>
            </a:pPr>
            <a:r>
              <a:rPr lang="en-US" err="1">
                <a:latin typeface="Times New Roman"/>
                <a:ea typeface="Calibri"/>
                <a:cs typeface="Calibri"/>
              </a:rPr>
              <a:t>Giữa</a:t>
            </a:r>
            <a:r>
              <a:rPr lang="en-US">
                <a:latin typeface="Times New Roman"/>
                <a:ea typeface="Calibri"/>
                <a:cs typeface="Calibri"/>
              </a:rPr>
              <a:t> </a:t>
            </a:r>
            <a:r>
              <a:rPr lang="en-US" err="1">
                <a:latin typeface="Times New Roman"/>
                <a:ea typeface="Calibri"/>
                <a:cs typeface="Calibri"/>
              </a:rPr>
              <a:t>nếp</a:t>
            </a:r>
            <a:r>
              <a:rPr lang="en-US">
                <a:latin typeface="Times New Roman"/>
                <a:ea typeface="Calibri"/>
                <a:cs typeface="Calibri"/>
              </a:rPr>
              <a:t> </a:t>
            </a:r>
            <a:r>
              <a:rPr lang="en-US" err="1">
                <a:latin typeface="Times New Roman"/>
                <a:ea typeface="Calibri"/>
                <a:cs typeface="Calibri"/>
              </a:rPr>
              <a:t>bẹn</a:t>
            </a:r>
            <a:r>
              <a:rPr lang="en-US">
                <a:latin typeface="Times New Roman"/>
                <a:ea typeface="Calibri"/>
                <a:cs typeface="Calibri"/>
              </a:rPr>
              <a:t> </a:t>
            </a:r>
            <a:r>
              <a:rPr lang="en-US" err="1">
                <a:latin typeface="Times New Roman"/>
                <a:ea typeface="Calibri"/>
                <a:cs typeface="Calibri"/>
              </a:rPr>
              <a:t>Trái</a:t>
            </a:r>
            <a:r>
              <a:rPr lang="en-US">
                <a:latin typeface="Times New Roman"/>
                <a:ea typeface="Calibri"/>
                <a:cs typeface="Calibri"/>
              </a:rPr>
              <a:t>: </a:t>
            </a:r>
            <a:r>
              <a:rPr lang="en-US" err="1">
                <a:latin typeface="Times New Roman"/>
                <a:ea typeface="Calibri"/>
                <a:cs typeface="Calibri"/>
              </a:rPr>
              <a:t>vết</a:t>
            </a:r>
            <a:r>
              <a:rPr lang="en-US">
                <a:latin typeface="Times New Roman"/>
                <a:ea typeface="Calibri"/>
                <a:cs typeface="Calibri"/>
              </a:rPr>
              <a:t> </a:t>
            </a:r>
            <a:r>
              <a:rPr lang="en-US" err="1">
                <a:latin typeface="Times New Roman"/>
                <a:ea typeface="Calibri"/>
                <a:cs typeface="Calibri"/>
              </a:rPr>
              <a:t>loét</a:t>
            </a:r>
            <a:r>
              <a:rPr lang="en-US">
                <a:latin typeface="Times New Roman"/>
                <a:ea typeface="Calibri"/>
                <a:cs typeface="Calibri"/>
              </a:rPr>
              <a:t> </a:t>
            </a:r>
            <a:r>
              <a:rPr lang="en-US" err="1">
                <a:latin typeface="Times New Roman"/>
                <a:ea typeface="Calibri"/>
                <a:cs typeface="Calibri"/>
              </a:rPr>
              <a:t>hình</a:t>
            </a:r>
            <a:r>
              <a:rPr lang="en-US">
                <a:latin typeface="Times New Roman"/>
                <a:ea typeface="Calibri"/>
                <a:cs typeface="Calibri"/>
              </a:rPr>
              <a:t> </a:t>
            </a:r>
            <a:r>
              <a:rPr lang="en-US" err="1">
                <a:latin typeface="Times New Roman"/>
                <a:ea typeface="Calibri"/>
                <a:cs typeface="Calibri"/>
              </a:rPr>
              <a:t>tròn</a:t>
            </a:r>
            <a:r>
              <a:rPr lang="en-US">
                <a:latin typeface="Times New Roman"/>
                <a:ea typeface="Calibri"/>
                <a:cs typeface="Calibri"/>
              </a:rPr>
              <a:t>, </a:t>
            </a:r>
            <a:r>
              <a:rPr lang="en-US" err="1">
                <a:latin typeface="Times New Roman"/>
                <a:ea typeface="Calibri"/>
                <a:cs typeface="Calibri"/>
              </a:rPr>
              <a:t>kích</a:t>
            </a:r>
            <a:r>
              <a:rPr lang="en-US">
                <a:latin typeface="Times New Roman"/>
                <a:ea typeface="Calibri"/>
                <a:cs typeface="Calibri"/>
              </a:rPr>
              <a:t> </a:t>
            </a:r>
            <a:r>
              <a:rPr lang="en-US" err="1">
                <a:latin typeface="Times New Roman"/>
                <a:ea typeface="Calibri"/>
                <a:cs typeface="Calibri"/>
              </a:rPr>
              <a:t>thước</a:t>
            </a:r>
            <a:r>
              <a:rPr lang="en-US">
                <a:latin typeface="Times New Roman"/>
                <a:ea typeface="Calibri"/>
                <a:cs typeface="Calibri"/>
              </a:rPr>
              <a:t> 1 x 1 cm2, </a:t>
            </a:r>
            <a:r>
              <a:rPr lang="en-US" err="1">
                <a:latin typeface="Times New Roman"/>
                <a:ea typeface="Calibri"/>
                <a:cs typeface="Calibri"/>
              </a:rPr>
              <a:t>đáy</a:t>
            </a:r>
            <a:r>
              <a:rPr lang="en-US">
                <a:latin typeface="Times New Roman"/>
                <a:ea typeface="Calibri"/>
                <a:cs typeface="Calibri"/>
              </a:rPr>
              <a:t> </a:t>
            </a:r>
            <a:r>
              <a:rPr lang="en-US" err="1">
                <a:latin typeface="Times New Roman"/>
                <a:ea typeface="Calibri"/>
                <a:cs typeface="Calibri"/>
              </a:rPr>
              <a:t>không</a:t>
            </a:r>
            <a:r>
              <a:rPr lang="en-US">
                <a:latin typeface="Times New Roman"/>
                <a:ea typeface="Calibri"/>
                <a:cs typeface="Calibri"/>
              </a:rPr>
              <a:t> </a:t>
            </a:r>
            <a:r>
              <a:rPr lang="en-US" err="1">
                <a:latin typeface="Times New Roman"/>
                <a:ea typeface="Calibri"/>
                <a:cs typeface="Calibri"/>
              </a:rPr>
              <a:t>chảy</a:t>
            </a:r>
            <a:r>
              <a:rPr lang="en-US">
                <a:latin typeface="Times New Roman"/>
                <a:ea typeface="Calibri"/>
                <a:cs typeface="Calibri"/>
              </a:rPr>
              <a:t> </a:t>
            </a:r>
            <a:r>
              <a:rPr lang="en-US" err="1">
                <a:latin typeface="Times New Roman"/>
                <a:ea typeface="Calibri"/>
                <a:cs typeface="Calibri"/>
              </a:rPr>
              <a:t>dịch</a:t>
            </a:r>
            <a:r>
              <a:rPr lang="en-US">
                <a:latin typeface="Times New Roman"/>
                <a:ea typeface="Calibri"/>
                <a:cs typeface="Calibri"/>
              </a:rPr>
              <a:t>, </a:t>
            </a:r>
            <a:r>
              <a:rPr lang="en-US" err="1">
                <a:latin typeface="Times New Roman"/>
                <a:ea typeface="Calibri"/>
                <a:cs typeface="Calibri"/>
              </a:rPr>
              <a:t>mủ</a:t>
            </a:r>
            <a:r>
              <a:rPr lang="en-US">
                <a:latin typeface="Times New Roman"/>
                <a:ea typeface="Calibri"/>
                <a:cs typeface="Calibri"/>
              </a:rPr>
              <a:t>, </a:t>
            </a:r>
            <a:r>
              <a:rPr lang="en-US" err="1">
                <a:latin typeface="Times New Roman"/>
                <a:ea typeface="Calibri"/>
                <a:cs typeface="Calibri"/>
              </a:rPr>
              <a:t>không</a:t>
            </a:r>
            <a:r>
              <a:rPr lang="en-US">
                <a:latin typeface="Times New Roman"/>
                <a:ea typeface="Calibri"/>
                <a:cs typeface="Calibri"/>
              </a:rPr>
              <a:t> </a:t>
            </a:r>
            <a:r>
              <a:rPr lang="en-US" err="1">
                <a:latin typeface="Times New Roman"/>
                <a:ea typeface="Calibri"/>
                <a:cs typeface="Calibri"/>
              </a:rPr>
              <a:t>đau</a:t>
            </a:r>
            <a:r>
              <a:rPr lang="en-US">
                <a:latin typeface="Times New Roman"/>
                <a:ea typeface="Calibri"/>
                <a:cs typeface="Calibri"/>
              </a:rPr>
              <a:t>.  </a:t>
            </a:r>
          </a:p>
          <a:p>
            <a:pPr>
              <a:buFont typeface="Arial"/>
              <a:buChar char="•"/>
            </a:pPr>
            <a:r>
              <a:rPr lang="en-US">
                <a:latin typeface="Times New Roman"/>
                <a:ea typeface="+mn-lt"/>
                <a:cs typeface="+mn-lt"/>
              </a:rPr>
              <a:t>Hai </a:t>
            </a:r>
            <a:r>
              <a:rPr lang="en-US" err="1">
                <a:latin typeface="Times New Roman"/>
                <a:ea typeface="+mn-lt"/>
                <a:cs typeface="+mn-lt"/>
              </a:rPr>
              <a:t>nếp</a:t>
            </a:r>
            <a:r>
              <a:rPr lang="en-US">
                <a:latin typeface="Times New Roman"/>
                <a:ea typeface="+mn-lt"/>
                <a:cs typeface="+mn-lt"/>
              </a:rPr>
              <a:t> </a:t>
            </a:r>
            <a:r>
              <a:rPr lang="en-US" err="1">
                <a:latin typeface="Times New Roman"/>
                <a:ea typeface="+mn-lt"/>
                <a:cs typeface="+mn-lt"/>
              </a:rPr>
              <a:t>bẹn</a:t>
            </a:r>
            <a:r>
              <a:rPr lang="en-US">
                <a:latin typeface="Times New Roman"/>
                <a:ea typeface="+mn-lt"/>
                <a:cs typeface="+mn-lt"/>
              </a:rPr>
              <a:t>: </a:t>
            </a:r>
            <a:r>
              <a:rPr lang="en-US" err="1">
                <a:latin typeface="Times New Roman"/>
                <a:ea typeface="+mn-lt"/>
                <a:cs typeface="+mn-lt"/>
              </a:rPr>
              <a:t>các</a:t>
            </a:r>
            <a:r>
              <a:rPr lang="en-US">
                <a:latin typeface="Times New Roman"/>
                <a:ea typeface="+mn-lt"/>
                <a:cs typeface="+mn-lt"/>
              </a:rPr>
              <a:t> </a:t>
            </a:r>
            <a:r>
              <a:rPr lang="en-US" err="1">
                <a:latin typeface="Times New Roman"/>
                <a:ea typeface="+mn-lt"/>
                <a:cs typeface="+mn-lt"/>
              </a:rPr>
              <a:t>nốt</a:t>
            </a:r>
            <a:r>
              <a:rPr lang="en-US">
                <a:latin typeface="Times New Roman"/>
                <a:ea typeface="+mn-lt"/>
                <a:cs typeface="+mn-lt"/>
              </a:rPr>
              <a:t> </a:t>
            </a:r>
            <a:r>
              <a:rPr lang="en-US" err="1">
                <a:latin typeface="Times New Roman"/>
                <a:ea typeface="+mn-lt"/>
                <a:cs typeface="+mn-lt"/>
              </a:rPr>
              <a:t>mụn</a:t>
            </a:r>
            <a:r>
              <a:rPr lang="en-US">
                <a:latin typeface="Times New Roman"/>
                <a:ea typeface="+mn-lt"/>
                <a:cs typeface="+mn-lt"/>
              </a:rPr>
              <a:t> </a:t>
            </a:r>
            <a:r>
              <a:rPr lang="en-US" err="1">
                <a:latin typeface="Times New Roman"/>
                <a:ea typeface="+mn-lt"/>
                <a:cs typeface="+mn-lt"/>
              </a:rPr>
              <a:t>mủ</a:t>
            </a:r>
            <a:r>
              <a:rPr lang="en-US">
                <a:latin typeface="Times New Roman"/>
                <a:ea typeface="+mn-lt"/>
                <a:cs typeface="+mn-lt"/>
              </a:rPr>
              <a:t> </a:t>
            </a:r>
            <a:r>
              <a:rPr lang="en-US" err="1">
                <a:latin typeface="Times New Roman"/>
                <a:ea typeface="+mn-lt"/>
                <a:cs typeface="+mn-lt"/>
              </a:rPr>
              <a:t>trắng</a:t>
            </a:r>
            <a:r>
              <a:rPr lang="en-US">
                <a:latin typeface="Times New Roman"/>
                <a:ea typeface="+mn-lt"/>
                <a:cs typeface="+mn-lt"/>
              </a:rPr>
              <a:t>, </a:t>
            </a:r>
            <a:r>
              <a:rPr lang="en-US" err="1">
                <a:latin typeface="Times New Roman"/>
                <a:ea typeface="+mn-lt"/>
                <a:cs typeface="+mn-lt"/>
              </a:rPr>
              <a:t>cứng</a:t>
            </a:r>
            <a:r>
              <a:rPr lang="en-US">
                <a:latin typeface="Times New Roman"/>
                <a:ea typeface="+mn-lt"/>
                <a:cs typeface="+mn-lt"/>
              </a:rPr>
              <a:t>, </a:t>
            </a:r>
            <a:r>
              <a:rPr lang="en-US" err="1">
                <a:latin typeface="Times New Roman"/>
                <a:ea typeface="+mn-lt"/>
                <a:cs typeface="+mn-lt"/>
              </a:rPr>
              <a:t>kích</a:t>
            </a:r>
            <a:r>
              <a:rPr lang="en-US">
                <a:latin typeface="Times New Roman"/>
                <a:ea typeface="+mn-lt"/>
                <a:cs typeface="+mn-lt"/>
              </a:rPr>
              <a:t> </a:t>
            </a:r>
            <a:r>
              <a:rPr lang="en-US" err="1">
                <a:latin typeface="Times New Roman"/>
                <a:ea typeface="+mn-lt"/>
                <a:cs typeface="+mn-lt"/>
              </a:rPr>
              <a:t>thước</a:t>
            </a:r>
            <a:r>
              <a:rPr lang="en-US">
                <a:latin typeface="Times New Roman"/>
                <a:ea typeface="+mn-lt"/>
                <a:cs typeface="+mn-lt"/>
              </a:rPr>
              <a:t> 0,2 x 0,2 cm, </a:t>
            </a:r>
            <a:r>
              <a:rPr lang="en-US" err="1">
                <a:latin typeface="Times New Roman"/>
                <a:ea typeface="+mn-lt"/>
                <a:cs typeface="+mn-lt"/>
              </a:rPr>
              <a:t>không</a:t>
            </a:r>
            <a:r>
              <a:rPr lang="en-US">
                <a:latin typeface="Times New Roman"/>
                <a:ea typeface="+mn-lt"/>
                <a:cs typeface="+mn-lt"/>
              </a:rPr>
              <a:t> </a:t>
            </a:r>
            <a:r>
              <a:rPr lang="en-US" err="1">
                <a:latin typeface="Times New Roman"/>
                <a:ea typeface="+mn-lt"/>
                <a:cs typeface="+mn-lt"/>
              </a:rPr>
              <a:t>ngứa</a:t>
            </a:r>
            <a:r>
              <a:rPr lang="en-US">
                <a:latin typeface="Times New Roman"/>
                <a:ea typeface="+mn-lt"/>
                <a:cs typeface="+mn-lt"/>
              </a:rPr>
              <a:t>, </a:t>
            </a:r>
            <a:r>
              <a:rPr lang="en-US" err="1">
                <a:latin typeface="Times New Roman"/>
                <a:ea typeface="+mn-lt"/>
                <a:cs typeface="+mn-lt"/>
              </a:rPr>
              <a:t>không</a:t>
            </a:r>
            <a:r>
              <a:rPr lang="en-US">
                <a:latin typeface="Times New Roman"/>
                <a:ea typeface="+mn-lt"/>
                <a:cs typeface="+mn-lt"/>
              </a:rPr>
              <a:t> </a:t>
            </a:r>
            <a:r>
              <a:rPr lang="en-US" err="1">
                <a:latin typeface="Times New Roman"/>
                <a:ea typeface="+mn-lt"/>
                <a:cs typeface="+mn-lt"/>
              </a:rPr>
              <a:t>đau</a:t>
            </a:r>
            <a:r>
              <a:rPr lang="en-US">
                <a:latin typeface="Times New Roman"/>
                <a:ea typeface="+mn-lt"/>
                <a:cs typeface="+mn-lt"/>
              </a:rPr>
              <a:t>. </a:t>
            </a:r>
          </a:p>
          <a:p>
            <a:pPr>
              <a:buNone/>
            </a:pPr>
            <a:r>
              <a:rPr lang="en-US" b="1">
                <a:latin typeface="Times New Roman"/>
                <a:ea typeface="+mn-lt"/>
                <a:cs typeface="+mn-lt"/>
              </a:rPr>
              <a:t>4. </a:t>
            </a:r>
            <a:r>
              <a:rPr lang="en-US" b="1" err="1">
                <a:latin typeface="Times New Roman"/>
                <a:ea typeface="+mn-lt"/>
                <a:cs typeface="+mn-lt"/>
              </a:rPr>
              <a:t>Thần</a:t>
            </a:r>
            <a:r>
              <a:rPr lang="en-US" b="1">
                <a:latin typeface="Times New Roman"/>
                <a:ea typeface="+mn-lt"/>
                <a:cs typeface="+mn-lt"/>
              </a:rPr>
              <a:t> </a:t>
            </a:r>
            <a:r>
              <a:rPr lang="en-US" b="1" err="1">
                <a:latin typeface="Times New Roman"/>
                <a:ea typeface="+mn-lt"/>
                <a:cs typeface="+mn-lt"/>
              </a:rPr>
              <a:t>kinh</a:t>
            </a:r>
            <a:r>
              <a:rPr lang="en-US" b="1">
                <a:latin typeface="Times New Roman"/>
                <a:ea typeface="+mn-lt"/>
                <a:cs typeface="+mn-lt"/>
              </a:rPr>
              <a:t>- </a:t>
            </a:r>
            <a:r>
              <a:rPr lang="en-US" b="1" err="1">
                <a:latin typeface="Times New Roman"/>
                <a:ea typeface="+mn-lt"/>
                <a:cs typeface="+mn-lt"/>
              </a:rPr>
              <a:t>cơ</a:t>
            </a:r>
            <a:r>
              <a:rPr lang="en-US" b="1">
                <a:latin typeface="Times New Roman"/>
                <a:ea typeface="+mn-lt"/>
                <a:cs typeface="+mn-lt"/>
              </a:rPr>
              <a:t> </a:t>
            </a:r>
            <a:r>
              <a:rPr lang="en-US" b="1" err="1">
                <a:latin typeface="Times New Roman"/>
                <a:ea typeface="+mn-lt"/>
                <a:cs typeface="+mn-lt"/>
              </a:rPr>
              <a:t>xương</a:t>
            </a:r>
            <a:r>
              <a:rPr lang="en-US" b="1">
                <a:latin typeface="Times New Roman"/>
                <a:ea typeface="+mn-lt"/>
                <a:cs typeface="+mn-lt"/>
              </a:rPr>
              <a:t> </a:t>
            </a:r>
            <a:r>
              <a:rPr lang="en-US" b="1" err="1">
                <a:latin typeface="Times New Roman"/>
                <a:ea typeface="+mn-lt"/>
                <a:cs typeface="+mn-lt"/>
              </a:rPr>
              <a:t>khớp</a:t>
            </a:r>
            <a:endParaRPr lang="en-US">
              <a:latin typeface="Times New Roman"/>
              <a:cs typeface="Times New Roman"/>
            </a:endParaRPr>
          </a:p>
          <a:p>
            <a:r>
              <a:rPr lang="en-US" err="1">
                <a:latin typeface="Times New Roman"/>
                <a:ea typeface="+mn-lt"/>
                <a:cs typeface="+mn-lt"/>
              </a:rPr>
              <a:t>Cổ</a:t>
            </a:r>
            <a:r>
              <a:rPr lang="en-US">
                <a:latin typeface="Times New Roman"/>
                <a:ea typeface="+mn-lt"/>
                <a:cs typeface="+mn-lt"/>
              </a:rPr>
              <a:t> </a:t>
            </a:r>
            <a:r>
              <a:rPr lang="en-US" err="1">
                <a:latin typeface="Times New Roman"/>
                <a:ea typeface="+mn-lt"/>
                <a:cs typeface="+mn-lt"/>
              </a:rPr>
              <a:t>mềm</a:t>
            </a:r>
            <a:endParaRPr lang="en-US">
              <a:latin typeface="Times New Roman"/>
              <a:ea typeface="+mn-lt"/>
              <a:cs typeface="+mn-lt"/>
            </a:endParaRPr>
          </a:p>
          <a:p>
            <a:r>
              <a:rPr lang="en-US" err="1">
                <a:latin typeface="Times New Roman"/>
                <a:ea typeface="+mn-lt"/>
                <a:cs typeface="+mn-lt"/>
              </a:rPr>
              <a:t>Không</a:t>
            </a:r>
            <a:r>
              <a:rPr lang="en-US">
                <a:latin typeface="Times New Roman"/>
                <a:ea typeface="+mn-lt"/>
                <a:cs typeface="+mn-lt"/>
              </a:rPr>
              <a:t> </a:t>
            </a:r>
            <a:r>
              <a:rPr lang="en-US" err="1">
                <a:latin typeface="Times New Roman"/>
                <a:ea typeface="+mn-lt"/>
                <a:cs typeface="+mn-lt"/>
              </a:rPr>
              <a:t>dấu</a:t>
            </a:r>
            <a:r>
              <a:rPr lang="en-US">
                <a:latin typeface="Times New Roman"/>
                <a:ea typeface="+mn-lt"/>
                <a:cs typeface="+mn-lt"/>
              </a:rPr>
              <a:t> </a:t>
            </a:r>
            <a:r>
              <a:rPr lang="en-US" err="1">
                <a:latin typeface="Times New Roman"/>
                <a:ea typeface="+mn-lt"/>
                <a:cs typeface="+mn-lt"/>
              </a:rPr>
              <a:t>tổn</a:t>
            </a:r>
            <a:r>
              <a:rPr lang="en-US">
                <a:latin typeface="Times New Roman"/>
                <a:ea typeface="+mn-lt"/>
                <a:cs typeface="+mn-lt"/>
              </a:rPr>
              <a:t> </a:t>
            </a:r>
            <a:r>
              <a:rPr lang="en-US" err="1">
                <a:latin typeface="Times New Roman"/>
                <a:ea typeface="+mn-lt"/>
                <a:cs typeface="+mn-lt"/>
              </a:rPr>
              <a:t>thương</a:t>
            </a:r>
            <a:r>
              <a:rPr lang="en-US">
                <a:latin typeface="Times New Roman"/>
                <a:ea typeface="+mn-lt"/>
                <a:cs typeface="+mn-lt"/>
              </a:rPr>
              <a:t> </a:t>
            </a:r>
            <a:r>
              <a:rPr lang="en-US" err="1">
                <a:latin typeface="Times New Roman"/>
                <a:ea typeface="+mn-lt"/>
                <a:cs typeface="+mn-lt"/>
              </a:rPr>
              <a:t>thần</a:t>
            </a:r>
            <a:r>
              <a:rPr lang="en-US">
                <a:latin typeface="Times New Roman"/>
                <a:ea typeface="+mn-lt"/>
                <a:cs typeface="+mn-lt"/>
              </a:rPr>
              <a:t> </a:t>
            </a:r>
            <a:r>
              <a:rPr lang="en-US" err="1">
                <a:latin typeface="Times New Roman"/>
                <a:ea typeface="+mn-lt"/>
                <a:cs typeface="+mn-lt"/>
              </a:rPr>
              <a:t>kinh</a:t>
            </a:r>
            <a:r>
              <a:rPr lang="en-US">
                <a:latin typeface="Times New Roman"/>
                <a:ea typeface="+mn-lt"/>
                <a:cs typeface="+mn-lt"/>
              </a:rPr>
              <a:t> </a:t>
            </a:r>
            <a:r>
              <a:rPr lang="en-US" err="1">
                <a:latin typeface="Times New Roman"/>
                <a:ea typeface="+mn-lt"/>
                <a:cs typeface="+mn-lt"/>
              </a:rPr>
              <a:t>sọ</a:t>
            </a:r>
            <a:r>
              <a:rPr lang="en-US">
                <a:latin typeface="Times New Roman"/>
                <a:ea typeface="+mn-lt"/>
                <a:cs typeface="+mn-lt"/>
              </a:rPr>
              <a:t> </a:t>
            </a:r>
          </a:p>
          <a:p>
            <a:r>
              <a:rPr lang="en-US" err="1">
                <a:solidFill>
                  <a:srgbClr val="FF0000"/>
                </a:solidFill>
                <a:latin typeface="Times New Roman"/>
                <a:ea typeface="+mn-lt"/>
                <a:cs typeface="+mn-lt"/>
              </a:rPr>
              <a:t>Sức</a:t>
            </a:r>
            <a:r>
              <a:rPr lang="en-US">
                <a:solidFill>
                  <a:srgbClr val="FF0000"/>
                </a:solidFill>
                <a:latin typeface="Times New Roman"/>
                <a:ea typeface="+mn-lt"/>
                <a:cs typeface="+mn-lt"/>
              </a:rPr>
              <a:t> </a:t>
            </a:r>
            <a:r>
              <a:rPr lang="en-US" err="1">
                <a:solidFill>
                  <a:srgbClr val="FF0000"/>
                </a:solidFill>
                <a:latin typeface="Times New Roman"/>
                <a:ea typeface="+mn-lt"/>
                <a:cs typeface="+mn-lt"/>
              </a:rPr>
              <a:t>cơ</a:t>
            </a:r>
            <a:r>
              <a:rPr lang="en-US">
                <a:solidFill>
                  <a:srgbClr val="FF0000"/>
                </a:solidFill>
                <a:latin typeface="Times New Roman"/>
                <a:ea typeface="+mn-lt"/>
                <a:cs typeface="+mn-lt"/>
              </a:rPr>
              <a:t> </a:t>
            </a:r>
            <a:r>
              <a:rPr lang="en-US" err="1">
                <a:solidFill>
                  <a:srgbClr val="FF0000"/>
                </a:solidFill>
                <a:latin typeface="Times New Roman"/>
                <a:ea typeface="+mn-lt"/>
                <a:cs typeface="+mn-lt"/>
              </a:rPr>
              <a:t>chân</a:t>
            </a:r>
            <a:r>
              <a:rPr lang="en-US">
                <a:solidFill>
                  <a:srgbClr val="FF0000"/>
                </a:solidFill>
                <a:latin typeface="Times New Roman"/>
                <a:ea typeface="+mn-lt"/>
                <a:cs typeface="+mn-lt"/>
              </a:rPr>
              <a:t> P 1/5, </a:t>
            </a:r>
            <a:r>
              <a:rPr lang="en-US" err="1">
                <a:solidFill>
                  <a:srgbClr val="FF0000"/>
                </a:solidFill>
                <a:latin typeface="Times New Roman"/>
                <a:ea typeface="+mn-lt"/>
                <a:cs typeface="+mn-lt"/>
              </a:rPr>
              <a:t>chân</a:t>
            </a:r>
            <a:r>
              <a:rPr lang="en-US">
                <a:solidFill>
                  <a:srgbClr val="FF0000"/>
                </a:solidFill>
                <a:latin typeface="Times New Roman"/>
                <a:ea typeface="+mn-lt"/>
                <a:cs typeface="+mn-lt"/>
              </a:rPr>
              <a:t> T 2/5</a:t>
            </a:r>
            <a:endParaRPr lang="vi-VN">
              <a:solidFill>
                <a:srgbClr val="FF0000"/>
              </a:solidFill>
              <a:latin typeface="Times New Roman"/>
              <a:ea typeface="+mn-lt"/>
              <a:cs typeface="Arial"/>
            </a:endParaRPr>
          </a:p>
          <a:p>
            <a:r>
              <a:rPr lang="vi-VN" err="1">
                <a:latin typeface="Times New Roman"/>
                <a:ea typeface="+mn-lt"/>
                <a:cs typeface="Arial"/>
              </a:rPr>
              <a:t>Babinski</a:t>
            </a:r>
            <a:r>
              <a:rPr lang="vi-VN">
                <a:latin typeface="Times New Roman"/>
                <a:ea typeface="+mn-lt"/>
                <a:cs typeface="Arial"/>
              </a:rPr>
              <a:t> (-)</a:t>
            </a:r>
            <a:r>
              <a:rPr lang="en-US">
                <a:latin typeface="Times New Roman"/>
                <a:ea typeface="+mn-lt"/>
                <a:cs typeface="+mn-lt"/>
              </a:rPr>
              <a:t> </a:t>
            </a:r>
            <a:r>
              <a:rPr lang="vi-VN">
                <a:latin typeface="Times New Roman"/>
                <a:ea typeface="+mn-lt"/>
                <a:cs typeface="Arial"/>
              </a:rPr>
              <a:t>2 chi dưới</a:t>
            </a:r>
            <a:endParaRPr lang="en-US">
              <a:latin typeface="Times New Roman"/>
              <a:ea typeface="+mn-lt"/>
              <a:cs typeface="Arial"/>
            </a:endParaRPr>
          </a:p>
          <a:p>
            <a:r>
              <a:rPr lang="en-US" err="1">
                <a:latin typeface="Times New Roman"/>
                <a:ea typeface="+mn-lt"/>
                <a:cs typeface="+mn-lt"/>
              </a:rPr>
              <a:t>Cảm</a:t>
            </a:r>
            <a:r>
              <a:rPr lang="en-US">
                <a:latin typeface="Times New Roman"/>
                <a:ea typeface="+mn-lt"/>
                <a:cs typeface="+mn-lt"/>
              </a:rPr>
              <a:t> </a:t>
            </a:r>
            <a:r>
              <a:rPr lang="en-US" err="1">
                <a:latin typeface="Times New Roman"/>
                <a:ea typeface="+mn-lt"/>
                <a:cs typeface="+mn-lt"/>
              </a:rPr>
              <a:t>giác</a:t>
            </a:r>
            <a:r>
              <a:rPr lang="en-US">
                <a:latin typeface="Times New Roman"/>
                <a:ea typeface="+mn-lt"/>
                <a:cs typeface="+mn-lt"/>
              </a:rPr>
              <a:t> </a:t>
            </a:r>
            <a:r>
              <a:rPr lang="en-US" err="1">
                <a:latin typeface="Times New Roman"/>
                <a:ea typeface="+mn-lt"/>
                <a:cs typeface="+mn-lt"/>
              </a:rPr>
              <a:t>nông</a:t>
            </a:r>
            <a:r>
              <a:rPr lang="en-US">
                <a:latin typeface="Times New Roman"/>
                <a:ea typeface="+mn-lt"/>
                <a:cs typeface="+mn-lt"/>
              </a:rPr>
              <a:t> </a:t>
            </a:r>
            <a:r>
              <a:rPr lang="en-US" err="1">
                <a:latin typeface="Times New Roman"/>
                <a:ea typeface="+mn-lt"/>
                <a:cs typeface="+mn-lt"/>
              </a:rPr>
              <a:t>sâu</a:t>
            </a:r>
            <a:r>
              <a:rPr lang="en-US">
                <a:latin typeface="Times New Roman"/>
                <a:ea typeface="+mn-lt"/>
                <a:cs typeface="+mn-lt"/>
              </a:rPr>
              <a:t> </a:t>
            </a:r>
            <a:r>
              <a:rPr lang="en-US" err="1">
                <a:latin typeface="Times New Roman"/>
                <a:ea typeface="+mn-lt"/>
                <a:cs typeface="+mn-lt"/>
              </a:rPr>
              <a:t>tứ</a:t>
            </a:r>
            <a:r>
              <a:rPr lang="en-US">
                <a:latin typeface="Times New Roman"/>
                <a:ea typeface="+mn-lt"/>
                <a:cs typeface="+mn-lt"/>
              </a:rPr>
              <a:t> chi </a:t>
            </a:r>
            <a:r>
              <a:rPr lang="en-US" err="1">
                <a:latin typeface="Times New Roman"/>
                <a:ea typeface="+mn-lt"/>
                <a:cs typeface="+mn-lt"/>
              </a:rPr>
              <a:t>kém</a:t>
            </a:r>
            <a:endParaRPr lang="en-US">
              <a:latin typeface="Times New Roman"/>
              <a:cs typeface="Calibri"/>
            </a:endParaRPr>
          </a:p>
        </p:txBody>
      </p:sp>
      <p:pic>
        <p:nvPicPr>
          <p:cNvPr id="6" name="Hình ảnh 8" descr="Ảnh có chứa văn bản, ký hiệu&#10;&#10;Mô tả được tự động tạo">
            <a:extLst>
              <a:ext uri="{FF2B5EF4-FFF2-40B4-BE49-F238E27FC236}">
                <a16:creationId xmlns:a16="http://schemas.microsoft.com/office/drawing/2014/main" id="{96B38000-4DAA-9485-4673-399AF31F4371}"/>
              </a:ext>
            </a:extLst>
          </p:cNvPr>
          <p:cNvPicPr>
            <a:picLocks noChangeAspect="1"/>
          </p:cNvPicPr>
          <p:nvPr/>
        </p:nvPicPr>
        <p:blipFill>
          <a:blip r:embed="rId4"/>
          <a:stretch>
            <a:fillRect/>
          </a:stretch>
        </p:blipFill>
        <p:spPr>
          <a:xfrm>
            <a:off x="7679364" y="6520"/>
            <a:ext cx="1467294" cy="1422356"/>
          </a:xfrm>
          <a:prstGeom prst="rect">
            <a:avLst/>
          </a:prstGeom>
        </p:spPr>
      </p:pic>
    </p:spTree>
    <p:extLst>
      <p:ext uri="{BB962C8B-B14F-4D97-AF65-F5344CB8AC3E}">
        <p14:creationId xmlns:p14="http://schemas.microsoft.com/office/powerpoint/2010/main" val="4307436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1BE3FA7-0D70-4431-814F-D8C40576EA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3"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6" name="Hình ảnh 6">
            <a:extLst>
              <a:ext uri="{FF2B5EF4-FFF2-40B4-BE49-F238E27FC236}">
                <a16:creationId xmlns:a16="http://schemas.microsoft.com/office/drawing/2014/main" id="{522C3308-687A-5DD5-A78D-62F824185D1F}"/>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3" b="2053"/>
          <a:stretch/>
        </p:blipFill>
        <p:spPr>
          <a:xfrm>
            <a:off x="2284411" y="49983"/>
            <a:ext cx="4937313" cy="6672304"/>
          </a:xfrm>
          <a:prstGeom prst="rect">
            <a:avLst/>
          </a:prstGeom>
        </p:spPr>
      </p:pic>
      <p:sp>
        <p:nvSpPr>
          <p:cNvPr id="4" name="Chỗ dành sẵn cho Ngày tháng 3">
            <a:extLst>
              <a:ext uri="{FF2B5EF4-FFF2-40B4-BE49-F238E27FC236}">
                <a16:creationId xmlns:a16="http://schemas.microsoft.com/office/drawing/2014/main" id="{84B70FD1-F537-F78D-D66B-2A9537FAB301}"/>
              </a:ext>
            </a:extLst>
          </p:cNvPr>
          <p:cNvSpPr>
            <a:spLocks noGrp="1"/>
          </p:cNvSpPr>
          <p:nvPr>
            <p:ph type="dt" sz="half" idx="10"/>
          </p:nvPr>
        </p:nvSpPr>
        <p:spPr>
          <a:xfrm>
            <a:off x="628650" y="6356350"/>
            <a:ext cx="2057400" cy="365125"/>
          </a:xfrm>
        </p:spPr>
        <p:txBody>
          <a:bodyPr vert="horz" lIns="91440" tIns="45720" rIns="91440" bIns="45720" rtlCol="0" anchor="ctr">
            <a:normAutofit/>
          </a:bodyPr>
          <a:lstStyle/>
          <a:p>
            <a:pPr>
              <a:spcAft>
                <a:spcPts val="600"/>
              </a:spcAft>
            </a:pPr>
            <a:fld id="{A69EF9AC-A395-4FE0-A991-18AD7B7977EF}" type="datetime1">
              <a:rPr lang="en-US" smtClean="0"/>
              <a:pPr>
                <a:spcAft>
                  <a:spcPts val="600"/>
                </a:spcAft>
              </a:pPr>
              <a:t>2/14/2023</a:t>
            </a:fld>
            <a:endParaRPr lang="en-US"/>
          </a:p>
        </p:txBody>
      </p:sp>
      <p:sp>
        <p:nvSpPr>
          <p:cNvPr id="5" name="Chỗ dành sẵn cho Số hiệu Bản chiếu 4">
            <a:extLst>
              <a:ext uri="{FF2B5EF4-FFF2-40B4-BE49-F238E27FC236}">
                <a16:creationId xmlns:a16="http://schemas.microsoft.com/office/drawing/2014/main" id="{B905B480-D053-A23B-468F-5ED60C58C57A}"/>
              </a:ext>
            </a:extLst>
          </p:cNvPr>
          <p:cNvSpPr>
            <a:spLocks noGrp="1"/>
          </p:cNvSpPr>
          <p:nvPr>
            <p:ph type="sldNum" sz="quarter" idx="12"/>
          </p:nvPr>
        </p:nvSpPr>
        <p:spPr>
          <a:xfrm>
            <a:off x="6457950" y="6356350"/>
            <a:ext cx="2057400" cy="365125"/>
          </a:xfrm>
        </p:spPr>
        <p:txBody>
          <a:bodyPr vert="horz" lIns="91440" tIns="45720" rIns="91440" bIns="45720" rtlCol="0" anchor="ctr">
            <a:normAutofit/>
          </a:bodyPr>
          <a:lstStyle/>
          <a:p>
            <a:pPr>
              <a:spcAft>
                <a:spcPts val="600"/>
              </a:spcAft>
            </a:pPr>
            <a:fld id="{B6F15528-21DE-4FAA-801E-634DDDAF4B2B}" type="slidenum">
              <a:rPr lang="en-US" smtClean="0"/>
              <a:pPr>
                <a:spcAft>
                  <a:spcPts val="600"/>
                </a:spcAft>
              </a:pPr>
              <a:t>13</a:t>
            </a:fld>
            <a:endParaRPr lang="en-US"/>
          </a:p>
        </p:txBody>
      </p:sp>
    </p:spTree>
    <p:extLst>
      <p:ext uri="{BB962C8B-B14F-4D97-AF65-F5344CB8AC3E}">
        <p14:creationId xmlns:p14="http://schemas.microsoft.com/office/powerpoint/2010/main" val="18569472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hỗ dành sẵn cho Ngày tháng 3">
            <a:extLst>
              <a:ext uri="{FF2B5EF4-FFF2-40B4-BE49-F238E27FC236}">
                <a16:creationId xmlns:a16="http://schemas.microsoft.com/office/drawing/2014/main" id="{E6DA5324-6473-316E-7947-DD9E3DAA130A}"/>
              </a:ext>
            </a:extLst>
          </p:cNvPr>
          <p:cNvSpPr>
            <a:spLocks noGrp="1"/>
          </p:cNvSpPr>
          <p:nvPr>
            <p:ph type="dt" sz="half" idx="10"/>
          </p:nvPr>
        </p:nvSpPr>
        <p:spPr/>
        <p:txBody>
          <a:bodyPr/>
          <a:lstStyle/>
          <a:p>
            <a:fld id="{A69EF9AC-A395-4FE0-A991-18AD7B7977EF}" type="datetime1">
              <a:rPr lang="vi-VN" smtClean="0"/>
              <a:t>14/02/2023</a:t>
            </a:fld>
            <a:endParaRPr lang="en-US"/>
          </a:p>
        </p:txBody>
      </p:sp>
      <p:sp>
        <p:nvSpPr>
          <p:cNvPr id="5" name="Chỗ dành sẵn cho Số hiệu Bản chiếu 4">
            <a:extLst>
              <a:ext uri="{FF2B5EF4-FFF2-40B4-BE49-F238E27FC236}">
                <a16:creationId xmlns:a16="http://schemas.microsoft.com/office/drawing/2014/main" id="{AF1D6194-7238-16AC-67A6-D73359F85A42}"/>
              </a:ext>
            </a:extLst>
          </p:cNvPr>
          <p:cNvSpPr>
            <a:spLocks noGrp="1"/>
          </p:cNvSpPr>
          <p:nvPr>
            <p:ph type="sldNum" sz="quarter" idx="12"/>
          </p:nvPr>
        </p:nvSpPr>
        <p:spPr/>
        <p:txBody>
          <a:bodyPr/>
          <a:lstStyle/>
          <a:p>
            <a:fld id="{B6F15528-21DE-4FAA-801E-634DDDAF4B2B}" type="slidenum">
              <a:rPr lang="en-US" smtClean="0"/>
              <a:t>14</a:t>
            </a:fld>
            <a:endParaRPr lang="en-US"/>
          </a:p>
        </p:txBody>
      </p:sp>
      <p:pic>
        <p:nvPicPr>
          <p:cNvPr id="6" name="Hình ảnh 6" descr="Ảnh có chứa văn bản&#10;&#10;Mô tả được tự động tạo">
            <a:extLst>
              <a:ext uri="{FF2B5EF4-FFF2-40B4-BE49-F238E27FC236}">
                <a16:creationId xmlns:a16="http://schemas.microsoft.com/office/drawing/2014/main" id="{0CFD011A-D365-E6AE-B036-DB302C0B697A}"/>
              </a:ext>
            </a:extLst>
          </p:cNvPr>
          <p:cNvPicPr>
            <a:picLocks noChangeAspect="1"/>
          </p:cNvPicPr>
          <p:nvPr/>
        </p:nvPicPr>
        <p:blipFill>
          <a:blip r:embed="rId2"/>
          <a:stretch>
            <a:fillRect/>
          </a:stretch>
        </p:blipFill>
        <p:spPr>
          <a:xfrm>
            <a:off x="1843088" y="73041"/>
            <a:ext cx="5143500" cy="6704773"/>
          </a:xfrm>
          <a:prstGeom prst="rect">
            <a:avLst/>
          </a:prstGeom>
        </p:spPr>
      </p:pic>
    </p:spTree>
    <p:extLst>
      <p:ext uri="{BB962C8B-B14F-4D97-AF65-F5344CB8AC3E}">
        <p14:creationId xmlns:p14="http://schemas.microsoft.com/office/powerpoint/2010/main" val="26855700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solidFill>
                  <a:srgbClr val="000099"/>
                </a:solidFill>
                <a:latin typeface="Times New Roman"/>
                <a:cs typeface="Arial"/>
              </a:rPr>
              <a:t>TÓM TẮT BỆNH ÁN</a:t>
            </a:r>
            <a:endParaRPr lang="en-US">
              <a:latin typeface="Times New Roman"/>
              <a:cs typeface="Arial"/>
            </a:endParaRPr>
          </a:p>
        </p:txBody>
      </p:sp>
      <p:sp>
        <p:nvSpPr>
          <p:cNvPr id="3" name="Content Placeholder 2"/>
          <p:cNvSpPr>
            <a:spLocks noGrp="1"/>
          </p:cNvSpPr>
          <p:nvPr>
            <p:ph idx="1"/>
          </p:nvPr>
        </p:nvSpPr>
        <p:spPr>
          <a:xfrm>
            <a:off x="57635" y="1412398"/>
            <a:ext cx="8823442" cy="5089368"/>
          </a:xfrm>
        </p:spPr>
        <p:txBody>
          <a:bodyPr vert="horz" lIns="91440" tIns="45720" rIns="91440" bIns="45720" rtlCol="0" anchor="t">
            <a:normAutofit/>
          </a:bodyPr>
          <a:lstStyle/>
          <a:p>
            <a:pPr marL="457200" lvl="1" indent="0" algn="just">
              <a:spcBef>
                <a:spcPts val="300"/>
              </a:spcBef>
              <a:spcAft>
                <a:spcPts val="300"/>
              </a:spcAft>
              <a:buNone/>
            </a:pPr>
            <a:endParaRPr lang="en-US" sz="2000">
              <a:latin typeface="Times New Roman" panose="02020603050405020304" pitchFamily="18" charset="0"/>
              <a:cs typeface="Times New Roman" panose="02020603050405020304" pitchFamily="18" charset="0"/>
            </a:endParaRPr>
          </a:p>
          <a:p>
            <a:pPr marL="457200" lvl="1" algn="just">
              <a:spcBef>
                <a:spcPts val="300"/>
              </a:spcBef>
              <a:spcAft>
                <a:spcPts val="300"/>
              </a:spcAft>
              <a:buClrTx/>
              <a:buSzTx/>
              <a:buNone/>
            </a:pPr>
            <a:r>
              <a:rPr lang="en-US" sz="2000">
                <a:latin typeface="Times New Roman" panose="02020603050405020304" pitchFamily="18" charset="0"/>
                <a:cs typeface="Times New Roman" panose="02020603050405020304" pitchFamily="18" charset="0"/>
                <a:sym typeface="+mn-ea"/>
              </a:rPr>
              <a:t> </a:t>
            </a:r>
            <a:endParaRPr lang="en-US"/>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69EF9AC-A395-4FE0-A991-18AD7B7977EF}" type="datetime1">
              <a:rPr kumimoji="0" lang="vi-VN"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14/02/2023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Hộp Văn bản 5">
            <a:extLst>
              <a:ext uri="{FF2B5EF4-FFF2-40B4-BE49-F238E27FC236}">
                <a16:creationId xmlns:a16="http://schemas.microsoft.com/office/drawing/2014/main" id="{0CDF17FC-AE3B-E4D3-1178-EA9D06097962}"/>
              </a:ext>
            </a:extLst>
          </p:cNvPr>
          <p:cNvSpPr txBox="1"/>
          <p:nvPr/>
        </p:nvSpPr>
        <p:spPr>
          <a:xfrm>
            <a:off x="669648" y="1434313"/>
            <a:ext cx="8213537" cy="59523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ct val="20000"/>
              </a:spcBef>
            </a:pPr>
            <a:r>
              <a:rPr lang="en-US" sz="1600">
                <a:latin typeface="Arial"/>
                <a:cs typeface="Times New Roman"/>
              </a:rPr>
              <a:t>B</a:t>
            </a:r>
            <a:r>
              <a:rPr lang="en-US" sz="1600">
                <a:latin typeface="Times New Roman"/>
                <a:cs typeface="Times New Roman"/>
              </a:rPr>
              <a:t>N </a:t>
            </a:r>
            <a:r>
              <a:rPr lang="en-US" sz="1600" err="1">
                <a:latin typeface="Times New Roman"/>
                <a:cs typeface="Times New Roman"/>
              </a:rPr>
              <a:t>nam</a:t>
            </a:r>
            <a:r>
              <a:rPr lang="en-US" sz="1600">
                <a:latin typeface="Times New Roman"/>
                <a:cs typeface="Times New Roman"/>
              </a:rPr>
              <a:t>, 24 </a:t>
            </a:r>
            <a:r>
              <a:rPr lang="en-US" sz="1600" err="1">
                <a:latin typeface="Times New Roman"/>
                <a:cs typeface="Times New Roman"/>
              </a:rPr>
              <a:t>tuổi</a:t>
            </a:r>
            <a:r>
              <a:rPr lang="en-US" sz="1600">
                <a:latin typeface="Times New Roman"/>
                <a:cs typeface="Times New Roman"/>
              </a:rPr>
              <a:t>, </a:t>
            </a:r>
            <a:r>
              <a:rPr lang="en-US" sz="1600" err="1">
                <a:latin typeface="Times New Roman"/>
                <a:cs typeface="Times New Roman"/>
              </a:rPr>
              <a:t>nhập</a:t>
            </a:r>
            <a:r>
              <a:rPr lang="en-US" sz="1600">
                <a:latin typeface="Times New Roman"/>
                <a:cs typeface="Times New Roman"/>
              </a:rPr>
              <a:t> </a:t>
            </a:r>
            <a:r>
              <a:rPr lang="en-US" sz="1600" err="1">
                <a:latin typeface="Times New Roman"/>
                <a:cs typeface="Times New Roman"/>
              </a:rPr>
              <a:t>viện</a:t>
            </a:r>
            <a:r>
              <a:rPr lang="en-US" sz="1600">
                <a:latin typeface="Times New Roman"/>
                <a:cs typeface="Times New Roman"/>
              </a:rPr>
              <a:t> </a:t>
            </a:r>
            <a:r>
              <a:rPr lang="en-US" sz="1600" err="1">
                <a:latin typeface="Times New Roman"/>
                <a:cs typeface="Times New Roman"/>
              </a:rPr>
              <a:t>vì</a:t>
            </a:r>
            <a:r>
              <a:rPr lang="en-US" sz="1600">
                <a:latin typeface="Times New Roman"/>
                <a:cs typeface="Times New Roman"/>
              </a:rPr>
              <a:t> </a:t>
            </a:r>
            <a:r>
              <a:rPr lang="en-US" sz="1600" err="1">
                <a:latin typeface="Times New Roman"/>
                <a:cs typeface="Times New Roman"/>
              </a:rPr>
              <a:t>sưng</a:t>
            </a:r>
            <a:r>
              <a:rPr lang="en-US" sz="1600">
                <a:latin typeface="Times New Roman"/>
                <a:cs typeface="Times New Roman"/>
              </a:rPr>
              <a:t> </a:t>
            </a:r>
            <a:r>
              <a:rPr lang="en-US" sz="1600" err="1">
                <a:latin typeface="Times New Roman"/>
                <a:cs typeface="Times New Roman"/>
              </a:rPr>
              <a:t>đau</a:t>
            </a:r>
            <a:r>
              <a:rPr lang="en-US" sz="1600">
                <a:latin typeface="Times New Roman"/>
                <a:cs typeface="Times New Roman"/>
              </a:rPr>
              <a:t> </a:t>
            </a:r>
            <a:r>
              <a:rPr lang="en-US" sz="1600" err="1">
                <a:latin typeface="Times New Roman"/>
                <a:cs typeface="Times New Roman"/>
              </a:rPr>
              <a:t>toàn</a:t>
            </a:r>
            <a:r>
              <a:rPr lang="en-US" sz="1600">
                <a:latin typeface="Times New Roman"/>
                <a:cs typeface="Times New Roman"/>
              </a:rPr>
              <a:t> </a:t>
            </a:r>
            <a:r>
              <a:rPr lang="en-US" sz="1600" err="1">
                <a:latin typeface="Times New Roman"/>
                <a:cs typeface="Times New Roman"/>
              </a:rPr>
              <a:t>bộ</a:t>
            </a:r>
            <a:r>
              <a:rPr lang="en-US" sz="1600">
                <a:latin typeface="Times New Roman"/>
                <a:cs typeface="Times New Roman"/>
              </a:rPr>
              <a:t> </a:t>
            </a:r>
            <a:r>
              <a:rPr lang="en-US" sz="1600" err="1">
                <a:latin typeface="Times New Roman"/>
                <a:cs typeface="Times New Roman"/>
              </a:rPr>
              <a:t>đùi</a:t>
            </a:r>
            <a:r>
              <a:rPr lang="en-US" sz="1600">
                <a:latin typeface="Times New Roman"/>
                <a:cs typeface="Times New Roman"/>
              </a:rPr>
              <a:t> P, </a:t>
            </a:r>
            <a:r>
              <a:rPr lang="en-US" sz="1600" err="1">
                <a:latin typeface="Times New Roman"/>
                <a:cs typeface="Times New Roman"/>
              </a:rPr>
              <a:t>bệnh</a:t>
            </a:r>
            <a:r>
              <a:rPr lang="en-US" sz="1600">
                <a:latin typeface="Times New Roman"/>
                <a:cs typeface="Times New Roman"/>
              </a:rPr>
              <a:t> 2 </a:t>
            </a:r>
            <a:r>
              <a:rPr lang="en-US" sz="1600" err="1">
                <a:latin typeface="Times New Roman"/>
                <a:cs typeface="Times New Roman"/>
              </a:rPr>
              <a:t>tháng</a:t>
            </a:r>
            <a:r>
              <a:rPr lang="en-US" sz="1600">
                <a:latin typeface="Times New Roman"/>
                <a:cs typeface="Times New Roman"/>
              </a:rPr>
              <a:t>:</a:t>
            </a:r>
          </a:p>
          <a:p>
            <a:pPr>
              <a:spcBef>
                <a:spcPct val="20000"/>
              </a:spcBef>
            </a:pPr>
            <a:r>
              <a:rPr lang="en-US" sz="1600" b="1" i="1">
                <a:latin typeface="Times New Roman"/>
                <a:cs typeface="Times New Roman"/>
              </a:rPr>
              <a:t>- TCCN:</a:t>
            </a:r>
            <a:endParaRPr lang="en-US" sz="1600" b="1" i="1">
              <a:latin typeface="Times New Roman"/>
              <a:ea typeface="+mn-lt"/>
              <a:cs typeface="+mn-lt"/>
            </a:endParaRPr>
          </a:p>
          <a:p>
            <a:pPr>
              <a:spcBef>
                <a:spcPct val="20000"/>
              </a:spcBef>
            </a:pPr>
            <a:r>
              <a:rPr lang="en-US" sz="1600">
                <a:latin typeface="Times New Roman"/>
                <a:cs typeface="Times New Roman"/>
              </a:rPr>
              <a:t>+ </a:t>
            </a:r>
            <a:r>
              <a:rPr lang="en-US" sz="1600" err="1">
                <a:latin typeface="Times New Roman"/>
                <a:cs typeface="Times New Roman"/>
              </a:rPr>
              <a:t>Đau</a:t>
            </a:r>
            <a:r>
              <a:rPr lang="en-US" sz="1600">
                <a:latin typeface="Times New Roman"/>
                <a:cs typeface="Times New Roman"/>
              </a:rPr>
              <a:t> </a:t>
            </a:r>
            <a:r>
              <a:rPr lang="en-US" sz="1600" err="1">
                <a:latin typeface="Times New Roman"/>
                <a:cs typeface="Times New Roman"/>
              </a:rPr>
              <a:t>toàn</a:t>
            </a:r>
            <a:r>
              <a:rPr lang="en-US" sz="1600">
                <a:latin typeface="Times New Roman"/>
                <a:cs typeface="Times New Roman"/>
              </a:rPr>
              <a:t> </a:t>
            </a:r>
            <a:r>
              <a:rPr lang="en-US" sz="1600" err="1">
                <a:latin typeface="Times New Roman"/>
                <a:cs typeface="Times New Roman"/>
              </a:rPr>
              <a:t>bộ</a:t>
            </a:r>
            <a:r>
              <a:rPr lang="en-US" sz="1600">
                <a:latin typeface="Times New Roman"/>
                <a:cs typeface="Times New Roman"/>
              </a:rPr>
              <a:t> </a:t>
            </a:r>
            <a:r>
              <a:rPr lang="en-US" sz="1600" err="1">
                <a:latin typeface="Times New Roman"/>
                <a:cs typeface="Times New Roman"/>
              </a:rPr>
              <a:t>đùi</a:t>
            </a:r>
            <a:r>
              <a:rPr lang="en-US" sz="1600">
                <a:latin typeface="Times New Roman"/>
                <a:cs typeface="Times New Roman"/>
              </a:rPr>
              <a:t> P, </a:t>
            </a:r>
            <a:r>
              <a:rPr lang="en-US" sz="1600" err="1">
                <a:latin typeface="Times New Roman"/>
                <a:cs typeface="Times New Roman"/>
              </a:rPr>
              <a:t>mức</a:t>
            </a:r>
            <a:r>
              <a:rPr lang="en-US" sz="1600">
                <a:latin typeface="Times New Roman"/>
                <a:cs typeface="Times New Roman"/>
              </a:rPr>
              <a:t> </a:t>
            </a:r>
            <a:r>
              <a:rPr lang="en-US" sz="1600" err="1">
                <a:latin typeface="Times New Roman"/>
                <a:cs typeface="Times New Roman"/>
              </a:rPr>
              <a:t>độ</a:t>
            </a:r>
            <a:r>
              <a:rPr lang="en-US" sz="1600">
                <a:latin typeface="Times New Roman"/>
                <a:cs typeface="Times New Roman"/>
              </a:rPr>
              <a:t> </a:t>
            </a:r>
            <a:r>
              <a:rPr lang="en-US" sz="1600" err="1">
                <a:latin typeface="Times New Roman"/>
                <a:cs typeface="Times New Roman"/>
              </a:rPr>
              <a:t>nặng</a:t>
            </a:r>
            <a:r>
              <a:rPr lang="en-US" sz="1600">
                <a:latin typeface="Times New Roman"/>
                <a:cs typeface="Times New Roman"/>
              </a:rPr>
              <a:t> 8/10, </a:t>
            </a:r>
            <a:r>
              <a:rPr lang="en-US" sz="1600" err="1">
                <a:latin typeface="Times New Roman"/>
                <a:cs typeface="Times New Roman"/>
              </a:rPr>
              <a:t>lan</a:t>
            </a:r>
            <a:r>
              <a:rPr lang="en-US" sz="1600">
                <a:latin typeface="Times New Roman"/>
                <a:cs typeface="Times New Roman"/>
              </a:rPr>
              <a:t> </a:t>
            </a:r>
            <a:r>
              <a:rPr lang="en-US" sz="1600" err="1">
                <a:latin typeface="Times New Roman"/>
                <a:cs typeface="Times New Roman"/>
              </a:rPr>
              <a:t>xuống</a:t>
            </a:r>
            <a:r>
              <a:rPr lang="en-US" sz="1600">
                <a:latin typeface="Times New Roman"/>
                <a:cs typeface="Times New Roman"/>
              </a:rPr>
              <a:t> </a:t>
            </a:r>
            <a:r>
              <a:rPr lang="en-US" sz="1600" err="1">
                <a:latin typeface="Times New Roman"/>
                <a:cs typeface="Times New Roman"/>
              </a:rPr>
              <a:t>cẳng</a:t>
            </a:r>
            <a:r>
              <a:rPr lang="en-US" sz="1600">
                <a:latin typeface="Times New Roman"/>
                <a:cs typeface="Times New Roman"/>
              </a:rPr>
              <a:t> </a:t>
            </a:r>
            <a:r>
              <a:rPr lang="en-US" sz="1600" err="1">
                <a:latin typeface="Times New Roman"/>
                <a:cs typeface="Times New Roman"/>
              </a:rPr>
              <a:t>chân</a:t>
            </a:r>
            <a:r>
              <a:rPr lang="en-US" sz="1600">
                <a:latin typeface="Times New Roman"/>
                <a:cs typeface="Times New Roman"/>
              </a:rPr>
              <a:t>, </a:t>
            </a:r>
            <a:r>
              <a:rPr lang="en-US" sz="1600" err="1">
                <a:latin typeface="Times New Roman"/>
                <a:cs typeface="Times New Roman"/>
              </a:rPr>
              <a:t>đau</a:t>
            </a:r>
            <a:r>
              <a:rPr lang="en-US" sz="1600">
                <a:latin typeface="Times New Roman"/>
                <a:cs typeface="Times New Roman"/>
              </a:rPr>
              <a:t> </a:t>
            </a:r>
            <a:r>
              <a:rPr lang="en-US" sz="1600" err="1">
                <a:latin typeface="Times New Roman"/>
                <a:cs typeface="Times New Roman"/>
              </a:rPr>
              <a:t>liên</a:t>
            </a:r>
            <a:r>
              <a:rPr lang="en-US" sz="1600">
                <a:latin typeface="Times New Roman"/>
                <a:cs typeface="Times New Roman"/>
              </a:rPr>
              <a:t> </a:t>
            </a:r>
            <a:r>
              <a:rPr lang="en-US" sz="1600" err="1">
                <a:latin typeface="Times New Roman"/>
                <a:cs typeface="Times New Roman"/>
              </a:rPr>
              <a:t>tục</a:t>
            </a:r>
            <a:r>
              <a:rPr lang="en-US" sz="1600">
                <a:latin typeface="Times New Roman"/>
                <a:cs typeface="Times New Roman"/>
              </a:rPr>
              <a:t>, </a:t>
            </a:r>
            <a:r>
              <a:rPr lang="en-US" sz="1600" err="1">
                <a:solidFill>
                  <a:srgbClr val="000000"/>
                </a:solidFill>
                <a:latin typeface="Times New Roman"/>
                <a:cs typeface="Times New Roman"/>
              </a:rPr>
              <a:t>đau</a:t>
            </a:r>
            <a:r>
              <a:rPr lang="en-US" sz="1600">
                <a:latin typeface="Times New Roman"/>
                <a:cs typeface="Times New Roman"/>
              </a:rPr>
              <a:t> </a:t>
            </a:r>
            <a:r>
              <a:rPr lang="en-US" sz="1600" err="1">
                <a:latin typeface="Times New Roman"/>
                <a:cs typeface="Times New Roman"/>
              </a:rPr>
              <a:t>chói</a:t>
            </a:r>
            <a:r>
              <a:rPr lang="en-US" sz="1600">
                <a:latin typeface="Times New Roman"/>
                <a:cs typeface="Times New Roman"/>
              </a:rPr>
              <a:t> </a:t>
            </a:r>
            <a:r>
              <a:rPr lang="en-US" sz="1600" err="1">
                <a:latin typeface="Times New Roman"/>
                <a:cs typeface="Times New Roman"/>
              </a:rPr>
              <a:t>kèm</a:t>
            </a:r>
            <a:r>
              <a:rPr lang="en-US" sz="1600">
                <a:latin typeface="Times New Roman"/>
                <a:cs typeface="Times New Roman"/>
              </a:rPr>
              <a:t> </a:t>
            </a:r>
            <a:r>
              <a:rPr lang="en-US" sz="1600" err="1">
                <a:latin typeface="Times New Roman"/>
                <a:cs typeface="Times New Roman"/>
              </a:rPr>
              <a:t>tê</a:t>
            </a:r>
            <a:r>
              <a:rPr lang="en-US" sz="1600">
                <a:latin typeface="Times New Roman"/>
                <a:cs typeface="Times New Roman"/>
              </a:rPr>
              <a:t> </a:t>
            </a:r>
            <a:r>
              <a:rPr lang="en-US" sz="1600" err="1">
                <a:latin typeface="Times New Roman"/>
                <a:cs typeface="Times New Roman"/>
              </a:rPr>
              <a:t>vùng</a:t>
            </a:r>
            <a:r>
              <a:rPr lang="en-US" sz="1600">
                <a:latin typeface="Times New Roman"/>
                <a:cs typeface="Times New Roman"/>
              </a:rPr>
              <a:t> mu </a:t>
            </a:r>
            <a:r>
              <a:rPr lang="en-US" sz="1600" err="1">
                <a:latin typeface="Times New Roman"/>
                <a:cs typeface="Times New Roman"/>
              </a:rPr>
              <a:t>bàn</a:t>
            </a:r>
            <a:r>
              <a:rPr lang="en-US" sz="1600">
                <a:latin typeface="Times New Roman"/>
                <a:cs typeface="Times New Roman"/>
              </a:rPr>
              <a:t> </a:t>
            </a:r>
            <a:r>
              <a:rPr lang="en-US" sz="1600" err="1">
                <a:latin typeface="Times New Roman"/>
                <a:cs typeface="Times New Roman"/>
              </a:rPr>
              <a:t>chân</a:t>
            </a:r>
            <a:r>
              <a:rPr lang="en-US" sz="1600">
                <a:latin typeface="Times New Roman"/>
                <a:cs typeface="Times New Roman"/>
              </a:rPr>
              <a:t>, </a:t>
            </a:r>
            <a:r>
              <a:rPr lang="en-US" sz="1600" err="1">
                <a:latin typeface="Times New Roman"/>
                <a:cs typeface="Times New Roman"/>
              </a:rPr>
              <a:t>không</a:t>
            </a:r>
            <a:r>
              <a:rPr lang="en-US" sz="1600">
                <a:latin typeface="Times New Roman"/>
                <a:cs typeface="Times New Roman"/>
              </a:rPr>
              <a:t> </a:t>
            </a:r>
            <a:r>
              <a:rPr lang="en-US" sz="1600" err="1">
                <a:latin typeface="Times New Roman"/>
                <a:cs typeface="Times New Roman"/>
              </a:rPr>
              <a:t>kèm</a:t>
            </a:r>
            <a:r>
              <a:rPr lang="en-US" sz="1600">
                <a:latin typeface="Times New Roman"/>
                <a:cs typeface="Times New Roman"/>
              </a:rPr>
              <a:t> </a:t>
            </a:r>
            <a:r>
              <a:rPr lang="en-US" sz="1600" err="1">
                <a:latin typeface="Times New Roman"/>
                <a:cs typeface="Times New Roman"/>
              </a:rPr>
              <a:t>châm</a:t>
            </a:r>
            <a:r>
              <a:rPr lang="en-US" sz="1600">
                <a:latin typeface="Times New Roman"/>
                <a:cs typeface="Times New Roman"/>
              </a:rPr>
              <a:t> </a:t>
            </a:r>
            <a:r>
              <a:rPr lang="en-US" sz="1600" err="1">
                <a:latin typeface="Times New Roman"/>
                <a:cs typeface="Times New Roman"/>
              </a:rPr>
              <a:t>chích</a:t>
            </a:r>
            <a:r>
              <a:rPr lang="en-US" sz="1600">
                <a:latin typeface="Times New Roman"/>
                <a:cs typeface="Times New Roman"/>
              </a:rPr>
              <a:t>, </a:t>
            </a:r>
            <a:r>
              <a:rPr lang="en-US" sz="1600" err="1">
                <a:latin typeface="Times New Roman"/>
                <a:cs typeface="Times New Roman"/>
              </a:rPr>
              <a:t>nóng</a:t>
            </a:r>
            <a:r>
              <a:rPr lang="en-US" sz="1600">
                <a:latin typeface="Times New Roman"/>
                <a:cs typeface="Times New Roman"/>
              </a:rPr>
              <a:t> </a:t>
            </a:r>
            <a:r>
              <a:rPr lang="en-US" sz="1600" err="1">
                <a:latin typeface="Times New Roman"/>
                <a:cs typeface="Times New Roman"/>
              </a:rPr>
              <a:t>rát</a:t>
            </a:r>
            <a:r>
              <a:rPr lang="en-US" sz="1600">
                <a:latin typeface="Times New Roman"/>
                <a:cs typeface="Times New Roman"/>
              </a:rPr>
              <a:t>.</a:t>
            </a:r>
          </a:p>
          <a:p>
            <a:pPr>
              <a:spcBef>
                <a:spcPct val="20000"/>
              </a:spcBef>
            </a:pPr>
            <a:r>
              <a:rPr lang="en-US" sz="1600">
                <a:latin typeface="Times New Roman"/>
                <a:cs typeface="Times New Roman"/>
              </a:rPr>
              <a:t>+ </a:t>
            </a:r>
            <a:r>
              <a:rPr lang="en-US" sz="1600" err="1">
                <a:latin typeface="Times New Roman"/>
                <a:cs typeface="Times New Roman"/>
              </a:rPr>
              <a:t>Phù</a:t>
            </a:r>
            <a:r>
              <a:rPr lang="en-US" sz="1600">
                <a:latin typeface="Times New Roman"/>
                <a:cs typeface="Times New Roman"/>
              </a:rPr>
              <a:t> </a:t>
            </a:r>
            <a:r>
              <a:rPr lang="en-US" sz="1600" err="1">
                <a:latin typeface="Times New Roman"/>
                <a:cs typeface="Times New Roman"/>
              </a:rPr>
              <a:t>chân</a:t>
            </a:r>
            <a:r>
              <a:rPr lang="en-US" sz="1600">
                <a:latin typeface="Times New Roman"/>
                <a:cs typeface="Times New Roman"/>
              </a:rPr>
              <a:t> P </a:t>
            </a:r>
            <a:r>
              <a:rPr lang="en-US" sz="1600" err="1">
                <a:latin typeface="Times New Roman"/>
                <a:cs typeface="Times New Roman"/>
              </a:rPr>
              <a:t>mức</a:t>
            </a:r>
            <a:r>
              <a:rPr lang="en-US" sz="1600">
                <a:latin typeface="Times New Roman"/>
                <a:cs typeface="Times New Roman"/>
              </a:rPr>
              <a:t> </a:t>
            </a:r>
            <a:r>
              <a:rPr lang="en-US" sz="1600" err="1">
                <a:latin typeface="Times New Roman"/>
                <a:cs typeface="Times New Roman"/>
              </a:rPr>
              <a:t>độ</a:t>
            </a:r>
            <a:r>
              <a:rPr lang="en-US" sz="1600">
                <a:latin typeface="Times New Roman"/>
                <a:cs typeface="Times New Roman"/>
              </a:rPr>
              <a:t> </a:t>
            </a:r>
            <a:r>
              <a:rPr lang="en-US" sz="1600" err="1">
                <a:latin typeface="Times New Roman"/>
                <a:cs typeface="Times New Roman"/>
              </a:rPr>
              <a:t>nhiều</a:t>
            </a:r>
            <a:r>
              <a:rPr lang="en-US" sz="1600">
                <a:latin typeface="Times New Roman"/>
                <a:cs typeface="Times New Roman"/>
              </a:rPr>
              <a:t>, </a:t>
            </a:r>
            <a:r>
              <a:rPr lang="en-US" sz="1600" err="1">
                <a:latin typeface="Times New Roman"/>
                <a:cs typeface="Times New Roman"/>
              </a:rPr>
              <a:t>cứng</a:t>
            </a:r>
            <a:r>
              <a:rPr lang="en-US" sz="1600">
                <a:latin typeface="Times New Roman"/>
                <a:cs typeface="Times New Roman"/>
              </a:rPr>
              <a:t>, </a:t>
            </a:r>
            <a:r>
              <a:rPr lang="en-US" sz="1600" err="1">
                <a:latin typeface="Times New Roman"/>
                <a:cs typeface="Times New Roman"/>
              </a:rPr>
              <a:t>trắng</a:t>
            </a:r>
            <a:r>
              <a:rPr lang="en-US" sz="1600">
                <a:latin typeface="Times New Roman"/>
                <a:cs typeface="Times New Roman"/>
              </a:rPr>
              <a:t>, </a:t>
            </a:r>
            <a:r>
              <a:rPr lang="en-US" sz="1600" err="1">
                <a:latin typeface="Times New Roman"/>
                <a:cs typeface="Times New Roman"/>
              </a:rPr>
              <a:t>không</a:t>
            </a:r>
            <a:r>
              <a:rPr lang="en-US" sz="1600">
                <a:latin typeface="Times New Roman"/>
                <a:cs typeface="Times New Roman"/>
              </a:rPr>
              <a:t> </a:t>
            </a:r>
            <a:r>
              <a:rPr lang="en-US" sz="1600" err="1">
                <a:latin typeface="Times New Roman"/>
                <a:cs typeface="Times New Roman"/>
              </a:rPr>
              <a:t>thay</a:t>
            </a:r>
            <a:r>
              <a:rPr lang="en-US" sz="1600">
                <a:latin typeface="Times New Roman"/>
                <a:cs typeface="Times New Roman"/>
              </a:rPr>
              <a:t> </a:t>
            </a:r>
            <a:r>
              <a:rPr lang="en-US" sz="1600" err="1">
                <a:latin typeface="Times New Roman"/>
                <a:cs typeface="Times New Roman"/>
              </a:rPr>
              <a:t>đổi</a:t>
            </a:r>
            <a:r>
              <a:rPr lang="en-US" sz="1600">
                <a:latin typeface="Times New Roman"/>
                <a:cs typeface="Times New Roman"/>
              </a:rPr>
              <a:t> </a:t>
            </a:r>
            <a:r>
              <a:rPr lang="en-US" sz="1600" err="1">
                <a:latin typeface="Times New Roman"/>
                <a:cs typeface="Times New Roman"/>
              </a:rPr>
              <a:t>theo</a:t>
            </a:r>
            <a:r>
              <a:rPr lang="en-US" sz="1600">
                <a:latin typeface="Times New Roman"/>
                <a:cs typeface="Times New Roman"/>
              </a:rPr>
              <a:t> </a:t>
            </a:r>
            <a:r>
              <a:rPr lang="en-US" sz="1600" err="1">
                <a:latin typeface="Times New Roman"/>
                <a:cs typeface="Times New Roman"/>
              </a:rPr>
              <a:t>tư</a:t>
            </a:r>
            <a:r>
              <a:rPr lang="en-US" sz="1600">
                <a:latin typeface="Times New Roman"/>
                <a:cs typeface="Times New Roman"/>
              </a:rPr>
              <a:t> </a:t>
            </a:r>
            <a:r>
              <a:rPr lang="en-US" sz="1600" err="1">
                <a:latin typeface="Times New Roman"/>
                <a:cs typeface="Times New Roman"/>
              </a:rPr>
              <a:t>thế</a:t>
            </a:r>
            <a:endParaRPr lang="en-US" sz="1600">
              <a:latin typeface="Times New Roman"/>
              <a:cs typeface="Calibri"/>
            </a:endParaRPr>
          </a:p>
          <a:p>
            <a:pPr>
              <a:spcBef>
                <a:spcPct val="20000"/>
              </a:spcBef>
            </a:pPr>
            <a:r>
              <a:rPr lang="en-US" sz="1600">
                <a:latin typeface="Times New Roman"/>
                <a:cs typeface="Times New Roman"/>
              </a:rPr>
              <a:t>+ </a:t>
            </a:r>
            <a:r>
              <a:rPr lang="en-US" sz="1600" err="1">
                <a:latin typeface="Times New Roman"/>
                <a:cs typeface="Times New Roman"/>
              </a:rPr>
              <a:t>Liệt</a:t>
            </a:r>
            <a:r>
              <a:rPr lang="en-US" sz="1600">
                <a:latin typeface="Times New Roman"/>
                <a:cs typeface="Times New Roman"/>
              </a:rPr>
              <a:t> 2</a:t>
            </a:r>
            <a:r>
              <a:rPr lang="en-US" sz="1600">
                <a:latin typeface="Times New Roman"/>
                <a:ea typeface="+mn-lt"/>
                <a:cs typeface="Times New Roman"/>
              </a:rPr>
              <a:t> chi </a:t>
            </a:r>
            <a:r>
              <a:rPr lang="en-US" sz="1600" err="1">
                <a:latin typeface="Times New Roman"/>
                <a:ea typeface="+mn-lt"/>
                <a:cs typeface="Times New Roman"/>
              </a:rPr>
              <a:t>dưới</a:t>
            </a:r>
            <a:r>
              <a:rPr lang="en-US" sz="1600">
                <a:latin typeface="Times New Roman"/>
                <a:ea typeface="+mn-lt"/>
                <a:cs typeface="Times New Roman"/>
              </a:rPr>
              <a:t>. </a:t>
            </a:r>
            <a:endParaRPr lang="en-US" sz="1600">
              <a:latin typeface="Times New Roman"/>
              <a:ea typeface="+mn-lt"/>
              <a:cs typeface="Calibri"/>
            </a:endParaRPr>
          </a:p>
          <a:p>
            <a:pPr>
              <a:spcBef>
                <a:spcPct val="20000"/>
              </a:spcBef>
            </a:pPr>
            <a:r>
              <a:rPr lang="en-US" sz="1600" b="1" i="1">
                <a:latin typeface="Times New Roman"/>
                <a:cs typeface="Times New Roman"/>
              </a:rPr>
              <a:t>- TCTT:</a:t>
            </a:r>
            <a:endParaRPr lang="en-US" sz="1600" b="1" i="1">
              <a:latin typeface="Times New Roman"/>
              <a:cs typeface="Calibri"/>
            </a:endParaRPr>
          </a:p>
          <a:p>
            <a:pPr>
              <a:spcBef>
                <a:spcPct val="20000"/>
              </a:spcBef>
            </a:pPr>
            <a:r>
              <a:rPr lang="en-US" sz="1600" err="1">
                <a:latin typeface="Times New Roman"/>
                <a:cs typeface="Times New Roman"/>
              </a:rPr>
              <a:t>Phù</a:t>
            </a:r>
            <a:r>
              <a:rPr lang="en-US" sz="1600">
                <a:latin typeface="Times New Roman"/>
                <a:cs typeface="Times New Roman"/>
              </a:rPr>
              <a:t> </a:t>
            </a:r>
            <a:r>
              <a:rPr lang="en-US" sz="1600" err="1">
                <a:latin typeface="Times New Roman"/>
                <a:cs typeface="Times New Roman"/>
              </a:rPr>
              <a:t>hai</a:t>
            </a:r>
            <a:r>
              <a:rPr lang="en-US" sz="1600">
                <a:latin typeface="Times New Roman"/>
                <a:cs typeface="Times New Roman"/>
              </a:rPr>
              <a:t> chi </a:t>
            </a:r>
            <a:r>
              <a:rPr lang="en-US" sz="1600" err="1">
                <a:latin typeface="Times New Roman"/>
                <a:cs typeface="Times New Roman"/>
              </a:rPr>
              <a:t>dưới</a:t>
            </a:r>
            <a:r>
              <a:rPr lang="en-US" sz="1600">
                <a:latin typeface="Times New Roman"/>
                <a:cs typeface="Times New Roman"/>
              </a:rPr>
              <a:t>:  </a:t>
            </a:r>
            <a:endParaRPr lang="en-US" sz="1600">
              <a:latin typeface="Times New Roman"/>
              <a:cs typeface="Calibri"/>
            </a:endParaRPr>
          </a:p>
          <a:p>
            <a:pPr>
              <a:spcBef>
                <a:spcPct val="20000"/>
              </a:spcBef>
            </a:pPr>
            <a:r>
              <a:rPr lang="en-US" sz="1600">
                <a:latin typeface="Times New Roman"/>
                <a:cs typeface="Times New Roman"/>
              </a:rPr>
              <a:t>+ </a:t>
            </a:r>
            <a:r>
              <a:rPr lang="en-US" sz="1600" err="1">
                <a:latin typeface="Times New Roman"/>
                <a:cs typeface="Times New Roman"/>
              </a:rPr>
              <a:t>Chân</a:t>
            </a:r>
            <a:r>
              <a:rPr lang="en-US" sz="1600">
                <a:latin typeface="Times New Roman"/>
                <a:cs typeface="Times New Roman"/>
              </a:rPr>
              <a:t> (P): </a:t>
            </a:r>
            <a:r>
              <a:rPr lang="en-US" sz="1600" err="1">
                <a:latin typeface="Times New Roman"/>
                <a:cs typeface="Times New Roman"/>
              </a:rPr>
              <a:t>mức</a:t>
            </a:r>
            <a:r>
              <a:rPr lang="en-US" sz="1600">
                <a:latin typeface="Times New Roman"/>
                <a:cs typeface="Times New Roman"/>
              </a:rPr>
              <a:t> </a:t>
            </a:r>
            <a:r>
              <a:rPr lang="en-US" sz="1600" err="1">
                <a:latin typeface="Times New Roman"/>
                <a:cs typeface="Times New Roman"/>
              </a:rPr>
              <a:t>độ</a:t>
            </a:r>
            <a:r>
              <a:rPr lang="en-US" sz="1600">
                <a:latin typeface="Times New Roman"/>
                <a:cs typeface="Times New Roman"/>
              </a:rPr>
              <a:t> </a:t>
            </a:r>
            <a:r>
              <a:rPr lang="en-US" sz="1600" err="1">
                <a:latin typeface="Times New Roman"/>
                <a:cs typeface="Times New Roman"/>
              </a:rPr>
              <a:t>nhiều</a:t>
            </a:r>
            <a:r>
              <a:rPr lang="en-US" sz="1600">
                <a:latin typeface="Times New Roman"/>
                <a:cs typeface="Times New Roman"/>
              </a:rPr>
              <a:t>, </a:t>
            </a:r>
            <a:r>
              <a:rPr lang="en-US" sz="1600" err="1">
                <a:latin typeface="Times New Roman"/>
                <a:cs typeface="Times New Roman"/>
              </a:rPr>
              <a:t>mắt</a:t>
            </a:r>
            <a:r>
              <a:rPr lang="en-US" sz="1600">
                <a:latin typeface="Times New Roman"/>
                <a:cs typeface="Times New Roman"/>
              </a:rPr>
              <a:t> </a:t>
            </a:r>
            <a:r>
              <a:rPr lang="en-US" sz="1600" err="1">
                <a:latin typeface="Times New Roman"/>
                <a:cs typeface="Times New Roman"/>
              </a:rPr>
              <a:t>cá</a:t>
            </a:r>
            <a:r>
              <a:rPr lang="en-US" sz="1600">
                <a:latin typeface="Times New Roman"/>
                <a:cs typeface="Times New Roman"/>
              </a:rPr>
              <a:t> </a:t>
            </a:r>
            <a:r>
              <a:rPr lang="en-US" sz="1600" err="1">
                <a:latin typeface="Times New Roman"/>
                <a:cs typeface="Times New Roman"/>
              </a:rPr>
              <a:t>chân</a:t>
            </a:r>
            <a:r>
              <a:rPr lang="en-US" sz="1600">
                <a:latin typeface="Times New Roman"/>
                <a:cs typeface="Times New Roman"/>
              </a:rPr>
              <a:t> </a:t>
            </a:r>
            <a:r>
              <a:rPr lang="en-US" sz="1600" err="1">
                <a:latin typeface="Times New Roman"/>
                <a:cs typeface="Times New Roman"/>
              </a:rPr>
              <a:t>đến</a:t>
            </a:r>
            <a:r>
              <a:rPr lang="en-US" sz="1600">
                <a:latin typeface="Times New Roman"/>
                <a:cs typeface="Times New Roman"/>
              </a:rPr>
              <a:t> 1/3 </a:t>
            </a:r>
            <a:r>
              <a:rPr lang="en-US" sz="1600" err="1">
                <a:latin typeface="Times New Roman"/>
                <a:cs typeface="Times New Roman"/>
              </a:rPr>
              <a:t>dưới</a:t>
            </a:r>
            <a:r>
              <a:rPr lang="en-US" sz="1600">
                <a:latin typeface="Times New Roman"/>
                <a:cs typeface="Times New Roman"/>
              </a:rPr>
              <a:t> </a:t>
            </a:r>
            <a:r>
              <a:rPr lang="en-US" sz="1600" err="1">
                <a:latin typeface="Times New Roman"/>
                <a:cs typeface="Times New Roman"/>
              </a:rPr>
              <a:t>đùi</a:t>
            </a:r>
            <a:r>
              <a:rPr lang="en-US" sz="1600">
                <a:latin typeface="Times New Roman"/>
                <a:cs typeface="Times New Roman"/>
              </a:rPr>
              <a:t>, chu vi </a:t>
            </a:r>
            <a:r>
              <a:rPr lang="en-US" sz="1600" err="1">
                <a:latin typeface="Times New Roman"/>
                <a:cs typeface="Times New Roman"/>
              </a:rPr>
              <a:t>cẳng</a:t>
            </a:r>
            <a:r>
              <a:rPr lang="en-US" sz="1600">
                <a:latin typeface="Times New Roman"/>
                <a:cs typeface="Times New Roman"/>
              </a:rPr>
              <a:t> </a:t>
            </a:r>
            <a:r>
              <a:rPr lang="en-US" sz="1600" err="1">
                <a:latin typeface="Times New Roman"/>
                <a:cs typeface="Times New Roman"/>
              </a:rPr>
              <a:t>chân</a:t>
            </a:r>
            <a:r>
              <a:rPr lang="en-US" sz="1600">
                <a:latin typeface="Times New Roman"/>
                <a:cs typeface="Times New Roman"/>
              </a:rPr>
              <a:t> (P) 42 cm, </a:t>
            </a:r>
            <a:r>
              <a:rPr lang="en-US" sz="1600" err="1">
                <a:latin typeface="Times New Roman"/>
                <a:cs typeface="Times New Roman"/>
              </a:rPr>
              <a:t>cứng</a:t>
            </a:r>
            <a:r>
              <a:rPr lang="en-US" sz="1600">
                <a:latin typeface="Times New Roman"/>
                <a:cs typeface="Times New Roman"/>
              </a:rPr>
              <a:t>, </a:t>
            </a:r>
            <a:r>
              <a:rPr lang="en-US" sz="1600" err="1">
                <a:latin typeface="Times New Roman"/>
                <a:cs typeface="Times New Roman"/>
              </a:rPr>
              <a:t>trắng</a:t>
            </a:r>
            <a:r>
              <a:rPr lang="en-US" sz="1600">
                <a:latin typeface="Times New Roman"/>
                <a:cs typeface="Times New Roman"/>
              </a:rPr>
              <a:t>, </a:t>
            </a:r>
            <a:r>
              <a:rPr lang="en-US" sz="1600" err="1">
                <a:latin typeface="Times New Roman"/>
                <a:cs typeface="Times New Roman"/>
              </a:rPr>
              <a:t>không</a:t>
            </a:r>
            <a:r>
              <a:rPr lang="en-US" sz="1600">
                <a:latin typeface="Times New Roman"/>
                <a:cs typeface="Times New Roman"/>
              </a:rPr>
              <a:t> </a:t>
            </a:r>
            <a:r>
              <a:rPr lang="en-US" sz="1600" err="1">
                <a:latin typeface="Times New Roman"/>
                <a:cs typeface="Times New Roman"/>
              </a:rPr>
              <a:t>đau</a:t>
            </a:r>
            <a:r>
              <a:rPr lang="en-US" sz="1600">
                <a:latin typeface="Times New Roman"/>
                <a:cs typeface="Times New Roman"/>
              </a:rPr>
              <a:t>, </a:t>
            </a:r>
            <a:r>
              <a:rPr lang="en-US" sz="1600" err="1">
                <a:latin typeface="Times New Roman"/>
                <a:cs typeface="Times New Roman"/>
              </a:rPr>
              <a:t>vùng</a:t>
            </a:r>
            <a:r>
              <a:rPr lang="en-US" sz="1600">
                <a:latin typeface="Times New Roman"/>
                <a:cs typeface="Times New Roman"/>
              </a:rPr>
              <a:t> da </a:t>
            </a:r>
            <a:r>
              <a:rPr lang="en-US" sz="1600" err="1">
                <a:latin typeface="Times New Roman"/>
                <a:cs typeface="Times New Roman"/>
              </a:rPr>
              <a:t>xung</a:t>
            </a:r>
            <a:r>
              <a:rPr lang="en-US" sz="1600">
                <a:latin typeface="Times New Roman"/>
                <a:cs typeface="Times New Roman"/>
              </a:rPr>
              <a:t> </a:t>
            </a:r>
            <a:r>
              <a:rPr lang="en-US" sz="1600" err="1">
                <a:latin typeface="Times New Roman"/>
                <a:cs typeface="Times New Roman"/>
              </a:rPr>
              <a:t>quanh</a:t>
            </a:r>
            <a:r>
              <a:rPr lang="en-US" sz="1600">
                <a:latin typeface="Times New Roman"/>
                <a:cs typeface="Times New Roman"/>
              </a:rPr>
              <a:t> </a:t>
            </a:r>
            <a:r>
              <a:rPr lang="en-US" sz="1600" err="1">
                <a:latin typeface="Times New Roman"/>
                <a:cs typeface="Times New Roman"/>
              </a:rPr>
              <a:t>căng</a:t>
            </a:r>
            <a:r>
              <a:rPr lang="en-US" sz="1600">
                <a:latin typeface="Times New Roman"/>
                <a:cs typeface="Times New Roman"/>
              </a:rPr>
              <a:t> </a:t>
            </a:r>
            <a:r>
              <a:rPr lang="en-US" sz="1600" err="1">
                <a:latin typeface="Times New Roman"/>
                <a:cs typeface="Times New Roman"/>
              </a:rPr>
              <a:t>bóng</a:t>
            </a:r>
            <a:r>
              <a:rPr lang="en-US" sz="1600">
                <a:latin typeface="Times New Roman"/>
                <a:cs typeface="Times New Roman"/>
              </a:rPr>
              <a:t>. </a:t>
            </a:r>
            <a:endParaRPr lang="en-US" sz="1600">
              <a:latin typeface="Times New Roman"/>
              <a:ea typeface="+mn-lt"/>
              <a:cs typeface="+mn-lt"/>
            </a:endParaRPr>
          </a:p>
          <a:p>
            <a:pPr>
              <a:spcBef>
                <a:spcPct val="20000"/>
              </a:spcBef>
            </a:pPr>
            <a:r>
              <a:rPr lang="en-US" sz="1600">
                <a:latin typeface="Times New Roman"/>
                <a:cs typeface="Times New Roman"/>
              </a:rPr>
              <a:t>+ </a:t>
            </a:r>
            <a:r>
              <a:rPr lang="en-US" sz="1600" err="1">
                <a:latin typeface="Times New Roman"/>
                <a:cs typeface="Times New Roman"/>
              </a:rPr>
              <a:t>Chân</a:t>
            </a:r>
            <a:r>
              <a:rPr lang="en-US" sz="1600">
                <a:latin typeface="Times New Roman"/>
                <a:cs typeface="Times New Roman"/>
              </a:rPr>
              <a:t> (T): </a:t>
            </a:r>
            <a:r>
              <a:rPr lang="en-US" sz="1600" err="1">
                <a:latin typeface="Times New Roman"/>
                <a:cs typeface="Times New Roman"/>
              </a:rPr>
              <a:t>mức</a:t>
            </a:r>
            <a:r>
              <a:rPr lang="en-US" sz="1600">
                <a:latin typeface="Times New Roman"/>
                <a:cs typeface="Times New Roman"/>
              </a:rPr>
              <a:t> </a:t>
            </a:r>
            <a:r>
              <a:rPr lang="en-US" sz="1600" err="1">
                <a:latin typeface="Times New Roman"/>
                <a:cs typeface="Times New Roman"/>
              </a:rPr>
              <a:t>độ</a:t>
            </a:r>
            <a:r>
              <a:rPr lang="en-US" sz="1600">
                <a:latin typeface="Times New Roman"/>
                <a:cs typeface="Times New Roman"/>
              </a:rPr>
              <a:t> </a:t>
            </a:r>
            <a:r>
              <a:rPr lang="en-US" sz="1600" err="1">
                <a:latin typeface="Times New Roman"/>
                <a:cs typeface="Times New Roman"/>
              </a:rPr>
              <a:t>nhẹ</a:t>
            </a:r>
            <a:r>
              <a:rPr lang="en-US" sz="1600">
                <a:latin typeface="Times New Roman"/>
                <a:cs typeface="Times New Roman"/>
              </a:rPr>
              <a:t>, chu vi </a:t>
            </a:r>
            <a:r>
              <a:rPr lang="en-US" sz="1600" err="1">
                <a:latin typeface="Times New Roman"/>
                <a:cs typeface="Times New Roman"/>
              </a:rPr>
              <a:t>cẳng</a:t>
            </a:r>
            <a:r>
              <a:rPr lang="en-US" sz="1600">
                <a:latin typeface="Times New Roman"/>
                <a:cs typeface="Times New Roman"/>
              </a:rPr>
              <a:t> </a:t>
            </a:r>
            <a:r>
              <a:rPr lang="en-US" sz="1600" err="1">
                <a:latin typeface="Times New Roman"/>
                <a:cs typeface="Times New Roman"/>
              </a:rPr>
              <a:t>chân</a:t>
            </a:r>
            <a:r>
              <a:rPr lang="en-US" sz="1600">
                <a:latin typeface="Times New Roman"/>
                <a:cs typeface="Times New Roman"/>
              </a:rPr>
              <a:t> (T) 38 cm, </a:t>
            </a:r>
            <a:r>
              <a:rPr lang="en-US" sz="1600" err="1">
                <a:latin typeface="Times New Roman"/>
                <a:cs typeface="Times New Roman"/>
              </a:rPr>
              <a:t>cứng</a:t>
            </a:r>
            <a:r>
              <a:rPr lang="en-US" sz="1600">
                <a:latin typeface="Times New Roman"/>
                <a:cs typeface="Times New Roman"/>
              </a:rPr>
              <a:t>, </a:t>
            </a:r>
            <a:r>
              <a:rPr lang="en-US" sz="1600" err="1">
                <a:latin typeface="Times New Roman"/>
                <a:cs typeface="Times New Roman"/>
              </a:rPr>
              <a:t>trắng</a:t>
            </a:r>
            <a:r>
              <a:rPr lang="en-US" sz="1600">
                <a:latin typeface="Times New Roman"/>
                <a:cs typeface="Times New Roman"/>
              </a:rPr>
              <a:t>, </a:t>
            </a:r>
            <a:r>
              <a:rPr lang="en-US" sz="1600" err="1">
                <a:latin typeface="Times New Roman"/>
                <a:cs typeface="Times New Roman"/>
              </a:rPr>
              <a:t>không</a:t>
            </a:r>
            <a:r>
              <a:rPr lang="en-US" sz="1600">
                <a:latin typeface="Times New Roman"/>
                <a:cs typeface="Times New Roman"/>
              </a:rPr>
              <a:t> </a:t>
            </a:r>
            <a:r>
              <a:rPr lang="en-US" sz="1600" err="1">
                <a:latin typeface="Times New Roman"/>
                <a:cs typeface="Times New Roman"/>
              </a:rPr>
              <a:t>đau</a:t>
            </a:r>
            <a:r>
              <a:rPr lang="en-US" sz="1600">
                <a:latin typeface="Times New Roman"/>
                <a:cs typeface="Times New Roman"/>
              </a:rPr>
              <a:t>, </a:t>
            </a:r>
            <a:r>
              <a:rPr lang="en-US" sz="1600" err="1">
                <a:latin typeface="Times New Roman"/>
                <a:cs typeface="Times New Roman"/>
              </a:rPr>
              <a:t>vùng</a:t>
            </a:r>
            <a:r>
              <a:rPr lang="en-US" sz="1600">
                <a:latin typeface="Times New Roman"/>
                <a:cs typeface="Times New Roman"/>
              </a:rPr>
              <a:t> da </a:t>
            </a:r>
            <a:r>
              <a:rPr lang="en-US" sz="1600" err="1">
                <a:latin typeface="Times New Roman"/>
                <a:cs typeface="Times New Roman"/>
              </a:rPr>
              <a:t>xung</a:t>
            </a:r>
            <a:r>
              <a:rPr lang="en-US" sz="1600">
                <a:latin typeface="Times New Roman"/>
                <a:cs typeface="Times New Roman"/>
              </a:rPr>
              <a:t> </a:t>
            </a:r>
            <a:r>
              <a:rPr lang="en-US" sz="1600" err="1">
                <a:latin typeface="Times New Roman"/>
                <a:cs typeface="Times New Roman"/>
              </a:rPr>
              <a:t>quanh</a:t>
            </a:r>
            <a:r>
              <a:rPr lang="en-US" sz="1600">
                <a:latin typeface="Times New Roman"/>
                <a:cs typeface="Times New Roman"/>
              </a:rPr>
              <a:t> </a:t>
            </a:r>
            <a:r>
              <a:rPr lang="en-US" sz="1600" err="1">
                <a:latin typeface="Times New Roman"/>
                <a:cs typeface="Times New Roman"/>
              </a:rPr>
              <a:t>căng</a:t>
            </a:r>
            <a:r>
              <a:rPr lang="en-US" sz="1600">
                <a:latin typeface="Times New Roman"/>
                <a:cs typeface="Times New Roman"/>
              </a:rPr>
              <a:t> </a:t>
            </a:r>
            <a:r>
              <a:rPr lang="en-US" sz="1600" err="1">
                <a:latin typeface="Times New Roman"/>
                <a:cs typeface="Times New Roman"/>
              </a:rPr>
              <a:t>bóng</a:t>
            </a:r>
            <a:r>
              <a:rPr lang="en-US" sz="1600">
                <a:latin typeface="Times New Roman"/>
                <a:cs typeface="Times New Roman"/>
              </a:rPr>
              <a:t>.  </a:t>
            </a:r>
            <a:endParaRPr lang="en-US" sz="1600">
              <a:latin typeface="Times New Roman"/>
              <a:cs typeface="Arial"/>
            </a:endParaRPr>
          </a:p>
          <a:p>
            <a:pPr>
              <a:spcBef>
                <a:spcPct val="20000"/>
              </a:spcBef>
            </a:pPr>
            <a:r>
              <a:rPr lang="en-US" sz="1600">
                <a:latin typeface="Times New Roman"/>
                <a:cs typeface="Times New Roman"/>
              </a:rPr>
              <a:t>+ </a:t>
            </a:r>
            <a:r>
              <a:rPr lang="en-US" sz="1600" err="1">
                <a:latin typeface="Times New Roman"/>
                <a:cs typeface="Times New Roman"/>
              </a:rPr>
              <a:t>Sức</a:t>
            </a:r>
            <a:r>
              <a:rPr lang="en-US" sz="1600">
                <a:latin typeface="Times New Roman"/>
                <a:cs typeface="Times New Roman"/>
              </a:rPr>
              <a:t> </a:t>
            </a:r>
            <a:r>
              <a:rPr lang="en-US" sz="1600" err="1">
                <a:latin typeface="Times New Roman"/>
                <a:cs typeface="Times New Roman"/>
              </a:rPr>
              <a:t>cơ</a:t>
            </a:r>
            <a:r>
              <a:rPr lang="en-US" sz="1600">
                <a:latin typeface="Times New Roman"/>
                <a:cs typeface="Times New Roman"/>
              </a:rPr>
              <a:t> 2 chi </a:t>
            </a:r>
            <a:r>
              <a:rPr lang="en-US" sz="1600" err="1">
                <a:latin typeface="Times New Roman"/>
                <a:cs typeface="Times New Roman"/>
              </a:rPr>
              <a:t>dưới</a:t>
            </a:r>
            <a:r>
              <a:rPr lang="en-US" sz="1600">
                <a:latin typeface="Times New Roman"/>
                <a:cs typeface="Times New Roman"/>
              </a:rPr>
              <a:t>: </a:t>
            </a:r>
            <a:r>
              <a:rPr lang="en-US" sz="1600" err="1">
                <a:latin typeface="Times New Roman"/>
                <a:cs typeface="Times New Roman"/>
              </a:rPr>
              <a:t>sức</a:t>
            </a:r>
            <a:r>
              <a:rPr lang="en-US" sz="1600">
                <a:latin typeface="Times New Roman"/>
                <a:cs typeface="Times New Roman"/>
              </a:rPr>
              <a:t> </a:t>
            </a:r>
            <a:r>
              <a:rPr lang="en-US" sz="1600" err="1">
                <a:latin typeface="Times New Roman"/>
                <a:cs typeface="Times New Roman"/>
              </a:rPr>
              <a:t>cơ</a:t>
            </a:r>
            <a:r>
              <a:rPr lang="en-US" sz="1600">
                <a:latin typeface="Times New Roman"/>
                <a:cs typeface="Times New Roman"/>
              </a:rPr>
              <a:t> </a:t>
            </a:r>
            <a:r>
              <a:rPr lang="en-US" sz="1600" err="1">
                <a:latin typeface="Times New Roman"/>
                <a:cs typeface="Times New Roman"/>
              </a:rPr>
              <a:t>chân</a:t>
            </a:r>
            <a:r>
              <a:rPr lang="en-US" sz="1600">
                <a:latin typeface="Times New Roman"/>
                <a:cs typeface="Times New Roman"/>
              </a:rPr>
              <a:t> P 1/5, </a:t>
            </a:r>
            <a:r>
              <a:rPr lang="en-US" sz="1600" err="1">
                <a:latin typeface="Times New Roman"/>
                <a:cs typeface="Times New Roman"/>
              </a:rPr>
              <a:t>chân</a:t>
            </a:r>
            <a:r>
              <a:rPr lang="en-US" sz="1600">
                <a:latin typeface="Times New Roman"/>
                <a:cs typeface="Times New Roman"/>
              </a:rPr>
              <a:t> T 2/5.</a:t>
            </a:r>
            <a:endParaRPr lang="en-US" sz="1600">
              <a:latin typeface="Times New Roman"/>
              <a:ea typeface="+mn-lt"/>
              <a:cs typeface="Times New Roman"/>
            </a:endParaRPr>
          </a:p>
          <a:p>
            <a:pPr>
              <a:spcBef>
                <a:spcPct val="20000"/>
              </a:spcBef>
            </a:pPr>
            <a:r>
              <a:rPr lang="en-US" sz="1600" b="1" i="1">
                <a:latin typeface="Times New Roman"/>
                <a:ea typeface="+mn-lt"/>
                <a:cs typeface="Times New Roman"/>
              </a:rPr>
              <a:t>- </a:t>
            </a:r>
            <a:r>
              <a:rPr lang="en-US" sz="1600" b="1" i="1" err="1">
                <a:latin typeface="Times New Roman"/>
                <a:ea typeface="+mn-lt"/>
                <a:cs typeface="Times New Roman"/>
              </a:rPr>
              <a:t>Tiền</a:t>
            </a:r>
            <a:r>
              <a:rPr lang="en-US" sz="1600" b="1" i="1">
                <a:latin typeface="Times New Roman"/>
                <a:ea typeface="+mn-lt"/>
                <a:cs typeface="Times New Roman"/>
              </a:rPr>
              <a:t> </a:t>
            </a:r>
            <a:r>
              <a:rPr lang="en-US" sz="1600" b="1" i="1" err="1">
                <a:latin typeface="Times New Roman"/>
                <a:ea typeface="+mn-lt"/>
                <a:cs typeface="Times New Roman"/>
              </a:rPr>
              <a:t>căn</a:t>
            </a:r>
            <a:r>
              <a:rPr lang="en-US" sz="1600" b="1" i="1">
                <a:latin typeface="Times New Roman"/>
                <a:ea typeface="+mn-lt"/>
                <a:cs typeface="Times New Roman"/>
              </a:rPr>
              <a:t>:</a:t>
            </a:r>
          </a:p>
          <a:p>
            <a:pPr>
              <a:spcBef>
                <a:spcPct val="20000"/>
              </a:spcBef>
            </a:pPr>
            <a:r>
              <a:rPr lang="en-US" sz="1600">
                <a:latin typeface="Times New Roman"/>
                <a:ea typeface="+mn-lt"/>
                <a:cs typeface="+mn-lt"/>
              </a:rPr>
              <a:t>+ </a:t>
            </a:r>
            <a:r>
              <a:rPr lang="en-US" sz="1600" err="1">
                <a:latin typeface="Times New Roman"/>
                <a:ea typeface="+mn-lt"/>
                <a:cs typeface="+mn-lt"/>
              </a:rPr>
              <a:t>Tháng</a:t>
            </a:r>
            <a:r>
              <a:rPr lang="en-US" sz="1600">
                <a:latin typeface="Times New Roman"/>
                <a:ea typeface="+mn-lt"/>
                <a:cs typeface="+mn-lt"/>
              </a:rPr>
              <a:t> 6/2021: K </a:t>
            </a:r>
            <a:r>
              <a:rPr lang="en-US" sz="1600" err="1">
                <a:latin typeface="Times New Roman"/>
                <a:ea typeface="+mn-lt"/>
                <a:cs typeface="+mn-lt"/>
              </a:rPr>
              <a:t>trực</a:t>
            </a:r>
            <a:r>
              <a:rPr lang="en-US" sz="1600">
                <a:latin typeface="Times New Roman"/>
                <a:ea typeface="+mn-lt"/>
                <a:cs typeface="+mn-lt"/>
              </a:rPr>
              <a:t> </a:t>
            </a:r>
            <a:r>
              <a:rPr lang="en-US" sz="1600" err="1">
                <a:latin typeface="Times New Roman"/>
                <a:ea typeface="+mn-lt"/>
                <a:cs typeface="+mn-lt"/>
              </a:rPr>
              <a:t>tràng</a:t>
            </a:r>
            <a:r>
              <a:rPr lang="en-US" sz="1600">
                <a:latin typeface="Times New Roman"/>
                <a:ea typeface="+mn-lt"/>
                <a:cs typeface="+mn-lt"/>
              </a:rPr>
              <a:t> </a:t>
            </a:r>
            <a:r>
              <a:rPr lang="en-US" sz="1600" err="1">
                <a:latin typeface="Times New Roman"/>
                <a:ea typeface="+mn-lt"/>
                <a:cs typeface="+mn-lt"/>
              </a:rPr>
              <a:t>giữa-thấp</a:t>
            </a:r>
            <a:r>
              <a:rPr lang="en-US" sz="1600">
                <a:latin typeface="Times New Roman"/>
                <a:ea typeface="+mn-lt"/>
                <a:cs typeface="+mn-lt"/>
              </a:rPr>
              <a:t> T4aN2M1 (Carcinoma </a:t>
            </a:r>
            <a:r>
              <a:rPr lang="en-US" sz="1600" err="1">
                <a:latin typeface="Times New Roman"/>
                <a:ea typeface="+mn-lt"/>
                <a:cs typeface="+mn-lt"/>
              </a:rPr>
              <a:t>tuyến</a:t>
            </a:r>
            <a:r>
              <a:rPr lang="en-US" sz="1600">
                <a:latin typeface="Times New Roman"/>
                <a:ea typeface="+mn-lt"/>
                <a:cs typeface="+mn-lt"/>
              </a:rPr>
              <a:t> </a:t>
            </a:r>
            <a:r>
              <a:rPr lang="en-US" sz="1600" err="1">
                <a:latin typeface="Times New Roman"/>
                <a:ea typeface="+mn-lt"/>
                <a:cs typeface="+mn-lt"/>
              </a:rPr>
              <a:t>biệt</a:t>
            </a:r>
            <a:r>
              <a:rPr lang="en-US" sz="1600">
                <a:latin typeface="Times New Roman"/>
                <a:ea typeface="+mn-lt"/>
                <a:cs typeface="+mn-lt"/>
              </a:rPr>
              <a:t> </a:t>
            </a:r>
            <a:r>
              <a:rPr lang="en-US" sz="1600" err="1">
                <a:latin typeface="Times New Roman"/>
                <a:ea typeface="+mn-lt"/>
                <a:cs typeface="+mn-lt"/>
              </a:rPr>
              <a:t>hoá</a:t>
            </a:r>
            <a:r>
              <a:rPr lang="en-US" sz="1600">
                <a:latin typeface="Times New Roman"/>
                <a:ea typeface="+mn-lt"/>
                <a:cs typeface="+mn-lt"/>
              </a:rPr>
              <a:t> </a:t>
            </a:r>
            <a:r>
              <a:rPr lang="en-US" sz="1600" err="1">
                <a:latin typeface="Times New Roman"/>
                <a:ea typeface="+mn-lt"/>
                <a:cs typeface="+mn-lt"/>
              </a:rPr>
              <a:t>vừa</a:t>
            </a:r>
            <a:r>
              <a:rPr lang="en-US" sz="1600">
                <a:latin typeface="Times New Roman"/>
                <a:ea typeface="+mn-lt"/>
                <a:cs typeface="+mn-lt"/>
              </a:rPr>
              <a:t>, di </a:t>
            </a:r>
            <a:r>
              <a:rPr lang="en-US" sz="1600" err="1">
                <a:latin typeface="Times New Roman"/>
                <a:ea typeface="+mn-lt"/>
                <a:cs typeface="+mn-lt"/>
              </a:rPr>
              <a:t>căn</a:t>
            </a:r>
            <a:r>
              <a:rPr lang="en-US" sz="1600">
                <a:latin typeface="Times New Roman"/>
                <a:ea typeface="+mn-lt"/>
                <a:cs typeface="+mn-lt"/>
              </a:rPr>
              <a:t> </a:t>
            </a:r>
            <a:r>
              <a:rPr lang="en-US" sz="1600" err="1">
                <a:latin typeface="Times New Roman"/>
                <a:ea typeface="+mn-lt"/>
                <a:cs typeface="+mn-lt"/>
              </a:rPr>
              <a:t>xương</a:t>
            </a:r>
            <a:r>
              <a:rPr lang="en-US" sz="1600">
                <a:latin typeface="Times New Roman"/>
                <a:ea typeface="+mn-lt"/>
                <a:cs typeface="+mn-lt"/>
              </a:rPr>
              <a:t> </a:t>
            </a:r>
            <a:r>
              <a:rPr lang="en-US" sz="1600" err="1">
                <a:latin typeface="Times New Roman"/>
                <a:ea typeface="+mn-lt"/>
                <a:cs typeface="+mn-lt"/>
              </a:rPr>
              <a:t>cột</a:t>
            </a:r>
            <a:r>
              <a:rPr lang="en-US" sz="1600">
                <a:latin typeface="Times New Roman"/>
                <a:ea typeface="+mn-lt"/>
                <a:cs typeface="+mn-lt"/>
              </a:rPr>
              <a:t> </a:t>
            </a:r>
            <a:r>
              <a:rPr lang="en-US" sz="1600" err="1">
                <a:latin typeface="Times New Roman"/>
                <a:ea typeface="+mn-lt"/>
                <a:cs typeface="+mn-lt"/>
              </a:rPr>
              <a:t>sống</a:t>
            </a:r>
            <a:r>
              <a:rPr lang="en-US" sz="1600">
                <a:latin typeface="Times New Roman"/>
                <a:ea typeface="+mn-lt"/>
                <a:cs typeface="+mn-lt"/>
              </a:rPr>
              <a:t>) </a:t>
            </a:r>
            <a:r>
              <a:rPr lang="en-US" sz="1600" err="1">
                <a:latin typeface="Times New Roman"/>
                <a:ea typeface="+mn-lt"/>
                <a:cs typeface="+mn-lt"/>
              </a:rPr>
              <a:t>đã</a:t>
            </a:r>
            <a:r>
              <a:rPr lang="en-US" sz="1600">
                <a:latin typeface="Times New Roman"/>
                <a:ea typeface="+mn-lt"/>
                <a:cs typeface="+mn-lt"/>
              </a:rPr>
              <a:t> </a:t>
            </a:r>
            <a:r>
              <a:rPr lang="en-US" sz="1600" err="1">
                <a:latin typeface="Times New Roman"/>
                <a:ea typeface="+mn-lt"/>
                <a:cs typeface="+mn-lt"/>
              </a:rPr>
              <a:t>phẫu</a:t>
            </a:r>
            <a:r>
              <a:rPr lang="en-US" sz="1600">
                <a:latin typeface="Times New Roman"/>
                <a:ea typeface="+mn-lt"/>
                <a:cs typeface="+mn-lt"/>
              </a:rPr>
              <a:t> </a:t>
            </a:r>
            <a:r>
              <a:rPr lang="en-US" sz="1600" err="1">
                <a:latin typeface="Times New Roman"/>
                <a:ea typeface="+mn-lt"/>
                <a:cs typeface="+mn-lt"/>
              </a:rPr>
              <a:t>thuật</a:t>
            </a:r>
            <a:r>
              <a:rPr lang="en-US" sz="1600">
                <a:latin typeface="Times New Roman"/>
                <a:ea typeface="+mn-lt"/>
                <a:cs typeface="+mn-lt"/>
              </a:rPr>
              <a:t> </a:t>
            </a:r>
            <a:r>
              <a:rPr lang="en-US" sz="1600" err="1">
                <a:latin typeface="Times New Roman"/>
                <a:ea typeface="+mn-lt"/>
                <a:cs typeface="+mn-lt"/>
              </a:rPr>
              <a:t>giảm</a:t>
            </a:r>
            <a:r>
              <a:rPr lang="en-US" sz="1600">
                <a:latin typeface="Times New Roman"/>
                <a:ea typeface="+mn-lt"/>
                <a:cs typeface="+mn-lt"/>
              </a:rPr>
              <a:t> </a:t>
            </a:r>
            <a:r>
              <a:rPr lang="en-US" sz="1600" err="1">
                <a:latin typeface="Times New Roman"/>
                <a:ea typeface="+mn-lt"/>
                <a:cs typeface="+mn-lt"/>
              </a:rPr>
              <a:t>nhẹ</a:t>
            </a:r>
            <a:r>
              <a:rPr lang="en-US" sz="1600">
                <a:latin typeface="Times New Roman"/>
                <a:ea typeface="+mn-lt"/>
                <a:cs typeface="+mn-lt"/>
              </a:rPr>
              <a:t> </a:t>
            </a:r>
            <a:r>
              <a:rPr lang="en-US" sz="1600" err="1">
                <a:latin typeface="Times New Roman"/>
                <a:ea typeface="+mn-lt"/>
                <a:cs typeface="+mn-lt"/>
              </a:rPr>
              <a:t>mở</a:t>
            </a:r>
            <a:r>
              <a:rPr lang="en-US" sz="1600">
                <a:latin typeface="Times New Roman"/>
                <a:ea typeface="+mn-lt"/>
                <a:cs typeface="+mn-lt"/>
              </a:rPr>
              <a:t> HMNT, </a:t>
            </a:r>
            <a:r>
              <a:rPr lang="en-US" sz="1600" err="1">
                <a:latin typeface="Times New Roman"/>
                <a:ea typeface="+mn-lt"/>
                <a:cs typeface="+mn-lt"/>
              </a:rPr>
              <a:t>xạ</a:t>
            </a:r>
            <a:r>
              <a:rPr lang="en-US" sz="1600">
                <a:latin typeface="Times New Roman"/>
                <a:ea typeface="+mn-lt"/>
                <a:cs typeface="+mn-lt"/>
              </a:rPr>
              <a:t> </a:t>
            </a:r>
            <a:r>
              <a:rPr lang="en-US" sz="1600" err="1">
                <a:latin typeface="Times New Roman"/>
                <a:ea typeface="+mn-lt"/>
                <a:cs typeface="+mn-lt"/>
              </a:rPr>
              <a:t>trị</a:t>
            </a:r>
            <a:r>
              <a:rPr lang="en-US" sz="1600">
                <a:latin typeface="Times New Roman"/>
                <a:ea typeface="+mn-lt"/>
                <a:cs typeface="+mn-lt"/>
              </a:rPr>
              <a:t> </a:t>
            </a:r>
            <a:r>
              <a:rPr lang="en-US" sz="1600" err="1">
                <a:latin typeface="Times New Roman"/>
                <a:ea typeface="+mn-lt"/>
                <a:cs typeface="+mn-lt"/>
              </a:rPr>
              <a:t>lần</a:t>
            </a:r>
            <a:r>
              <a:rPr lang="en-US" sz="1600">
                <a:latin typeface="Times New Roman"/>
                <a:ea typeface="+mn-lt"/>
                <a:cs typeface="+mn-lt"/>
              </a:rPr>
              <a:t> </a:t>
            </a:r>
            <a:r>
              <a:rPr lang="en-US" sz="1600" err="1">
                <a:latin typeface="Times New Roman"/>
                <a:ea typeface="+mn-lt"/>
                <a:cs typeface="+mn-lt"/>
              </a:rPr>
              <a:t>cuối</a:t>
            </a:r>
            <a:r>
              <a:rPr lang="en-US" sz="1600">
                <a:latin typeface="Times New Roman"/>
                <a:ea typeface="+mn-lt"/>
                <a:cs typeface="+mn-lt"/>
              </a:rPr>
              <a:t> T10/2021, </a:t>
            </a:r>
            <a:r>
              <a:rPr lang="en-US" sz="1600" err="1">
                <a:latin typeface="Times New Roman"/>
                <a:ea typeface="+mn-lt"/>
                <a:cs typeface="+mn-lt"/>
              </a:rPr>
              <a:t>Hóa</a:t>
            </a:r>
            <a:r>
              <a:rPr lang="en-US" sz="1600">
                <a:latin typeface="Times New Roman"/>
                <a:ea typeface="+mn-lt"/>
                <a:cs typeface="+mn-lt"/>
              </a:rPr>
              <a:t> </a:t>
            </a:r>
            <a:r>
              <a:rPr lang="en-US" sz="1600" err="1">
                <a:latin typeface="Times New Roman"/>
                <a:ea typeface="+mn-lt"/>
                <a:cs typeface="+mn-lt"/>
              </a:rPr>
              <a:t>trị</a:t>
            </a:r>
            <a:r>
              <a:rPr lang="en-US" sz="1600">
                <a:latin typeface="Times New Roman"/>
                <a:ea typeface="+mn-lt"/>
                <a:cs typeface="+mn-lt"/>
              </a:rPr>
              <a:t> 2 </a:t>
            </a:r>
            <a:r>
              <a:rPr lang="en-US" sz="1600" err="1">
                <a:latin typeface="Times New Roman"/>
                <a:ea typeface="+mn-lt"/>
                <a:cs typeface="+mn-lt"/>
              </a:rPr>
              <a:t>đợt</a:t>
            </a:r>
            <a:r>
              <a:rPr lang="en-US" sz="1600">
                <a:latin typeface="Times New Roman"/>
                <a:ea typeface="+mn-lt"/>
                <a:cs typeface="+mn-lt"/>
              </a:rPr>
              <a:t> </a:t>
            </a:r>
            <a:r>
              <a:rPr lang="en-US" sz="1600">
                <a:latin typeface="Times New Roman"/>
                <a:cs typeface="Times New Roman"/>
              </a:rPr>
              <a:t>( Irinotecan + Ce</a:t>
            </a:r>
            <a:r>
              <a:rPr lang="en-US" sz="1600">
                <a:latin typeface="Times New Roman"/>
                <a:ea typeface="+mn-lt"/>
                <a:cs typeface="+mn-lt"/>
              </a:rPr>
              <a:t>tuximab </a:t>
            </a:r>
            <a:r>
              <a:rPr lang="en-US" sz="1600" err="1">
                <a:latin typeface="Times New Roman"/>
                <a:ea typeface="+mn-lt"/>
                <a:cs typeface="+mn-lt"/>
              </a:rPr>
              <a:t>đợt</a:t>
            </a:r>
            <a:r>
              <a:rPr lang="en-US" sz="1600">
                <a:latin typeface="Times New Roman"/>
                <a:ea typeface="+mn-lt"/>
                <a:cs typeface="+mn-lt"/>
              </a:rPr>
              <a:t> 2)</a:t>
            </a:r>
            <a:endParaRPr lang="en-US" sz="1600">
              <a:latin typeface="Times New Roman"/>
              <a:cs typeface="Calibri"/>
            </a:endParaRPr>
          </a:p>
          <a:p>
            <a:pPr marL="285750" indent="-285750">
              <a:spcBef>
                <a:spcPct val="20000"/>
              </a:spcBef>
              <a:buFont typeface="Calibri,Sans-Serif"/>
              <a:buChar char="-"/>
            </a:pPr>
            <a:endParaRPr lang="en-US" sz="1600">
              <a:latin typeface="Times New Roman"/>
              <a:ea typeface="+mn-lt"/>
              <a:cs typeface="Calibri"/>
            </a:endParaRPr>
          </a:p>
          <a:p>
            <a:pPr marL="285750" indent="-285750">
              <a:spcBef>
                <a:spcPct val="20000"/>
              </a:spcBef>
              <a:buFont typeface="Calibri,Sans-Serif"/>
              <a:buChar char="-"/>
            </a:pPr>
            <a:endParaRPr lang="en-US" sz="1600">
              <a:latin typeface="Arial"/>
              <a:ea typeface="+mn-lt"/>
              <a:cs typeface="+mn-lt"/>
            </a:endParaRPr>
          </a:p>
          <a:p>
            <a:pPr marL="285750" indent="-285750" algn="l">
              <a:spcBef>
                <a:spcPct val="20000"/>
              </a:spcBef>
              <a:buFont typeface="Calibri,Sans-Serif"/>
              <a:buChar char="-"/>
            </a:pPr>
            <a:endParaRPr lang="en-US" sz="1600">
              <a:latin typeface="Arial"/>
              <a:cs typeface="Calibri"/>
            </a:endParaRPr>
          </a:p>
          <a:p>
            <a:endParaRPr lang="vi-VN" sz="1600">
              <a:latin typeface="Arial"/>
              <a:cs typeface="Arial"/>
            </a:endParaRPr>
          </a:p>
        </p:txBody>
      </p:sp>
      <p:pic>
        <p:nvPicPr>
          <p:cNvPr id="8" name="Hình ảnh 8" descr="Ảnh có chứa văn bản, ký hiệu&#10;&#10;Mô tả được tự động tạo">
            <a:extLst>
              <a:ext uri="{FF2B5EF4-FFF2-40B4-BE49-F238E27FC236}">
                <a16:creationId xmlns:a16="http://schemas.microsoft.com/office/drawing/2014/main" id="{07D767D1-40E8-A91A-643C-D2D92FB74D04}"/>
              </a:ext>
            </a:extLst>
          </p:cNvPr>
          <p:cNvPicPr>
            <a:picLocks noChangeAspect="1"/>
          </p:cNvPicPr>
          <p:nvPr/>
        </p:nvPicPr>
        <p:blipFill>
          <a:blip r:embed="rId2"/>
          <a:stretch>
            <a:fillRect/>
          </a:stretch>
        </p:blipFill>
        <p:spPr>
          <a:xfrm>
            <a:off x="7679364" y="6520"/>
            <a:ext cx="1460151" cy="1408069"/>
          </a:xfrm>
          <a:prstGeom prst="rect">
            <a:avLst/>
          </a:prstGeom>
        </p:spPr>
      </p:pic>
    </p:spTree>
    <p:extLst>
      <p:ext uri="{BB962C8B-B14F-4D97-AF65-F5344CB8AC3E}">
        <p14:creationId xmlns:p14="http://schemas.microsoft.com/office/powerpoint/2010/main" val="11195957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solidFill>
                  <a:srgbClr val="000099"/>
                </a:solidFill>
                <a:latin typeface="Times New Roman"/>
                <a:cs typeface="Arial"/>
              </a:rPr>
              <a:t>ĐẶT VẤN ĐỀ</a:t>
            </a:r>
            <a:endParaRPr lang="en-US">
              <a:latin typeface="Times New Roman"/>
              <a:cs typeface="Arial"/>
            </a:endParaRPr>
          </a:p>
        </p:txBody>
      </p:sp>
      <p:sp>
        <p:nvSpPr>
          <p:cNvPr id="3" name="Content Placeholder 2"/>
          <p:cNvSpPr>
            <a:spLocks noGrp="1"/>
          </p:cNvSpPr>
          <p:nvPr>
            <p:ph idx="1"/>
          </p:nvPr>
        </p:nvSpPr>
        <p:spPr>
          <a:xfrm>
            <a:off x="223157" y="1858847"/>
            <a:ext cx="8854847" cy="2613933"/>
          </a:xfrm>
        </p:spPr>
        <p:txBody>
          <a:bodyPr vert="horz" lIns="91440" tIns="45720" rIns="91440" bIns="45720" rtlCol="0" anchor="t">
            <a:normAutofit/>
          </a:bodyPr>
          <a:lstStyle/>
          <a:p>
            <a:pPr marL="914400" lvl="1" indent="-457200" algn="just">
              <a:spcBef>
                <a:spcPts val="300"/>
              </a:spcBef>
              <a:spcAft>
                <a:spcPts val="300"/>
              </a:spcAft>
              <a:buAutoNum type="arabicPeriod"/>
            </a:pPr>
            <a:r>
              <a:rPr lang="en-US" sz="2000" err="1">
                <a:latin typeface="Times New Roman"/>
                <a:cs typeface="Times New Roman"/>
              </a:rPr>
              <a:t>Đ</a:t>
            </a:r>
            <a:r>
              <a:rPr lang="en-US" sz="2000" err="1">
                <a:latin typeface="Times New Roman"/>
                <a:ea typeface="+mn-lt"/>
                <a:cs typeface="+mn-lt"/>
              </a:rPr>
              <a:t>au</a:t>
            </a:r>
            <a:r>
              <a:rPr lang="en-US" sz="2000">
                <a:latin typeface="Times New Roman"/>
                <a:ea typeface="+mn-lt"/>
                <a:cs typeface="+mn-lt"/>
              </a:rPr>
              <a:t> </a:t>
            </a:r>
            <a:r>
              <a:rPr lang="vi-VN" sz="2000">
                <a:latin typeface="Times New Roman"/>
                <a:ea typeface="+mn-lt"/>
                <a:cs typeface="Arial"/>
              </a:rPr>
              <a:t>toàn bộ </a:t>
            </a:r>
            <a:r>
              <a:rPr lang="en-US" sz="2000" err="1">
                <a:latin typeface="Times New Roman"/>
                <a:ea typeface="+mn-lt"/>
                <a:cs typeface="+mn-lt"/>
              </a:rPr>
              <a:t>đùi</a:t>
            </a:r>
            <a:r>
              <a:rPr lang="en-US" sz="2000">
                <a:latin typeface="Times New Roman"/>
                <a:ea typeface="+mn-lt"/>
                <a:cs typeface="+mn-lt"/>
              </a:rPr>
              <a:t> </a:t>
            </a:r>
            <a:r>
              <a:rPr lang="en-US" sz="2000" err="1">
                <a:latin typeface="Times New Roman"/>
                <a:ea typeface="+mn-lt"/>
                <a:cs typeface="+mn-lt"/>
              </a:rPr>
              <a:t>bên</a:t>
            </a:r>
            <a:r>
              <a:rPr lang="en-US" sz="2000">
                <a:latin typeface="Times New Roman"/>
                <a:ea typeface="+mn-lt"/>
                <a:cs typeface="+mn-lt"/>
              </a:rPr>
              <a:t> </a:t>
            </a:r>
            <a:r>
              <a:rPr lang="en-US" sz="2000" err="1">
                <a:latin typeface="Times New Roman"/>
                <a:ea typeface="+mn-lt"/>
                <a:cs typeface="+mn-lt"/>
              </a:rPr>
              <a:t>phải</a:t>
            </a:r>
            <a:r>
              <a:rPr lang="en-US" sz="2000">
                <a:latin typeface="Times New Roman"/>
                <a:ea typeface="+mn-lt"/>
                <a:cs typeface="+mn-lt"/>
              </a:rPr>
              <a:t> </a:t>
            </a:r>
            <a:r>
              <a:rPr lang="vi-VN" sz="2000">
                <a:latin typeface="Times New Roman"/>
                <a:ea typeface="+mn-lt"/>
                <a:cs typeface="Arial"/>
              </a:rPr>
              <a:t>mức độ nặng</a:t>
            </a:r>
            <a:endParaRPr lang="en-US" sz="2000">
              <a:latin typeface="Times New Roman"/>
              <a:ea typeface="+mn-lt"/>
              <a:cs typeface="Arial"/>
            </a:endParaRPr>
          </a:p>
          <a:p>
            <a:pPr marL="914400" lvl="1" indent="-457200" algn="just">
              <a:spcBef>
                <a:spcPts val="300"/>
              </a:spcBef>
              <a:spcAft>
                <a:spcPts val="300"/>
              </a:spcAft>
              <a:buAutoNum type="arabicPeriod"/>
            </a:pPr>
            <a:r>
              <a:rPr lang="en-US" sz="2000" err="1">
                <a:latin typeface="Times New Roman"/>
                <a:cs typeface="Times New Roman"/>
              </a:rPr>
              <a:t>Phù</a:t>
            </a:r>
            <a:r>
              <a:rPr lang="en-US" sz="2000">
                <a:latin typeface="Times New Roman"/>
                <a:cs typeface="Times New Roman"/>
              </a:rPr>
              <a:t> </a:t>
            </a:r>
            <a:r>
              <a:rPr lang="en-US" sz="2000" err="1">
                <a:latin typeface="Times New Roman"/>
                <a:cs typeface="Times New Roman"/>
              </a:rPr>
              <a:t>không</a:t>
            </a:r>
            <a:r>
              <a:rPr lang="en-US" sz="2000">
                <a:latin typeface="Times New Roman"/>
                <a:cs typeface="Times New Roman"/>
              </a:rPr>
              <a:t> </a:t>
            </a:r>
            <a:r>
              <a:rPr lang="en-US" sz="2000" err="1">
                <a:latin typeface="Times New Roman"/>
                <a:cs typeface="Times New Roman"/>
              </a:rPr>
              <a:t>đối</a:t>
            </a:r>
            <a:r>
              <a:rPr lang="en-US" sz="2000">
                <a:latin typeface="Times New Roman"/>
                <a:cs typeface="Times New Roman"/>
              </a:rPr>
              <a:t> </a:t>
            </a:r>
            <a:r>
              <a:rPr lang="en-US" sz="2000" err="1">
                <a:latin typeface="Times New Roman"/>
                <a:cs typeface="Times New Roman"/>
              </a:rPr>
              <a:t>xứng</a:t>
            </a:r>
            <a:r>
              <a:rPr lang="en-US" sz="2000">
                <a:latin typeface="Times New Roman"/>
                <a:cs typeface="Times New Roman"/>
              </a:rPr>
              <a:t>, </a:t>
            </a:r>
            <a:r>
              <a:rPr lang="en-US" sz="2000" err="1">
                <a:latin typeface="Times New Roman"/>
                <a:cs typeface="Times New Roman"/>
              </a:rPr>
              <a:t>chân</a:t>
            </a:r>
            <a:r>
              <a:rPr lang="en-US" sz="2000">
                <a:latin typeface="Times New Roman"/>
                <a:cs typeface="Times New Roman"/>
              </a:rPr>
              <a:t> P &gt; </a:t>
            </a:r>
            <a:r>
              <a:rPr lang="en-US" sz="2000" err="1">
                <a:latin typeface="Times New Roman"/>
                <a:cs typeface="Times New Roman"/>
              </a:rPr>
              <a:t>chân</a:t>
            </a:r>
            <a:r>
              <a:rPr lang="en-US" sz="2000">
                <a:latin typeface="Times New Roman"/>
                <a:cs typeface="Times New Roman"/>
              </a:rPr>
              <a:t> T</a:t>
            </a:r>
            <a:endParaRPr lang="vi-VN" sz="2000">
              <a:latin typeface="Times New Roman"/>
              <a:cs typeface="Arial"/>
            </a:endParaRPr>
          </a:p>
          <a:p>
            <a:pPr marL="914400" lvl="1" indent="-457200" algn="just">
              <a:spcBef>
                <a:spcPts val="300"/>
              </a:spcBef>
              <a:spcAft>
                <a:spcPts val="300"/>
              </a:spcAft>
              <a:buAutoNum type="arabicPeriod"/>
            </a:pPr>
            <a:r>
              <a:rPr lang="en-US" sz="2000" err="1">
                <a:latin typeface="Times New Roman"/>
                <a:ea typeface="+mn-lt"/>
                <a:cs typeface="Times New Roman"/>
              </a:rPr>
              <a:t>Liệt</a:t>
            </a:r>
            <a:r>
              <a:rPr lang="en-US" sz="2000">
                <a:latin typeface="Times New Roman"/>
                <a:ea typeface="+mn-lt"/>
                <a:cs typeface="Times New Roman"/>
              </a:rPr>
              <a:t> 2 chi </a:t>
            </a:r>
            <a:r>
              <a:rPr lang="en-US" sz="2000" err="1">
                <a:latin typeface="Times New Roman"/>
                <a:ea typeface="+mn-lt"/>
                <a:cs typeface="Times New Roman"/>
              </a:rPr>
              <a:t>dưới</a:t>
            </a:r>
            <a:r>
              <a:rPr lang="en-US" sz="2000">
                <a:latin typeface="Times New Roman"/>
                <a:ea typeface="+mn-lt"/>
                <a:cs typeface="Times New Roman"/>
              </a:rPr>
              <a:t>  </a:t>
            </a:r>
          </a:p>
          <a:p>
            <a:pPr marL="457200" indent="0">
              <a:buNone/>
            </a:pPr>
            <a:r>
              <a:rPr lang="en-US" sz="2000">
                <a:latin typeface="Times New Roman"/>
                <a:ea typeface="+mn-lt"/>
                <a:cs typeface="Times New Roman"/>
              </a:rPr>
              <a:t>4.    </a:t>
            </a:r>
            <a:r>
              <a:rPr lang="en-US" sz="2000" err="1">
                <a:latin typeface="Times New Roman"/>
                <a:ea typeface="+mn-lt"/>
                <a:cs typeface="Times New Roman"/>
              </a:rPr>
              <a:t>Tháng</a:t>
            </a:r>
            <a:r>
              <a:rPr lang="en-US" sz="2000">
                <a:latin typeface="Times New Roman"/>
                <a:ea typeface="+mn-lt"/>
                <a:cs typeface="Times New Roman"/>
              </a:rPr>
              <a:t> 6/2021: K </a:t>
            </a:r>
            <a:r>
              <a:rPr lang="en-US" sz="2000" err="1">
                <a:latin typeface="Times New Roman"/>
                <a:ea typeface="+mn-lt"/>
                <a:cs typeface="Times New Roman"/>
              </a:rPr>
              <a:t>trực</a:t>
            </a:r>
            <a:r>
              <a:rPr lang="en-US" sz="2000">
                <a:latin typeface="Times New Roman"/>
                <a:ea typeface="+mn-lt"/>
                <a:cs typeface="Times New Roman"/>
              </a:rPr>
              <a:t> </a:t>
            </a:r>
            <a:r>
              <a:rPr lang="en-US" sz="2000" err="1">
                <a:latin typeface="Times New Roman"/>
                <a:ea typeface="+mn-lt"/>
                <a:cs typeface="Times New Roman"/>
              </a:rPr>
              <a:t>tràng</a:t>
            </a:r>
            <a:r>
              <a:rPr lang="en-US" sz="2000">
                <a:latin typeface="Times New Roman"/>
                <a:ea typeface="+mn-lt"/>
                <a:cs typeface="Times New Roman"/>
              </a:rPr>
              <a:t> </a:t>
            </a:r>
            <a:r>
              <a:rPr lang="en-US" sz="2000" err="1">
                <a:latin typeface="Times New Roman"/>
                <a:ea typeface="+mn-lt"/>
                <a:cs typeface="Times New Roman"/>
              </a:rPr>
              <a:t>giữa-thấp</a:t>
            </a:r>
            <a:r>
              <a:rPr lang="en-US" sz="2000">
                <a:latin typeface="Times New Roman"/>
                <a:ea typeface="+mn-lt"/>
                <a:cs typeface="Times New Roman"/>
              </a:rPr>
              <a:t> T4aN2M1 (Carcinoma </a:t>
            </a:r>
            <a:r>
              <a:rPr lang="en-US" sz="2000" err="1">
                <a:latin typeface="Times New Roman"/>
                <a:ea typeface="+mn-lt"/>
                <a:cs typeface="Times New Roman"/>
              </a:rPr>
              <a:t>tuyến</a:t>
            </a:r>
            <a:r>
              <a:rPr lang="en-US" sz="2000">
                <a:latin typeface="Times New Roman"/>
                <a:ea typeface="+mn-lt"/>
                <a:cs typeface="Times New Roman"/>
              </a:rPr>
              <a:t> </a:t>
            </a:r>
            <a:r>
              <a:rPr lang="en-US" sz="2000" err="1">
                <a:latin typeface="Times New Roman"/>
                <a:ea typeface="+mn-lt"/>
                <a:cs typeface="Times New Roman"/>
              </a:rPr>
              <a:t>biệt</a:t>
            </a:r>
            <a:r>
              <a:rPr lang="en-US" sz="2000">
                <a:latin typeface="Times New Roman"/>
                <a:ea typeface="+mn-lt"/>
                <a:cs typeface="Times New Roman"/>
              </a:rPr>
              <a:t> </a:t>
            </a:r>
            <a:r>
              <a:rPr lang="en-US" sz="2000" err="1">
                <a:latin typeface="Times New Roman"/>
                <a:ea typeface="+mn-lt"/>
                <a:cs typeface="Times New Roman"/>
              </a:rPr>
              <a:t>hoá</a:t>
            </a:r>
            <a:r>
              <a:rPr lang="en-US" sz="2000">
                <a:latin typeface="Times New Roman"/>
                <a:ea typeface="+mn-lt"/>
                <a:cs typeface="Times New Roman"/>
              </a:rPr>
              <a:t> </a:t>
            </a:r>
            <a:r>
              <a:rPr lang="en-US" sz="2000" err="1">
                <a:latin typeface="Times New Roman"/>
                <a:ea typeface="+mn-lt"/>
                <a:cs typeface="Times New Roman"/>
              </a:rPr>
              <a:t>vừa</a:t>
            </a:r>
            <a:r>
              <a:rPr lang="en-US" sz="2000">
                <a:latin typeface="Times New Roman"/>
                <a:ea typeface="+mn-lt"/>
                <a:cs typeface="Times New Roman"/>
              </a:rPr>
              <a:t>, di </a:t>
            </a:r>
            <a:r>
              <a:rPr lang="en-US" sz="2000" err="1">
                <a:latin typeface="Times New Roman"/>
                <a:ea typeface="+mn-lt"/>
                <a:cs typeface="Times New Roman"/>
              </a:rPr>
              <a:t>căn</a:t>
            </a:r>
            <a:r>
              <a:rPr lang="en-US" sz="2000">
                <a:latin typeface="Times New Roman"/>
                <a:ea typeface="+mn-lt"/>
                <a:cs typeface="Times New Roman"/>
              </a:rPr>
              <a:t> </a:t>
            </a:r>
            <a:r>
              <a:rPr lang="en-US" sz="2000" err="1">
                <a:latin typeface="Times New Roman"/>
                <a:ea typeface="+mn-lt"/>
                <a:cs typeface="Times New Roman"/>
              </a:rPr>
              <a:t>xương</a:t>
            </a:r>
            <a:r>
              <a:rPr lang="en-US" sz="2000">
                <a:latin typeface="Times New Roman"/>
                <a:ea typeface="+mn-lt"/>
                <a:cs typeface="Times New Roman"/>
              </a:rPr>
              <a:t> </a:t>
            </a:r>
            <a:r>
              <a:rPr lang="en-US" sz="2000" err="1">
                <a:latin typeface="Times New Roman"/>
                <a:ea typeface="+mn-lt"/>
                <a:cs typeface="Times New Roman"/>
              </a:rPr>
              <a:t>cột</a:t>
            </a:r>
            <a:r>
              <a:rPr lang="en-US" sz="2000">
                <a:latin typeface="Times New Roman"/>
                <a:ea typeface="+mn-lt"/>
                <a:cs typeface="Times New Roman"/>
              </a:rPr>
              <a:t> </a:t>
            </a:r>
            <a:r>
              <a:rPr lang="en-US" sz="2000" err="1">
                <a:latin typeface="Times New Roman"/>
                <a:ea typeface="+mn-lt"/>
                <a:cs typeface="Times New Roman"/>
              </a:rPr>
              <a:t>sống</a:t>
            </a:r>
            <a:r>
              <a:rPr lang="en-US" sz="2000">
                <a:latin typeface="Times New Roman"/>
                <a:ea typeface="+mn-lt"/>
                <a:cs typeface="Times New Roman"/>
              </a:rPr>
              <a:t>) </a:t>
            </a:r>
            <a:r>
              <a:rPr lang="en-US" sz="2000" err="1">
                <a:latin typeface="Times New Roman"/>
                <a:ea typeface="+mn-lt"/>
                <a:cs typeface="Times New Roman"/>
              </a:rPr>
              <a:t>đã</a:t>
            </a:r>
            <a:r>
              <a:rPr lang="en-US" sz="2000">
                <a:latin typeface="Times New Roman"/>
                <a:ea typeface="+mn-lt"/>
                <a:cs typeface="Times New Roman"/>
              </a:rPr>
              <a:t> </a:t>
            </a:r>
            <a:r>
              <a:rPr lang="en-US" sz="2000" err="1">
                <a:latin typeface="Times New Roman"/>
                <a:ea typeface="+mn-lt"/>
                <a:cs typeface="Times New Roman"/>
              </a:rPr>
              <a:t>phẫu</a:t>
            </a:r>
            <a:r>
              <a:rPr lang="en-US" sz="2000">
                <a:latin typeface="Times New Roman"/>
                <a:ea typeface="+mn-lt"/>
                <a:cs typeface="Times New Roman"/>
              </a:rPr>
              <a:t> </a:t>
            </a:r>
            <a:r>
              <a:rPr lang="en-US" sz="2000" err="1">
                <a:latin typeface="Times New Roman"/>
                <a:ea typeface="+mn-lt"/>
                <a:cs typeface="Times New Roman"/>
              </a:rPr>
              <a:t>thuật</a:t>
            </a:r>
            <a:r>
              <a:rPr lang="en-US" sz="2000">
                <a:latin typeface="Times New Roman"/>
                <a:ea typeface="+mn-lt"/>
                <a:cs typeface="Times New Roman"/>
              </a:rPr>
              <a:t> </a:t>
            </a:r>
            <a:r>
              <a:rPr lang="en-US" sz="2000" err="1">
                <a:latin typeface="Times New Roman"/>
                <a:ea typeface="+mn-lt"/>
                <a:cs typeface="Times New Roman"/>
              </a:rPr>
              <a:t>giảm</a:t>
            </a:r>
            <a:r>
              <a:rPr lang="en-US" sz="2000">
                <a:latin typeface="Times New Roman"/>
                <a:ea typeface="+mn-lt"/>
                <a:cs typeface="Times New Roman"/>
              </a:rPr>
              <a:t> </a:t>
            </a:r>
            <a:r>
              <a:rPr lang="en-US" sz="2000" err="1">
                <a:latin typeface="Times New Roman"/>
                <a:ea typeface="+mn-lt"/>
                <a:cs typeface="Times New Roman"/>
              </a:rPr>
              <a:t>nhẹ</a:t>
            </a:r>
            <a:r>
              <a:rPr lang="en-US" sz="2000">
                <a:latin typeface="Times New Roman"/>
                <a:ea typeface="+mn-lt"/>
                <a:cs typeface="Times New Roman"/>
              </a:rPr>
              <a:t> </a:t>
            </a:r>
            <a:r>
              <a:rPr lang="en-US" sz="2000" err="1">
                <a:latin typeface="Times New Roman"/>
                <a:ea typeface="+mn-lt"/>
                <a:cs typeface="Times New Roman"/>
              </a:rPr>
              <a:t>mở</a:t>
            </a:r>
            <a:r>
              <a:rPr lang="en-US" sz="2000">
                <a:latin typeface="Times New Roman"/>
                <a:ea typeface="+mn-lt"/>
                <a:cs typeface="Times New Roman"/>
              </a:rPr>
              <a:t> HMNT, </a:t>
            </a:r>
            <a:r>
              <a:rPr lang="en-US" sz="2000" err="1">
                <a:latin typeface="Times New Roman"/>
                <a:ea typeface="+mn-lt"/>
                <a:cs typeface="Times New Roman"/>
              </a:rPr>
              <a:t>xạ</a:t>
            </a:r>
            <a:r>
              <a:rPr lang="en-US" sz="2000">
                <a:latin typeface="Times New Roman"/>
                <a:ea typeface="+mn-lt"/>
                <a:cs typeface="Times New Roman"/>
              </a:rPr>
              <a:t> </a:t>
            </a:r>
            <a:r>
              <a:rPr lang="en-US" sz="2000" err="1">
                <a:latin typeface="Times New Roman"/>
                <a:ea typeface="+mn-lt"/>
                <a:cs typeface="Times New Roman"/>
              </a:rPr>
              <a:t>trị</a:t>
            </a:r>
            <a:r>
              <a:rPr lang="en-US" sz="2000">
                <a:latin typeface="Times New Roman"/>
                <a:ea typeface="+mn-lt"/>
                <a:cs typeface="Times New Roman"/>
              </a:rPr>
              <a:t> </a:t>
            </a:r>
            <a:r>
              <a:rPr lang="en-US" sz="2000" err="1">
                <a:latin typeface="Times New Roman"/>
                <a:ea typeface="+mn-lt"/>
                <a:cs typeface="Times New Roman"/>
              </a:rPr>
              <a:t>lần</a:t>
            </a:r>
            <a:r>
              <a:rPr lang="en-US" sz="2000">
                <a:latin typeface="Times New Roman"/>
                <a:ea typeface="+mn-lt"/>
                <a:cs typeface="Times New Roman"/>
              </a:rPr>
              <a:t> </a:t>
            </a:r>
            <a:r>
              <a:rPr lang="en-US" sz="2000" err="1">
                <a:latin typeface="Times New Roman"/>
                <a:ea typeface="+mn-lt"/>
                <a:cs typeface="Times New Roman"/>
              </a:rPr>
              <a:t>cuối</a:t>
            </a:r>
            <a:r>
              <a:rPr lang="en-US" sz="2000">
                <a:latin typeface="Times New Roman"/>
                <a:ea typeface="+mn-lt"/>
                <a:cs typeface="Times New Roman"/>
              </a:rPr>
              <a:t> T10/2021, </a:t>
            </a:r>
            <a:r>
              <a:rPr lang="en-US" sz="2000" err="1">
                <a:latin typeface="Times New Roman"/>
                <a:ea typeface="+mn-lt"/>
                <a:cs typeface="Times New Roman"/>
              </a:rPr>
              <a:t>Hóa</a:t>
            </a:r>
            <a:r>
              <a:rPr lang="en-US" sz="2000">
                <a:latin typeface="Times New Roman"/>
                <a:ea typeface="+mn-lt"/>
                <a:cs typeface="Times New Roman"/>
              </a:rPr>
              <a:t> </a:t>
            </a:r>
            <a:r>
              <a:rPr lang="en-US" sz="2000" err="1">
                <a:latin typeface="Times New Roman"/>
                <a:ea typeface="+mn-lt"/>
                <a:cs typeface="Times New Roman"/>
              </a:rPr>
              <a:t>trị</a:t>
            </a:r>
            <a:r>
              <a:rPr lang="en-US" sz="2000">
                <a:latin typeface="Times New Roman"/>
                <a:ea typeface="+mn-lt"/>
                <a:cs typeface="Times New Roman"/>
              </a:rPr>
              <a:t> 2 </a:t>
            </a:r>
            <a:r>
              <a:rPr lang="en-US" sz="2000" err="1">
                <a:latin typeface="Times New Roman"/>
                <a:ea typeface="+mn-lt"/>
                <a:cs typeface="Times New Roman"/>
              </a:rPr>
              <a:t>đợt</a:t>
            </a:r>
            <a:r>
              <a:rPr lang="en-US" sz="2000">
                <a:latin typeface="Times New Roman"/>
                <a:ea typeface="+mn-lt"/>
                <a:cs typeface="Times New Roman"/>
              </a:rPr>
              <a:t> ( Irinotecan + Cetuximab </a:t>
            </a:r>
            <a:r>
              <a:rPr lang="en-US" sz="2000" err="1">
                <a:latin typeface="Times New Roman"/>
                <a:ea typeface="+mn-lt"/>
                <a:cs typeface="Times New Roman"/>
              </a:rPr>
              <a:t>đợt</a:t>
            </a:r>
            <a:r>
              <a:rPr lang="en-US" sz="2000">
                <a:latin typeface="Times New Roman"/>
                <a:ea typeface="+mn-lt"/>
                <a:cs typeface="Times New Roman"/>
              </a:rPr>
              <a:t> 2)</a:t>
            </a:r>
            <a:endParaRPr lang="en-US" sz="2000">
              <a:ea typeface="+mn-lt"/>
              <a:cs typeface="+mn-lt"/>
            </a:endParaRPr>
          </a:p>
          <a:p>
            <a:pPr marL="285750" indent="-285750">
              <a:buFont typeface="Calibri,Sans-Serif" panose="020B0604020202020204" pitchFamily="34" charset="0"/>
              <a:buChar char="-"/>
            </a:pPr>
            <a:endParaRPr lang="en-US" sz="2400">
              <a:latin typeface="Calibri"/>
              <a:ea typeface="+mn-lt"/>
              <a:cs typeface="Calibri"/>
            </a:endParaRPr>
          </a:p>
          <a:p>
            <a:pPr marL="914400" lvl="1" indent="-457200" algn="just">
              <a:spcBef>
                <a:spcPts val="300"/>
              </a:spcBef>
              <a:spcAft>
                <a:spcPts val="300"/>
              </a:spcAft>
              <a:buFont typeface="Arial" panose="020B0604020202020204" pitchFamily="34" charset="0"/>
              <a:buAutoNum type="arabicPeriod"/>
            </a:pPr>
            <a:endParaRPr lang="vi-VN" sz="2400">
              <a:solidFill>
                <a:srgbClr val="000000"/>
              </a:solidFill>
              <a:latin typeface="Times New Roman"/>
              <a:ea typeface="Calibri"/>
              <a:cs typeface="Arial"/>
            </a:endParaRPr>
          </a:p>
          <a:p>
            <a:pPr marL="457200" lvl="1" indent="0" algn="just">
              <a:spcBef>
                <a:spcPts val="300"/>
              </a:spcBef>
              <a:spcAft>
                <a:spcPts val="300"/>
              </a:spcAft>
              <a:buNone/>
            </a:pPr>
            <a:endParaRPr lang="en-US" sz="2400">
              <a:latin typeface="Arial"/>
              <a:cs typeface="Times New Roman"/>
            </a:endParaRP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69EF9AC-A395-4FE0-A991-18AD7B7977EF}" type="datetime1">
              <a:rPr kumimoji="0" lang="vi-VN"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14/02/2023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pic>
        <p:nvPicPr>
          <p:cNvPr id="7" name="Hình ảnh 8" descr="Ảnh có chứa văn bản, ký hiệu&#10;&#10;Mô tả được tự động tạo">
            <a:extLst>
              <a:ext uri="{FF2B5EF4-FFF2-40B4-BE49-F238E27FC236}">
                <a16:creationId xmlns:a16="http://schemas.microsoft.com/office/drawing/2014/main" id="{C87A700E-428E-BD0B-AC32-EB5E25E3AC47}"/>
              </a:ext>
            </a:extLst>
          </p:cNvPr>
          <p:cNvPicPr>
            <a:picLocks noChangeAspect="1"/>
          </p:cNvPicPr>
          <p:nvPr/>
        </p:nvPicPr>
        <p:blipFill>
          <a:blip r:embed="rId2"/>
          <a:stretch>
            <a:fillRect/>
          </a:stretch>
        </p:blipFill>
        <p:spPr>
          <a:xfrm>
            <a:off x="7679364" y="6520"/>
            <a:ext cx="1467294" cy="1422356"/>
          </a:xfrm>
          <a:prstGeom prst="rect">
            <a:avLst/>
          </a:prstGeom>
        </p:spPr>
      </p:pic>
    </p:spTree>
    <p:extLst>
      <p:ext uri="{BB962C8B-B14F-4D97-AF65-F5344CB8AC3E}">
        <p14:creationId xmlns:p14="http://schemas.microsoft.com/office/powerpoint/2010/main" val="25832431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8F59FCA4-36E6-495D-A5D1-20BB868C3E33}"/>
              </a:ext>
            </a:extLst>
          </p:cNvPr>
          <p:cNvSpPr>
            <a:spLocks noGrp="1"/>
          </p:cNvSpPr>
          <p:nvPr>
            <p:ph type="title"/>
          </p:nvPr>
        </p:nvSpPr>
        <p:spPr/>
        <p:txBody>
          <a:bodyPr/>
          <a:lstStyle/>
          <a:p>
            <a:r>
              <a:rPr lang="en-US" b="1">
                <a:solidFill>
                  <a:srgbClr val="000099"/>
                </a:solidFill>
                <a:latin typeface="Times New Roman"/>
                <a:cs typeface="Arial"/>
              </a:rPr>
              <a:t>CHẨN ĐOÁN SƠ BỘ</a:t>
            </a:r>
            <a:endParaRPr lang="vi-VN">
              <a:latin typeface="Times New Roman"/>
              <a:ea typeface="+mj-lt"/>
              <a:cs typeface="Times New Roman"/>
            </a:endParaRPr>
          </a:p>
        </p:txBody>
      </p:sp>
      <p:sp>
        <p:nvSpPr>
          <p:cNvPr id="3" name="Chỗ dành sẵn cho Nội dung 2">
            <a:extLst>
              <a:ext uri="{FF2B5EF4-FFF2-40B4-BE49-F238E27FC236}">
                <a16:creationId xmlns:a16="http://schemas.microsoft.com/office/drawing/2014/main" id="{FD75670F-C44D-CC41-2D1C-9139509818F6}"/>
              </a:ext>
            </a:extLst>
          </p:cNvPr>
          <p:cNvSpPr>
            <a:spLocks noGrp="1"/>
          </p:cNvSpPr>
          <p:nvPr>
            <p:ph idx="1"/>
          </p:nvPr>
        </p:nvSpPr>
        <p:spPr>
          <a:xfrm>
            <a:off x="252866" y="2191430"/>
            <a:ext cx="8641102" cy="1128599"/>
          </a:xfrm>
        </p:spPr>
        <p:txBody>
          <a:bodyPr vert="horz" lIns="91440" tIns="45720" rIns="91440" bIns="45720" rtlCol="0" anchor="t">
            <a:normAutofit lnSpcReduction="10000"/>
          </a:bodyPr>
          <a:lstStyle/>
          <a:p>
            <a:pPr marL="0" indent="0">
              <a:buNone/>
            </a:pPr>
            <a:r>
              <a:rPr lang="vi-VN" sz="2400">
                <a:latin typeface="Times New Roman"/>
                <a:cs typeface="Arial"/>
              </a:rPr>
              <a:t>Phù bạch mạch hai chi dưới nghĩ do </a:t>
            </a:r>
            <a:r>
              <a:rPr lang="en-US" sz="2400">
                <a:latin typeface="Times New Roman"/>
                <a:cs typeface="Calibri"/>
              </a:rPr>
              <a:t>K</a:t>
            </a:r>
            <a:r>
              <a:rPr lang="en-US" sz="2400">
                <a:latin typeface="Times New Roman"/>
                <a:ea typeface="+mn-lt"/>
                <a:cs typeface="+mn-lt"/>
              </a:rPr>
              <a:t> </a:t>
            </a:r>
            <a:r>
              <a:rPr lang="en-US" sz="2400" err="1">
                <a:latin typeface="Times New Roman"/>
                <a:ea typeface="+mn-lt"/>
                <a:cs typeface="+mn-lt"/>
              </a:rPr>
              <a:t>trực</a:t>
            </a:r>
            <a:r>
              <a:rPr lang="en-US" sz="2400">
                <a:latin typeface="Times New Roman"/>
                <a:ea typeface="+mn-lt"/>
                <a:cs typeface="+mn-lt"/>
              </a:rPr>
              <a:t> </a:t>
            </a:r>
            <a:r>
              <a:rPr lang="en-US" sz="2400" err="1">
                <a:latin typeface="Times New Roman"/>
                <a:ea typeface="+mn-lt"/>
                <a:cs typeface="+mn-lt"/>
              </a:rPr>
              <a:t>tràng</a:t>
            </a:r>
            <a:r>
              <a:rPr lang="en-US" sz="2400">
                <a:latin typeface="Times New Roman"/>
                <a:ea typeface="+mn-lt"/>
                <a:cs typeface="+mn-lt"/>
              </a:rPr>
              <a:t> </a:t>
            </a:r>
            <a:r>
              <a:rPr lang="en-US" sz="2400" err="1">
                <a:latin typeface="Times New Roman"/>
                <a:ea typeface="+mn-lt"/>
                <a:cs typeface="+mn-lt"/>
              </a:rPr>
              <a:t>thấp</a:t>
            </a:r>
            <a:r>
              <a:rPr lang="en-US" sz="2400">
                <a:latin typeface="Times New Roman"/>
                <a:ea typeface="+mn-lt"/>
                <a:cs typeface="+mn-lt"/>
              </a:rPr>
              <a:t> T4aN2M1 di </a:t>
            </a:r>
            <a:r>
              <a:rPr lang="en-US" sz="2400" err="1">
                <a:latin typeface="Times New Roman"/>
                <a:ea typeface="+mn-lt"/>
                <a:cs typeface="+mn-lt"/>
              </a:rPr>
              <a:t>căn</a:t>
            </a:r>
            <a:r>
              <a:rPr lang="en-US" sz="2400">
                <a:latin typeface="Times New Roman"/>
                <a:ea typeface="+mn-lt"/>
                <a:cs typeface="+mn-lt"/>
              </a:rPr>
              <a:t> </a:t>
            </a:r>
            <a:r>
              <a:rPr lang="en-US" sz="2400" err="1">
                <a:latin typeface="Times New Roman"/>
                <a:ea typeface="+mn-lt"/>
                <a:cs typeface="+mn-lt"/>
              </a:rPr>
              <a:t>hạch</a:t>
            </a:r>
            <a:r>
              <a:rPr lang="en-US" sz="2400">
                <a:latin typeface="Times New Roman"/>
                <a:ea typeface="+mn-lt"/>
                <a:cs typeface="+mn-lt"/>
              </a:rPr>
              <a:t>, </a:t>
            </a:r>
            <a:r>
              <a:rPr lang="en-US" sz="2400" err="1">
                <a:latin typeface="Times New Roman"/>
                <a:ea typeface="+mn-lt"/>
                <a:cs typeface="+mn-lt"/>
              </a:rPr>
              <a:t>xương</a:t>
            </a:r>
            <a:r>
              <a:rPr lang="en-US" sz="2400">
                <a:latin typeface="Times New Roman"/>
                <a:ea typeface="+mn-lt"/>
                <a:cs typeface="+mn-lt"/>
              </a:rPr>
              <a:t>, </a:t>
            </a:r>
            <a:r>
              <a:rPr lang="en-US" sz="2400" err="1">
                <a:latin typeface="Times New Roman"/>
                <a:ea typeface="+mn-lt"/>
                <a:cs typeface="+mn-lt"/>
              </a:rPr>
              <a:t>liệt</a:t>
            </a:r>
            <a:r>
              <a:rPr lang="en-US" sz="2400">
                <a:latin typeface="Times New Roman"/>
                <a:ea typeface="+mn-lt"/>
                <a:cs typeface="+mn-lt"/>
              </a:rPr>
              <a:t> 2 chi </a:t>
            </a:r>
            <a:r>
              <a:rPr lang="en-US" sz="2400" err="1">
                <a:latin typeface="Times New Roman"/>
                <a:ea typeface="+mn-lt"/>
                <a:cs typeface="+mn-lt"/>
              </a:rPr>
              <a:t>dưới</a:t>
            </a:r>
            <a:r>
              <a:rPr lang="en-US" sz="2400">
                <a:latin typeface="Times New Roman"/>
                <a:ea typeface="+mn-lt"/>
                <a:cs typeface="+mn-lt"/>
              </a:rPr>
              <a:t> do K </a:t>
            </a:r>
            <a:r>
              <a:rPr lang="en-US" sz="2400" err="1">
                <a:latin typeface="Times New Roman"/>
                <a:ea typeface="+mn-lt"/>
                <a:cs typeface="+mn-lt"/>
              </a:rPr>
              <a:t>trực</a:t>
            </a:r>
            <a:r>
              <a:rPr lang="en-US" sz="2400">
                <a:latin typeface="Times New Roman"/>
                <a:ea typeface="+mn-lt"/>
                <a:cs typeface="+mn-lt"/>
              </a:rPr>
              <a:t> </a:t>
            </a:r>
            <a:r>
              <a:rPr lang="en-US" sz="2400" err="1">
                <a:latin typeface="Times New Roman"/>
                <a:ea typeface="+mn-lt"/>
                <a:cs typeface="+mn-lt"/>
              </a:rPr>
              <a:t>tràng</a:t>
            </a:r>
            <a:r>
              <a:rPr lang="en-US" sz="2400">
                <a:latin typeface="Times New Roman"/>
                <a:ea typeface="+mn-lt"/>
                <a:cs typeface="+mn-lt"/>
              </a:rPr>
              <a:t> di </a:t>
            </a:r>
            <a:r>
              <a:rPr lang="en-US" sz="2400" err="1">
                <a:latin typeface="Times New Roman"/>
                <a:ea typeface="+mn-lt"/>
                <a:cs typeface="+mn-lt"/>
              </a:rPr>
              <a:t>căn</a:t>
            </a:r>
            <a:r>
              <a:rPr lang="en-US" sz="2400">
                <a:latin typeface="Times New Roman"/>
                <a:ea typeface="+mn-lt"/>
                <a:cs typeface="+mn-lt"/>
              </a:rPr>
              <a:t> </a:t>
            </a:r>
            <a:r>
              <a:rPr lang="en-US" sz="2400" err="1">
                <a:latin typeface="Times New Roman"/>
                <a:ea typeface="+mn-lt"/>
                <a:cs typeface="+mn-lt"/>
              </a:rPr>
              <a:t>tuỷ</a:t>
            </a:r>
            <a:r>
              <a:rPr lang="en-US" sz="2400">
                <a:latin typeface="Times New Roman"/>
                <a:ea typeface="+mn-lt"/>
                <a:cs typeface="+mn-lt"/>
              </a:rPr>
              <a:t> </a:t>
            </a:r>
            <a:r>
              <a:rPr lang="en-US" sz="2400" err="1">
                <a:latin typeface="Times New Roman"/>
                <a:ea typeface="+mn-lt"/>
                <a:cs typeface="+mn-lt"/>
              </a:rPr>
              <a:t>sống</a:t>
            </a:r>
            <a:r>
              <a:rPr lang="en-US" sz="2400">
                <a:latin typeface="Times New Roman"/>
                <a:ea typeface="+mn-lt"/>
                <a:cs typeface="+mn-lt"/>
              </a:rPr>
              <a:t> </a:t>
            </a:r>
            <a:r>
              <a:rPr lang="en-US" sz="2400" err="1">
                <a:latin typeface="Times New Roman"/>
                <a:ea typeface="+mn-lt"/>
                <a:cs typeface="+mn-lt"/>
              </a:rPr>
              <a:t>thắt</a:t>
            </a:r>
            <a:r>
              <a:rPr lang="en-US" sz="2400">
                <a:latin typeface="Times New Roman"/>
                <a:ea typeface="+mn-lt"/>
                <a:cs typeface="+mn-lt"/>
              </a:rPr>
              <a:t> </a:t>
            </a:r>
            <a:r>
              <a:rPr lang="en-US" sz="2400" err="1">
                <a:latin typeface="Times New Roman"/>
                <a:ea typeface="+mn-lt"/>
                <a:cs typeface="+mn-lt"/>
              </a:rPr>
              <a:t>lưng</a:t>
            </a:r>
            <a:endParaRPr lang="en-US" sz="2400">
              <a:latin typeface="Times New Roman"/>
              <a:ea typeface="+mn-lt"/>
              <a:cs typeface="+mn-lt"/>
            </a:endParaRPr>
          </a:p>
          <a:p>
            <a:endParaRPr lang="en-US" sz="2400">
              <a:latin typeface="Times New Roman"/>
              <a:cs typeface="Calibri"/>
            </a:endParaRPr>
          </a:p>
        </p:txBody>
      </p:sp>
      <p:sp>
        <p:nvSpPr>
          <p:cNvPr id="4" name="Chỗ dành sẵn cho Ngày tháng 3">
            <a:extLst>
              <a:ext uri="{FF2B5EF4-FFF2-40B4-BE49-F238E27FC236}">
                <a16:creationId xmlns:a16="http://schemas.microsoft.com/office/drawing/2014/main" id="{99FB47B7-C391-5762-DED3-B1BF1466FAE5}"/>
              </a:ext>
            </a:extLst>
          </p:cNvPr>
          <p:cNvSpPr>
            <a:spLocks noGrp="1"/>
          </p:cNvSpPr>
          <p:nvPr>
            <p:ph type="dt" sz="half" idx="10"/>
          </p:nvPr>
        </p:nvSpPr>
        <p:spPr/>
        <p:txBody>
          <a:bodyPr/>
          <a:lstStyle/>
          <a:p>
            <a:fld id="{A69EF9AC-A395-4FE0-A991-18AD7B7977EF}" type="datetime1">
              <a:rPr lang="vi-VN" smtClean="0"/>
              <a:t>14/02/2023</a:t>
            </a:fld>
            <a:endParaRPr lang="en-US"/>
          </a:p>
        </p:txBody>
      </p:sp>
      <p:sp>
        <p:nvSpPr>
          <p:cNvPr id="5" name="Chỗ dành sẵn cho Số hiệu Bản chiếu 4">
            <a:extLst>
              <a:ext uri="{FF2B5EF4-FFF2-40B4-BE49-F238E27FC236}">
                <a16:creationId xmlns:a16="http://schemas.microsoft.com/office/drawing/2014/main" id="{84A65B82-36C8-E1AF-AC56-EEEC4EB1A8FE}"/>
              </a:ext>
            </a:extLst>
          </p:cNvPr>
          <p:cNvSpPr>
            <a:spLocks noGrp="1"/>
          </p:cNvSpPr>
          <p:nvPr>
            <p:ph type="sldNum" sz="quarter" idx="12"/>
          </p:nvPr>
        </p:nvSpPr>
        <p:spPr/>
        <p:txBody>
          <a:bodyPr/>
          <a:lstStyle/>
          <a:p>
            <a:fld id="{B6F15528-21DE-4FAA-801E-634DDDAF4B2B}" type="slidenum">
              <a:rPr lang="en-US" smtClean="0"/>
              <a:t>17</a:t>
            </a:fld>
            <a:endParaRPr lang="en-US"/>
          </a:p>
        </p:txBody>
      </p:sp>
      <p:pic>
        <p:nvPicPr>
          <p:cNvPr id="7" name="Hình ảnh 8" descr="Ảnh có chứa văn bản, ký hiệu&#10;&#10;Mô tả được tự động tạo">
            <a:extLst>
              <a:ext uri="{FF2B5EF4-FFF2-40B4-BE49-F238E27FC236}">
                <a16:creationId xmlns:a16="http://schemas.microsoft.com/office/drawing/2014/main" id="{47479D44-95D9-AC2B-6D5F-CF3934CDD7BB}"/>
              </a:ext>
            </a:extLst>
          </p:cNvPr>
          <p:cNvPicPr>
            <a:picLocks noChangeAspect="1"/>
          </p:cNvPicPr>
          <p:nvPr/>
        </p:nvPicPr>
        <p:blipFill>
          <a:blip r:embed="rId2"/>
          <a:stretch>
            <a:fillRect/>
          </a:stretch>
        </p:blipFill>
        <p:spPr>
          <a:xfrm>
            <a:off x="7679364" y="6520"/>
            <a:ext cx="1467294" cy="1422356"/>
          </a:xfrm>
          <a:prstGeom prst="rect">
            <a:avLst/>
          </a:prstGeom>
        </p:spPr>
      </p:pic>
    </p:spTree>
    <p:extLst>
      <p:ext uri="{BB962C8B-B14F-4D97-AF65-F5344CB8AC3E}">
        <p14:creationId xmlns:p14="http://schemas.microsoft.com/office/powerpoint/2010/main" val="5671491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solidFill>
                  <a:srgbClr val="000099"/>
                </a:solidFill>
                <a:latin typeface="Times New Roman"/>
                <a:cs typeface="Arial"/>
                <a:sym typeface="+mn-ea"/>
              </a:rPr>
              <a:t>CHẨN ĐOÁN PHÂN BIỆT</a:t>
            </a:r>
            <a:endParaRPr lang="en-US">
              <a:solidFill>
                <a:srgbClr val="0070C0"/>
              </a:solidFill>
              <a:latin typeface="Times New Roman"/>
              <a:cs typeface="Arial"/>
            </a:endParaRPr>
          </a:p>
        </p:txBody>
      </p:sp>
      <p:sp>
        <p:nvSpPr>
          <p:cNvPr id="3" name="Content Placeholder 2"/>
          <p:cNvSpPr>
            <a:spLocks noGrp="1"/>
          </p:cNvSpPr>
          <p:nvPr>
            <p:ph idx="1"/>
          </p:nvPr>
        </p:nvSpPr>
        <p:spPr>
          <a:xfrm>
            <a:off x="685800" y="1600200"/>
            <a:ext cx="8229600" cy="4525963"/>
          </a:xfrm>
        </p:spPr>
        <p:txBody>
          <a:bodyPr vert="horz" lIns="91440" tIns="45720" rIns="91440" bIns="45720" rtlCol="0" anchor="t">
            <a:normAutofit/>
          </a:bodyPr>
          <a:lstStyle/>
          <a:p>
            <a:pPr marL="0" indent="0">
              <a:buNone/>
            </a:pPr>
            <a:endParaRPr lang="en-US" sz="2600" b="1">
              <a:solidFill>
                <a:srgbClr val="000000"/>
              </a:solidFill>
              <a:latin typeface="Times New Roman" panose="02020603050405020304" pitchFamily="18" charset="0"/>
              <a:cs typeface="Times New Roman" panose="02020603050405020304" pitchFamily="18" charset="0"/>
            </a:endParaRPr>
          </a:p>
          <a:p>
            <a:pPr marL="0" indent="0">
              <a:buNone/>
            </a:pPr>
            <a:endParaRPr lang="en-US">
              <a:solidFill>
                <a:srgbClr val="FF0000"/>
              </a:solidFill>
              <a:latin typeface="Times New Roman" panose="02020603050405020304" pitchFamily="18" charset="0"/>
              <a:cs typeface="Times New Roman" panose="02020603050405020304" pitchFamily="18" charset="0"/>
            </a:endParaRPr>
          </a:p>
          <a:p>
            <a:pPr marL="0" indent="0">
              <a:buNone/>
            </a:pPr>
            <a:endParaRPr lang="en-US">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69EF9AC-A395-4FE0-A991-18AD7B7977EF}" type="datetime1">
              <a:rPr kumimoji="0" lang="vi-VN"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14/02/2023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Hộp Văn bản 5">
            <a:extLst>
              <a:ext uri="{FF2B5EF4-FFF2-40B4-BE49-F238E27FC236}">
                <a16:creationId xmlns:a16="http://schemas.microsoft.com/office/drawing/2014/main" id="{739BA101-65B3-A65F-6A98-EFA5DAB8150C}"/>
              </a:ext>
            </a:extLst>
          </p:cNvPr>
          <p:cNvSpPr txBox="1"/>
          <p:nvPr/>
        </p:nvSpPr>
        <p:spPr>
          <a:xfrm>
            <a:off x="297543" y="2198915"/>
            <a:ext cx="8679542"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a:buChar char="•"/>
            </a:pPr>
            <a:r>
              <a:rPr lang="en-US" sz="2400" err="1">
                <a:latin typeface="Times New Roman"/>
                <a:cs typeface="Arial"/>
              </a:rPr>
              <a:t>Huyết</a:t>
            </a:r>
            <a:r>
              <a:rPr lang="en-US" sz="2400">
                <a:latin typeface="Times New Roman"/>
                <a:cs typeface="Arial"/>
              </a:rPr>
              <a:t> </a:t>
            </a:r>
            <a:r>
              <a:rPr lang="en-US" sz="2400" err="1">
                <a:latin typeface="Times New Roman"/>
                <a:cs typeface="Arial"/>
              </a:rPr>
              <a:t>khối</a:t>
            </a:r>
            <a:r>
              <a:rPr lang="en-US" sz="2400">
                <a:latin typeface="Times New Roman"/>
                <a:cs typeface="Arial"/>
              </a:rPr>
              <a:t> </a:t>
            </a:r>
            <a:r>
              <a:rPr lang="en-US" sz="2400" err="1">
                <a:latin typeface="Times New Roman"/>
                <a:cs typeface="Arial"/>
              </a:rPr>
              <a:t>tĩnh</a:t>
            </a:r>
            <a:r>
              <a:rPr lang="en-US" sz="2400">
                <a:latin typeface="Times New Roman"/>
                <a:cs typeface="Arial"/>
              </a:rPr>
              <a:t> </a:t>
            </a:r>
            <a:r>
              <a:rPr lang="en-US" sz="2400" err="1">
                <a:latin typeface="Times New Roman"/>
                <a:cs typeface="Arial"/>
              </a:rPr>
              <a:t>mạch</a:t>
            </a:r>
            <a:r>
              <a:rPr lang="en-US" sz="2400">
                <a:latin typeface="Times New Roman"/>
                <a:cs typeface="Arial"/>
              </a:rPr>
              <a:t> </a:t>
            </a:r>
            <a:r>
              <a:rPr lang="en-US" sz="2400" err="1">
                <a:latin typeface="Times New Roman"/>
                <a:cs typeface="Arial"/>
              </a:rPr>
              <a:t>sâu</a:t>
            </a:r>
            <a:r>
              <a:rPr lang="en-US" sz="2400">
                <a:latin typeface="Times New Roman"/>
                <a:cs typeface="Arial"/>
              </a:rPr>
              <a:t> </a:t>
            </a:r>
            <a:r>
              <a:rPr lang="en-US" sz="2400" err="1">
                <a:latin typeface="Times New Roman"/>
                <a:cs typeface="Arial"/>
              </a:rPr>
              <a:t>chân</a:t>
            </a:r>
            <a:r>
              <a:rPr lang="en-US" sz="2400">
                <a:latin typeface="Times New Roman"/>
                <a:cs typeface="Arial"/>
              </a:rPr>
              <a:t> </a:t>
            </a:r>
            <a:r>
              <a:rPr lang="en-US" sz="2400" err="1">
                <a:latin typeface="Times New Roman"/>
                <a:cs typeface="Arial"/>
              </a:rPr>
              <a:t>phải</a:t>
            </a:r>
            <a:r>
              <a:rPr lang="en-US" sz="2400">
                <a:latin typeface="Times New Roman"/>
                <a:cs typeface="Arial"/>
              </a:rPr>
              <a:t>, </a:t>
            </a:r>
            <a:r>
              <a:rPr lang="en-US" sz="2400" err="1">
                <a:latin typeface="Times New Roman"/>
                <a:cs typeface="Arial"/>
              </a:rPr>
              <a:t>liệt</a:t>
            </a:r>
            <a:r>
              <a:rPr lang="en-US" sz="2400">
                <a:latin typeface="Times New Roman"/>
                <a:cs typeface="Arial"/>
              </a:rPr>
              <a:t> 2 chi </a:t>
            </a:r>
            <a:r>
              <a:rPr lang="en-US" sz="2400" err="1">
                <a:latin typeface="Times New Roman"/>
                <a:cs typeface="Arial"/>
              </a:rPr>
              <a:t>dưới</a:t>
            </a:r>
            <a:r>
              <a:rPr lang="en-US" sz="2400">
                <a:latin typeface="Times New Roman"/>
                <a:cs typeface="Arial"/>
              </a:rPr>
              <a:t> </a:t>
            </a:r>
            <a:r>
              <a:rPr lang="en-US" sz="2400" err="1">
                <a:latin typeface="Times New Roman"/>
                <a:cs typeface="Arial"/>
              </a:rPr>
              <a:t>nghĩ</a:t>
            </a:r>
            <a:r>
              <a:rPr lang="en-US" sz="2400">
                <a:latin typeface="Times New Roman"/>
                <a:cs typeface="Arial"/>
              </a:rPr>
              <a:t> do K </a:t>
            </a:r>
            <a:r>
              <a:rPr lang="en-US" sz="2400" err="1">
                <a:latin typeface="Times New Roman"/>
                <a:cs typeface="Arial"/>
              </a:rPr>
              <a:t>trực</a:t>
            </a:r>
            <a:r>
              <a:rPr lang="en-US" sz="2400">
                <a:latin typeface="Times New Roman"/>
                <a:cs typeface="Arial"/>
              </a:rPr>
              <a:t> </a:t>
            </a:r>
            <a:r>
              <a:rPr lang="en-US" sz="2400" err="1">
                <a:latin typeface="Times New Roman"/>
                <a:cs typeface="Arial"/>
              </a:rPr>
              <a:t>tràng</a:t>
            </a:r>
            <a:r>
              <a:rPr lang="en-US" sz="2400">
                <a:latin typeface="Times New Roman"/>
                <a:cs typeface="Arial"/>
              </a:rPr>
              <a:t> di </a:t>
            </a:r>
            <a:r>
              <a:rPr lang="en-US" sz="2400" err="1">
                <a:latin typeface="Times New Roman"/>
                <a:cs typeface="Arial"/>
              </a:rPr>
              <a:t>căn</a:t>
            </a:r>
            <a:r>
              <a:rPr lang="en-US" sz="2400">
                <a:latin typeface="Times New Roman"/>
                <a:cs typeface="Arial"/>
              </a:rPr>
              <a:t> </a:t>
            </a:r>
            <a:r>
              <a:rPr lang="en-US" sz="2400" err="1">
                <a:latin typeface="Times New Roman"/>
                <a:cs typeface="Arial"/>
              </a:rPr>
              <a:t>não</a:t>
            </a:r>
            <a:r>
              <a:rPr lang="en-US" sz="2400">
                <a:latin typeface="Times New Roman"/>
                <a:cs typeface="Arial"/>
              </a:rPr>
              <a:t>, K </a:t>
            </a:r>
            <a:r>
              <a:rPr lang="en-US" sz="2400" err="1">
                <a:latin typeface="Times New Roman"/>
                <a:cs typeface="Arial"/>
              </a:rPr>
              <a:t>trực</a:t>
            </a:r>
            <a:r>
              <a:rPr lang="en-US" sz="2400">
                <a:latin typeface="Times New Roman"/>
                <a:cs typeface="Arial"/>
              </a:rPr>
              <a:t> </a:t>
            </a:r>
            <a:r>
              <a:rPr lang="en-US" sz="2400" err="1">
                <a:latin typeface="Times New Roman"/>
                <a:cs typeface="Arial"/>
              </a:rPr>
              <a:t>tràng</a:t>
            </a:r>
            <a:r>
              <a:rPr lang="en-US" sz="2400">
                <a:latin typeface="Times New Roman"/>
                <a:cs typeface="Arial"/>
              </a:rPr>
              <a:t> </a:t>
            </a:r>
            <a:r>
              <a:rPr lang="en-US" sz="2400" err="1">
                <a:latin typeface="Times New Roman"/>
                <a:cs typeface="Arial"/>
              </a:rPr>
              <a:t>thấp</a:t>
            </a:r>
            <a:r>
              <a:rPr lang="en-US" sz="2400">
                <a:latin typeface="Times New Roman"/>
                <a:cs typeface="Arial"/>
              </a:rPr>
              <a:t> T4aN2M1</a:t>
            </a:r>
            <a:endParaRPr lang="vi-VN">
              <a:latin typeface="Times New Roman"/>
              <a:cs typeface="Times New Roman"/>
            </a:endParaRPr>
          </a:p>
          <a:p>
            <a:endParaRPr lang="en-US" sz="2400">
              <a:latin typeface="Times New Roman"/>
              <a:ea typeface="Calibri"/>
              <a:cs typeface="Calibri"/>
            </a:endParaRPr>
          </a:p>
          <a:p>
            <a:endParaRPr lang="en-US" sz="2400">
              <a:latin typeface="Times New Roman"/>
              <a:ea typeface="Calibri"/>
              <a:cs typeface="Calibri"/>
            </a:endParaRPr>
          </a:p>
          <a:p>
            <a:pPr marL="342900" indent="-342900">
              <a:buFont typeface="Arial"/>
              <a:buChar char="•"/>
            </a:pPr>
            <a:r>
              <a:rPr lang="en-US" sz="2400" err="1">
                <a:latin typeface="Times New Roman"/>
                <a:ea typeface="Calibri"/>
                <a:cs typeface="Calibri"/>
              </a:rPr>
              <a:t>Viêm</a:t>
            </a:r>
            <a:r>
              <a:rPr lang="en-US" sz="2400">
                <a:latin typeface="Times New Roman"/>
                <a:ea typeface="Calibri"/>
                <a:cs typeface="Calibri"/>
              </a:rPr>
              <a:t> </a:t>
            </a:r>
            <a:r>
              <a:rPr lang="en-US" sz="2400" err="1">
                <a:latin typeface="Times New Roman"/>
                <a:ea typeface="Calibri"/>
                <a:cs typeface="Calibri"/>
              </a:rPr>
              <a:t>mô</a:t>
            </a:r>
            <a:r>
              <a:rPr lang="en-US" sz="2400">
                <a:latin typeface="Times New Roman"/>
                <a:ea typeface="Calibri"/>
                <a:cs typeface="Calibri"/>
              </a:rPr>
              <a:t> </a:t>
            </a:r>
            <a:r>
              <a:rPr lang="en-US" sz="2400" err="1">
                <a:latin typeface="Times New Roman"/>
                <a:ea typeface="Calibri"/>
                <a:cs typeface="Calibri"/>
              </a:rPr>
              <a:t>tế</a:t>
            </a:r>
            <a:r>
              <a:rPr lang="en-US" sz="2400">
                <a:latin typeface="Times New Roman"/>
                <a:ea typeface="Calibri"/>
                <a:cs typeface="Calibri"/>
              </a:rPr>
              <a:t> </a:t>
            </a:r>
            <a:r>
              <a:rPr lang="en-US" sz="2400" err="1">
                <a:latin typeface="Times New Roman"/>
                <a:ea typeface="Calibri"/>
                <a:cs typeface="Calibri"/>
              </a:rPr>
              <a:t>bào</a:t>
            </a:r>
            <a:r>
              <a:rPr lang="en-US" sz="2400">
                <a:latin typeface="Times New Roman"/>
                <a:ea typeface="Calibri"/>
                <a:cs typeface="Calibri"/>
              </a:rPr>
              <a:t> </a:t>
            </a:r>
            <a:r>
              <a:rPr lang="en-US" sz="2400" err="1">
                <a:latin typeface="Times New Roman"/>
                <a:ea typeface="Calibri"/>
                <a:cs typeface="Calibri"/>
              </a:rPr>
              <a:t>vùng</a:t>
            </a:r>
            <a:r>
              <a:rPr lang="en-US" sz="2400">
                <a:latin typeface="Times New Roman"/>
                <a:ea typeface="Calibri"/>
                <a:cs typeface="Calibri"/>
              </a:rPr>
              <a:t> </a:t>
            </a:r>
            <a:r>
              <a:rPr lang="en-US" sz="2400" err="1">
                <a:latin typeface="Times New Roman"/>
                <a:ea typeface="Calibri"/>
                <a:cs typeface="Calibri"/>
              </a:rPr>
              <a:t>đùi</a:t>
            </a:r>
            <a:r>
              <a:rPr lang="en-US" sz="2400">
                <a:latin typeface="Times New Roman"/>
                <a:ea typeface="Calibri"/>
                <a:cs typeface="Calibri"/>
              </a:rPr>
              <a:t> </a:t>
            </a:r>
            <a:r>
              <a:rPr lang="en-US" sz="2400" err="1">
                <a:latin typeface="Times New Roman"/>
                <a:ea typeface="Calibri"/>
                <a:cs typeface="Calibri"/>
              </a:rPr>
              <a:t>phải</a:t>
            </a:r>
            <a:r>
              <a:rPr lang="en-US" sz="2400">
                <a:latin typeface="Times New Roman"/>
                <a:ea typeface="Calibri"/>
                <a:cs typeface="Calibri"/>
              </a:rPr>
              <a:t>, </a:t>
            </a:r>
            <a:r>
              <a:rPr lang="en-US" sz="2400" err="1">
                <a:latin typeface="Times New Roman"/>
                <a:ea typeface="+mn-lt"/>
                <a:cs typeface="+mn-lt"/>
              </a:rPr>
              <a:t>liệt</a:t>
            </a:r>
            <a:r>
              <a:rPr lang="en-US" sz="2400">
                <a:latin typeface="Times New Roman"/>
                <a:ea typeface="+mn-lt"/>
                <a:cs typeface="+mn-lt"/>
              </a:rPr>
              <a:t> 2 chi </a:t>
            </a:r>
            <a:r>
              <a:rPr lang="en-US" sz="2400" err="1">
                <a:latin typeface="Times New Roman"/>
                <a:ea typeface="+mn-lt"/>
                <a:cs typeface="+mn-lt"/>
              </a:rPr>
              <a:t>dưới</a:t>
            </a:r>
            <a:r>
              <a:rPr lang="en-US" sz="2400">
                <a:latin typeface="Times New Roman"/>
                <a:ea typeface="+mn-lt"/>
                <a:cs typeface="+mn-lt"/>
              </a:rPr>
              <a:t> </a:t>
            </a:r>
            <a:r>
              <a:rPr lang="en-US" sz="2400" err="1">
                <a:latin typeface="Times New Roman"/>
                <a:ea typeface="+mn-lt"/>
                <a:cs typeface="+mn-lt"/>
              </a:rPr>
              <a:t>nghĩ</a:t>
            </a:r>
            <a:r>
              <a:rPr lang="en-US" sz="2400">
                <a:latin typeface="Times New Roman"/>
                <a:ea typeface="+mn-lt"/>
                <a:cs typeface="+mn-lt"/>
              </a:rPr>
              <a:t> do K </a:t>
            </a:r>
            <a:r>
              <a:rPr lang="en-US" sz="2400" err="1">
                <a:latin typeface="Times New Roman"/>
                <a:ea typeface="+mn-lt"/>
                <a:cs typeface="+mn-lt"/>
              </a:rPr>
              <a:t>trực</a:t>
            </a:r>
            <a:r>
              <a:rPr lang="en-US" sz="2400">
                <a:latin typeface="Times New Roman"/>
                <a:ea typeface="+mn-lt"/>
                <a:cs typeface="+mn-lt"/>
              </a:rPr>
              <a:t> </a:t>
            </a:r>
            <a:r>
              <a:rPr lang="en-US" sz="2400" err="1">
                <a:latin typeface="Times New Roman"/>
                <a:ea typeface="+mn-lt"/>
                <a:cs typeface="+mn-lt"/>
              </a:rPr>
              <a:t>tràng</a:t>
            </a:r>
            <a:r>
              <a:rPr lang="en-US" sz="2400">
                <a:latin typeface="Times New Roman"/>
                <a:ea typeface="+mn-lt"/>
                <a:cs typeface="+mn-lt"/>
              </a:rPr>
              <a:t> di </a:t>
            </a:r>
            <a:r>
              <a:rPr lang="en-US" sz="2400" err="1">
                <a:latin typeface="Times New Roman"/>
                <a:ea typeface="+mn-lt"/>
                <a:cs typeface="+mn-lt"/>
              </a:rPr>
              <a:t>căn</a:t>
            </a:r>
            <a:r>
              <a:rPr lang="en-US" sz="2400">
                <a:latin typeface="Times New Roman"/>
                <a:ea typeface="+mn-lt"/>
                <a:cs typeface="+mn-lt"/>
              </a:rPr>
              <a:t> </a:t>
            </a:r>
            <a:r>
              <a:rPr lang="en-US" sz="2400" err="1">
                <a:latin typeface="Times New Roman"/>
                <a:ea typeface="+mn-lt"/>
                <a:cs typeface="+mn-lt"/>
              </a:rPr>
              <a:t>não</a:t>
            </a:r>
            <a:r>
              <a:rPr lang="en-US" sz="2400">
                <a:latin typeface="Times New Roman"/>
                <a:ea typeface="+mn-lt"/>
                <a:cs typeface="+mn-lt"/>
              </a:rPr>
              <a:t>, K </a:t>
            </a:r>
            <a:r>
              <a:rPr lang="en-US" sz="2400" err="1">
                <a:latin typeface="Times New Roman"/>
                <a:ea typeface="+mn-lt"/>
                <a:cs typeface="+mn-lt"/>
              </a:rPr>
              <a:t>trực</a:t>
            </a:r>
            <a:r>
              <a:rPr lang="en-US" sz="2400">
                <a:latin typeface="Times New Roman"/>
                <a:ea typeface="+mn-lt"/>
                <a:cs typeface="+mn-lt"/>
              </a:rPr>
              <a:t> </a:t>
            </a:r>
            <a:r>
              <a:rPr lang="en-US" sz="2400" err="1">
                <a:latin typeface="Times New Roman"/>
                <a:ea typeface="+mn-lt"/>
                <a:cs typeface="+mn-lt"/>
              </a:rPr>
              <a:t>tràng</a:t>
            </a:r>
            <a:r>
              <a:rPr lang="en-US" sz="2400">
                <a:latin typeface="Times New Roman"/>
                <a:ea typeface="+mn-lt"/>
                <a:cs typeface="+mn-lt"/>
              </a:rPr>
              <a:t> </a:t>
            </a:r>
            <a:r>
              <a:rPr lang="en-US" sz="2400" err="1">
                <a:latin typeface="Times New Roman"/>
                <a:ea typeface="+mn-lt"/>
                <a:cs typeface="+mn-lt"/>
              </a:rPr>
              <a:t>thấp</a:t>
            </a:r>
            <a:r>
              <a:rPr lang="en-US" sz="2400">
                <a:latin typeface="Times New Roman"/>
                <a:ea typeface="+mn-lt"/>
                <a:cs typeface="+mn-lt"/>
              </a:rPr>
              <a:t> T4aN2M1</a:t>
            </a:r>
          </a:p>
        </p:txBody>
      </p:sp>
      <p:pic>
        <p:nvPicPr>
          <p:cNvPr id="8" name="Hình ảnh 8" descr="Ảnh có chứa văn bản, ký hiệu&#10;&#10;Mô tả được tự động tạo">
            <a:extLst>
              <a:ext uri="{FF2B5EF4-FFF2-40B4-BE49-F238E27FC236}">
                <a16:creationId xmlns:a16="http://schemas.microsoft.com/office/drawing/2014/main" id="{A254B57C-2059-5597-7E52-CE059CB2CD5A}"/>
              </a:ext>
            </a:extLst>
          </p:cNvPr>
          <p:cNvPicPr>
            <a:picLocks noChangeAspect="1"/>
          </p:cNvPicPr>
          <p:nvPr/>
        </p:nvPicPr>
        <p:blipFill>
          <a:blip r:embed="rId2"/>
          <a:stretch>
            <a:fillRect/>
          </a:stretch>
        </p:blipFill>
        <p:spPr>
          <a:xfrm>
            <a:off x="7679364" y="6520"/>
            <a:ext cx="1467294" cy="1422356"/>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9FD3A6FF-32C8-ACB0-CE06-1808D968E7E9}"/>
              </a:ext>
            </a:extLst>
          </p:cNvPr>
          <p:cNvSpPr>
            <a:spLocks noGrp="1"/>
          </p:cNvSpPr>
          <p:nvPr>
            <p:ph type="title"/>
          </p:nvPr>
        </p:nvSpPr>
        <p:spPr/>
        <p:txBody>
          <a:bodyPr/>
          <a:lstStyle/>
          <a:p>
            <a:r>
              <a:rPr lang="en-US" b="1">
                <a:solidFill>
                  <a:srgbClr val="000099"/>
                </a:solidFill>
                <a:latin typeface="Times New Roman"/>
                <a:cs typeface="Times New Roman"/>
              </a:rPr>
              <a:t>BIỆN LUẬN</a:t>
            </a:r>
          </a:p>
        </p:txBody>
      </p:sp>
      <p:sp>
        <p:nvSpPr>
          <p:cNvPr id="3" name="Chỗ dành sẵn cho Nội dung 2">
            <a:extLst>
              <a:ext uri="{FF2B5EF4-FFF2-40B4-BE49-F238E27FC236}">
                <a16:creationId xmlns:a16="http://schemas.microsoft.com/office/drawing/2014/main" id="{679968E5-EC57-FE67-99ED-681F96BE97F9}"/>
              </a:ext>
            </a:extLst>
          </p:cNvPr>
          <p:cNvSpPr>
            <a:spLocks noGrp="1"/>
          </p:cNvSpPr>
          <p:nvPr>
            <p:ph idx="1"/>
          </p:nvPr>
        </p:nvSpPr>
        <p:spPr>
          <a:xfrm>
            <a:off x="76523" y="1654743"/>
            <a:ext cx="8907087" cy="4766414"/>
          </a:xfrm>
        </p:spPr>
        <p:txBody>
          <a:bodyPr vert="horz" lIns="91440" tIns="45720" rIns="91440" bIns="45720" rtlCol="0" anchor="t">
            <a:noAutofit/>
          </a:bodyPr>
          <a:lstStyle/>
          <a:p>
            <a:pPr marL="914400" lvl="1" indent="-457200" algn="just">
              <a:spcBef>
                <a:spcPts val="300"/>
              </a:spcBef>
              <a:spcAft>
                <a:spcPts val="300"/>
              </a:spcAft>
              <a:buAutoNum type="arabicPeriod"/>
            </a:pPr>
            <a:r>
              <a:rPr lang="en-US" sz="2000" err="1">
                <a:latin typeface="Times New Roman"/>
                <a:cs typeface="Times New Roman"/>
              </a:rPr>
              <a:t>Đau</a:t>
            </a:r>
            <a:r>
              <a:rPr lang="en-US" sz="2000">
                <a:latin typeface="Times New Roman"/>
                <a:cs typeface="Times New Roman"/>
              </a:rPr>
              <a:t> </a:t>
            </a:r>
            <a:r>
              <a:rPr lang="en-US" sz="2000" err="1">
                <a:latin typeface="Times New Roman"/>
                <a:cs typeface="Times New Roman"/>
              </a:rPr>
              <a:t>đùi</a:t>
            </a:r>
            <a:r>
              <a:rPr lang="en-US" sz="2000">
                <a:latin typeface="Times New Roman"/>
                <a:cs typeface="Times New Roman"/>
              </a:rPr>
              <a:t> </a:t>
            </a:r>
            <a:r>
              <a:rPr lang="en-US" sz="2000" err="1">
                <a:latin typeface="Times New Roman"/>
                <a:cs typeface="Times New Roman"/>
              </a:rPr>
              <a:t>phải</a:t>
            </a:r>
            <a:r>
              <a:rPr lang="en-US" sz="2000">
                <a:latin typeface="Times New Roman"/>
                <a:cs typeface="Times New Roman"/>
              </a:rPr>
              <a:t>, </a:t>
            </a:r>
            <a:r>
              <a:rPr lang="en-US" sz="2000" err="1">
                <a:latin typeface="Times New Roman"/>
                <a:cs typeface="Times New Roman"/>
              </a:rPr>
              <a:t>mức</a:t>
            </a:r>
            <a:r>
              <a:rPr lang="en-US" sz="2000">
                <a:latin typeface="Times New Roman"/>
                <a:cs typeface="Times New Roman"/>
              </a:rPr>
              <a:t> </a:t>
            </a:r>
            <a:r>
              <a:rPr lang="en-US" sz="2000" err="1">
                <a:latin typeface="Times New Roman"/>
                <a:cs typeface="Times New Roman"/>
              </a:rPr>
              <a:t>độ</a:t>
            </a:r>
            <a:r>
              <a:rPr lang="en-US" sz="2000">
                <a:latin typeface="Times New Roman"/>
                <a:cs typeface="Times New Roman"/>
              </a:rPr>
              <a:t> 8/10, </a:t>
            </a:r>
            <a:r>
              <a:rPr lang="en-US" sz="2000" err="1">
                <a:latin typeface="Times New Roman"/>
                <a:cs typeface="Times New Roman"/>
              </a:rPr>
              <a:t>kiểu</a:t>
            </a:r>
            <a:r>
              <a:rPr lang="en-US" sz="2000">
                <a:latin typeface="Times New Roman"/>
                <a:cs typeface="Times New Roman"/>
              </a:rPr>
              <a:t> </a:t>
            </a:r>
            <a:r>
              <a:rPr lang="en-US" sz="2000" err="1">
                <a:latin typeface="Times New Roman"/>
                <a:cs typeface="Times New Roman"/>
              </a:rPr>
              <a:t>đau</a:t>
            </a:r>
            <a:r>
              <a:rPr lang="en-US" sz="2000">
                <a:latin typeface="Times New Roman"/>
                <a:cs typeface="Times New Roman"/>
              </a:rPr>
              <a:t> </a:t>
            </a:r>
            <a:r>
              <a:rPr lang="vi-VN" sz="2000">
                <a:latin typeface="Times New Roman"/>
                <a:cs typeface="Times New Roman"/>
              </a:rPr>
              <a:t>chói có tê ít vùng mu bàn chân (P), không kèm bỏng rát, không châm chích </a:t>
            </a:r>
            <a:r>
              <a:rPr lang="en-US" sz="2000">
                <a:latin typeface="Times New Roman"/>
                <a:cs typeface="Times New Roman"/>
              </a:rPr>
              <a:t>+ </a:t>
            </a:r>
            <a:r>
              <a:rPr lang="en-US" sz="2000" err="1">
                <a:latin typeface="Times New Roman"/>
                <a:cs typeface="Times New Roman"/>
              </a:rPr>
              <a:t>phù</a:t>
            </a:r>
            <a:r>
              <a:rPr lang="en-US" sz="2000">
                <a:latin typeface="Times New Roman"/>
                <a:cs typeface="Times New Roman"/>
              </a:rPr>
              <a:t> </a:t>
            </a:r>
            <a:r>
              <a:rPr lang="en-US" sz="2000" err="1">
                <a:latin typeface="Times New Roman"/>
                <a:cs typeface="Times New Roman"/>
              </a:rPr>
              <a:t>bất</a:t>
            </a:r>
            <a:r>
              <a:rPr lang="en-US" sz="2000">
                <a:latin typeface="Times New Roman"/>
                <a:cs typeface="Times New Roman"/>
              </a:rPr>
              <a:t> </a:t>
            </a:r>
            <a:r>
              <a:rPr lang="en-US" sz="2000" err="1">
                <a:latin typeface="Times New Roman"/>
                <a:cs typeface="Times New Roman"/>
              </a:rPr>
              <a:t>đối</a:t>
            </a:r>
            <a:r>
              <a:rPr lang="en-US" sz="2000">
                <a:latin typeface="Times New Roman"/>
                <a:cs typeface="Times New Roman"/>
              </a:rPr>
              <a:t> </a:t>
            </a:r>
            <a:r>
              <a:rPr lang="en-US" sz="2000" err="1">
                <a:latin typeface="Times New Roman"/>
                <a:cs typeface="Times New Roman"/>
              </a:rPr>
              <a:t>xứng</a:t>
            </a:r>
            <a:r>
              <a:rPr lang="en-US" sz="2000">
                <a:latin typeface="Times New Roman"/>
                <a:cs typeface="Times New Roman"/>
              </a:rPr>
              <a:t> </a:t>
            </a:r>
            <a:r>
              <a:rPr lang="en-US" sz="2000" err="1">
                <a:latin typeface="Times New Roman"/>
                <a:cs typeface="Times New Roman"/>
              </a:rPr>
              <a:t>vùng</a:t>
            </a:r>
            <a:r>
              <a:rPr lang="en-US" sz="2000">
                <a:latin typeface="Times New Roman"/>
                <a:cs typeface="Times New Roman"/>
              </a:rPr>
              <a:t> </a:t>
            </a:r>
            <a:r>
              <a:rPr lang="en-US" sz="2000" err="1">
                <a:latin typeface="Times New Roman"/>
                <a:cs typeface="Times New Roman"/>
              </a:rPr>
              <a:t>đùi</a:t>
            </a:r>
            <a:r>
              <a:rPr lang="en-US" sz="2000">
                <a:latin typeface="Times New Roman"/>
                <a:cs typeface="Times New Roman"/>
              </a:rPr>
              <a:t> </a:t>
            </a:r>
            <a:r>
              <a:rPr lang="en-US" sz="2000" err="1">
                <a:latin typeface="Times New Roman"/>
                <a:cs typeface="Times New Roman"/>
              </a:rPr>
              <a:t>bên</a:t>
            </a:r>
            <a:r>
              <a:rPr lang="en-US" sz="2000">
                <a:latin typeface="Times New Roman"/>
                <a:cs typeface="Times New Roman"/>
              </a:rPr>
              <a:t> P &gt; T </a:t>
            </a:r>
            <a:r>
              <a:rPr lang="vi-VN" sz="2000">
                <a:latin typeface="Times New Roman"/>
                <a:cs typeface="Arial"/>
              </a:rPr>
              <a:t>nghĩ đến các nguyên nhân sau: </a:t>
            </a:r>
            <a:endParaRPr lang="en-US" sz="2000">
              <a:latin typeface="Times New Roman"/>
              <a:cs typeface="Times New Roman"/>
            </a:endParaRPr>
          </a:p>
          <a:p>
            <a:pPr marL="971550" lvl="1" indent="-514350" algn="just">
              <a:spcBef>
                <a:spcPts val="300"/>
              </a:spcBef>
              <a:spcAft>
                <a:spcPts val="300"/>
              </a:spcAft>
              <a:buAutoNum type="alphaLcPeriod"/>
            </a:pPr>
            <a:r>
              <a:rPr lang="en-US" sz="2000">
                <a:latin typeface="Times New Roman"/>
                <a:cs typeface="Times New Roman"/>
              </a:rPr>
              <a:t>K </a:t>
            </a:r>
            <a:r>
              <a:rPr lang="en-US" sz="2000" err="1">
                <a:latin typeface="Times New Roman"/>
                <a:cs typeface="Times New Roman"/>
              </a:rPr>
              <a:t>trực</a:t>
            </a:r>
            <a:r>
              <a:rPr lang="en-US" sz="2000">
                <a:latin typeface="Times New Roman"/>
                <a:cs typeface="Times New Roman"/>
              </a:rPr>
              <a:t> </a:t>
            </a:r>
            <a:r>
              <a:rPr lang="en-US" sz="2000" err="1">
                <a:latin typeface="Times New Roman"/>
                <a:cs typeface="Times New Roman"/>
              </a:rPr>
              <a:t>tràng</a:t>
            </a:r>
            <a:r>
              <a:rPr lang="en-US" sz="2000">
                <a:latin typeface="Times New Roman"/>
                <a:cs typeface="Times New Roman"/>
              </a:rPr>
              <a:t> di </a:t>
            </a:r>
            <a:r>
              <a:rPr lang="en-US" sz="2000" err="1">
                <a:latin typeface="Times New Roman"/>
                <a:cs typeface="Times New Roman"/>
              </a:rPr>
              <a:t>căn</a:t>
            </a:r>
            <a:r>
              <a:rPr lang="en-US" sz="2000">
                <a:latin typeface="Times New Roman"/>
                <a:cs typeface="Times New Roman"/>
              </a:rPr>
              <a:t> </a:t>
            </a:r>
            <a:r>
              <a:rPr lang="en-US" sz="2000" err="1">
                <a:latin typeface="Times New Roman"/>
                <a:cs typeface="Times New Roman"/>
              </a:rPr>
              <a:t>hạch</a:t>
            </a:r>
            <a:r>
              <a:rPr lang="en-US" sz="2000">
                <a:latin typeface="Times New Roman"/>
                <a:cs typeface="Times New Roman"/>
              </a:rPr>
              <a:t>, di </a:t>
            </a:r>
            <a:r>
              <a:rPr lang="en-US" sz="2000" err="1">
                <a:latin typeface="Times New Roman"/>
                <a:cs typeface="Times New Roman"/>
              </a:rPr>
              <a:t>căn</a:t>
            </a:r>
            <a:r>
              <a:rPr lang="en-US" sz="2000">
                <a:latin typeface="Times New Roman"/>
                <a:cs typeface="Times New Roman"/>
              </a:rPr>
              <a:t> </a:t>
            </a:r>
            <a:r>
              <a:rPr lang="en-US" sz="2000" err="1">
                <a:latin typeface="Times New Roman"/>
                <a:cs typeface="Times New Roman"/>
              </a:rPr>
              <a:t>xương</a:t>
            </a:r>
            <a:r>
              <a:rPr lang="en-US" sz="2000">
                <a:latin typeface="Times New Roman"/>
                <a:cs typeface="Times New Roman"/>
              </a:rPr>
              <a:t>: </a:t>
            </a:r>
            <a:r>
              <a:rPr lang="en-US" sz="2000" err="1">
                <a:latin typeface="Times New Roman"/>
                <a:cs typeface="Times New Roman"/>
              </a:rPr>
              <a:t>nghĩ</a:t>
            </a:r>
            <a:r>
              <a:rPr lang="en-US" sz="2000">
                <a:latin typeface="Times New Roman"/>
                <a:cs typeface="Times New Roman"/>
              </a:rPr>
              <a:t> </a:t>
            </a:r>
            <a:r>
              <a:rPr lang="en-US" sz="2000" err="1">
                <a:latin typeface="Times New Roman"/>
                <a:cs typeface="Times New Roman"/>
              </a:rPr>
              <a:t>nhiều</a:t>
            </a:r>
            <a:r>
              <a:rPr lang="en-US" sz="2000">
                <a:latin typeface="Times New Roman"/>
                <a:cs typeface="Times New Roman"/>
              </a:rPr>
              <a:t> </a:t>
            </a:r>
            <a:r>
              <a:rPr lang="en-US" sz="2000" err="1">
                <a:latin typeface="Times New Roman"/>
                <a:cs typeface="Times New Roman"/>
              </a:rPr>
              <a:t>nhất</a:t>
            </a:r>
            <a:r>
              <a:rPr lang="en-US" sz="2000">
                <a:latin typeface="Times New Roman"/>
                <a:cs typeface="Times New Roman"/>
              </a:rPr>
              <a:t>, </a:t>
            </a:r>
            <a:r>
              <a:rPr lang="en-US" sz="2000" err="1">
                <a:latin typeface="Times New Roman"/>
                <a:cs typeface="Times New Roman"/>
              </a:rPr>
              <a:t>vì</a:t>
            </a:r>
            <a:r>
              <a:rPr lang="en-US" sz="2000">
                <a:latin typeface="Times New Roman"/>
                <a:cs typeface="Times New Roman"/>
              </a:rPr>
              <a:t> BN </a:t>
            </a:r>
            <a:r>
              <a:rPr lang="en-US" sz="2000" err="1">
                <a:latin typeface="Times New Roman"/>
                <a:cs typeface="Times New Roman"/>
              </a:rPr>
              <a:t>có</a:t>
            </a:r>
            <a:r>
              <a:rPr lang="en-US" sz="2000">
                <a:latin typeface="Times New Roman"/>
                <a:cs typeface="Times New Roman"/>
              </a:rPr>
              <a:t> </a:t>
            </a:r>
            <a:r>
              <a:rPr lang="en-US" sz="2000" err="1">
                <a:latin typeface="Times New Roman"/>
                <a:cs typeface="Times New Roman"/>
              </a:rPr>
              <a:t>phù</a:t>
            </a:r>
            <a:r>
              <a:rPr lang="en-US" sz="2000">
                <a:latin typeface="Times New Roman"/>
                <a:cs typeface="Times New Roman"/>
              </a:rPr>
              <a:t> 1 chi </a:t>
            </a:r>
            <a:r>
              <a:rPr lang="en-US" sz="2000" err="1">
                <a:latin typeface="Times New Roman"/>
                <a:cs typeface="Times New Roman"/>
              </a:rPr>
              <a:t>dưới</a:t>
            </a:r>
            <a:r>
              <a:rPr lang="en-US" sz="2000">
                <a:latin typeface="Times New Roman"/>
                <a:cs typeface="Times New Roman"/>
              </a:rPr>
              <a:t> </a:t>
            </a:r>
            <a:r>
              <a:rPr lang="en-US" sz="2000" err="1">
                <a:latin typeface="Times New Roman"/>
                <a:cs typeface="Times New Roman"/>
              </a:rPr>
              <a:t>chân</a:t>
            </a:r>
            <a:r>
              <a:rPr lang="en-US" sz="2000">
                <a:latin typeface="Times New Roman"/>
                <a:cs typeface="Times New Roman"/>
              </a:rPr>
              <a:t> P </a:t>
            </a:r>
            <a:r>
              <a:rPr lang="en-US" sz="2000" err="1">
                <a:latin typeface="Times New Roman"/>
                <a:cs typeface="Times New Roman"/>
              </a:rPr>
              <a:t>trước</a:t>
            </a:r>
            <a:r>
              <a:rPr lang="en-US" sz="2000">
                <a:latin typeface="Times New Roman"/>
                <a:cs typeface="Times New Roman"/>
              </a:rPr>
              <a:t>, </a:t>
            </a:r>
            <a:r>
              <a:rPr lang="en-US" sz="2000" err="1">
                <a:latin typeface="Times New Roman"/>
                <a:cs typeface="Times New Roman"/>
              </a:rPr>
              <a:t>phù</a:t>
            </a:r>
            <a:r>
              <a:rPr lang="en-US" sz="2000">
                <a:latin typeface="Times New Roman"/>
                <a:cs typeface="Times New Roman"/>
              </a:rPr>
              <a:t> </a:t>
            </a:r>
            <a:r>
              <a:rPr lang="en-US" sz="2000" err="1">
                <a:latin typeface="Times New Roman"/>
                <a:cs typeface="Times New Roman"/>
              </a:rPr>
              <a:t>cứng</a:t>
            </a:r>
            <a:r>
              <a:rPr lang="en-US" sz="2000">
                <a:latin typeface="Times New Roman"/>
                <a:cs typeface="Times New Roman"/>
              </a:rPr>
              <a:t>, </a:t>
            </a:r>
            <a:r>
              <a:rPr lang="en-US" sz="2000" err="1">
                <a:latin typeface="Times New Roman"/>
                <a:cs typeface="Times New Roman"/>
              </a:rPr>
              <a:t>trắng</a:t>
            </a:r>
            <a:r>
              <a:rPr lang="en-US" sz="2000">
                <a:latin typeface="Times New Roman"/>
                <a:cs typeface="Times New Roman"/>
              </a:rPr>
              <a:t>, </a:t>
            </a:r>
            <a:r>
              <a:rPr lang="en-US" sz="2000" err="1">
                <a:latin typeface="Times New Roman"/>
                <a:cs typeface="Times New Roman"/>
              </a:rPr>
              <a:t>đau</a:t>
            </a:r>
            <a:r>
              <a:rPr lang="en-US" sz="2000">
                <a:latin typeface="Times New Roman"/>
                <a:cs typeface="Times New Roman"/>
              </a:rPr>
              <a:t> </a:t>
            </a:r>
            <a:r>
              <a:rPr lang="en-US" sz="2000" err="1">
                <a:latin typeface="Times New Roman"/>
                <a:cs typeface="Times New Roman"/>
              </a:rPr>
              <a:t>tự</a:t>
            </a:r>
            <a:r>
              <a:rPr lang="en-US" sz="2000">
                <a:latin typeface="Times New Roman"/>
                <a:cs typeface="Times New Roman"/>
              </a:rPr>
              <a:t> </a:t>
            </a:r>
            <a:r>
              <a:rPr lang="en-US" sz="2000" err="1">
                <a:latin typeface="Times New Roman"/>
                <a:cs typeface="Times New Roman"/>
              </a:rPr>
              <a:t>phát</a:t>
            </a:r>
            <a:r>
              <a:rPr lang="en-US" sz="2000">
                <a:latin typeface="Times New Roman"/>
                <a:cs typeface="Times New Roman"/>
              </a:rPr>
              <a:t> </a:t>
            </a:r>
            <a:r>
              <a:rPr lang="en-US" sz="2000" err="1">
                <a:latin typeface="Times New Roman"/>
                <a:cs typeface="Times New Roman"/>
              </a:rPr>
              <a:t>và</a:t>
            </a:r>
            <a:r>
              <a:rPr lang="en-US" sz="2000">
                <a:latin typeface="Times New Roman"/>
                <a:cs typeface="Times New Roman"/>
              </a:rPr>
              <a:t> </a:t>
            </a:r>
            <a:r>
              <a:rPr lang="en-US" sz="2000" err="1">
                <a:latin typeface="Times New Roman"/>
                <a:cs typeface="Times New Roman"/>
              </a:rPr>
              <a:t>tăng</a:t>
            </a:r>
            <a:r>
              <a:rPr lang="en-US" sz="2000">
                <a:latin typeface="Times New Roman"/>
                <a:cs typeface="Times New Roman"/>
              </a:rPr>
              <a:t> </a:t>
            </a:r>
            <a:r>
              <a:rPr lang="en-US" sz="2000" err="1">
                <a:latin typeface="Times New Roman"/>
                <a:cs typeface="Times New Roman"/>
              </a:rPr>
              <a:t>lên</a:t>
            </a:r>
            <a:r>
              <a:rPr lang="en-US" sz="2000">
                <a:latin typeface="Times New Roman"/>
                <a:cs typeface="Times New Roman"/>
              </a:rPr>
              <a:t> </a:t>
            </a:r>
            <a:r>
              <a:rPr lang="en-US" sz="2000" err="1">
                <a:latin typeface="Times New Roman"/>
                <a:cs typeface="Times New Roman"/>
              </a:rPr>
              <a:t>khi</a:t>
            </a:r>
            <a:r>
              <a:rPr lang="en-US" sz="2000">
                <a:latin typeface="Times New Roman"/>
                <a:cs typeface="Times New Roman"/>
              </a:rPr>
              <a:t> BN </a:t>
            </a:r>
            <a:r>
              <a:rPr lang="en-US" sz="2000" err="1">
                <a:latin typeface="Times New Roman"/>
                <a:cs typeface="Times New Roman"/>
              </a:rPr>
              <a:t>sờ</a:t>
            </a:r>
            <a:r>
              <a:rPr lang="en-US" sz="2000">
                <a:latin typeface="Times New Roman"/>
                <a:cs typeface="Times New Roman"/>
              </a:rPr>
              <a:t> </a:t>
            </a:r>
            <a:r>
              <a:rPr lang="en-US" sz="2000" err="1">
                <a:latin typeface="Times New Roman"/>
                <a:cs typeface="Times New Roman"/>
              </a:rPr>
              <a:t>nắn</a:t>
            </a:r>
            <a:r>
              <a:rPr lang="en-US" sz="2000">
                <a:latin typeface="Times New Roman"/>
                <a:cs typeface="Times New Roman"/>
              </a:rPr>
              <a:t> chi, </a:t>
            </a:r>
            <a:r>
              <a:rPr lang="en-US" sz="2000" err="1">
                <a:latin typeface="Times New Roman"/>
                <a:cs typeface="Times New Roman"/>
              </a:rPr>
              <a:t>đồng</a:t>
            </a:r>
            <a:r>
              <a:rPr lang="en-US" sz="2000">
                <a:latin typeface="Times New Roman"/>
                <a:cs typeface="Times New Roman"/>
              </a:rPr>
              <a:t> </a:t>
            </a:r>
            <a:r>
              <a:rPr lang="en-US" sz="2000" err="1">
                <a:latin typeface="Times New Roman"/>
                <a:cs typeface="Times New Roman"/>
              </a:rPr>
              <a:t>thời</a:t>
            </a:r>
            <a:r>
              <a:rPr lang="en-US" sz="2000">
                <a:latin typeface="Times New Roman"/>
                <a:cs typeface="Times New Roman"/>
              </a:rPr>
              <a:t> BN </a:t>
            </a:r>
            <a:r>
              <a:rPr lang="en-US" sz="2000" err="1">
                <a:latin typeface="Times New Roman"/>
                <a:cs typeface="Times New Roman"/>
              </a:rPr>
              <a:t>có</a:t>
            </a:r>
            <a:r>
              <a:rPr lang="en-US" sz="2000">
                <a:latin typeface="Times New Roman"/>
                <a:cs typeface="Times New Roman"/>
              </a:rPr>
              <a:t> </a:t>
            </a:r>
            <a:r>
              <a:rPr lang="en-US" sz="2000" err="1">
                <a:latin typeface="Times New Roman"/>
                <a:cs typeface="Times New Roman"/>
              </a:rPr>
              <a:t>tiền</a:t>
            </a:r>
            <a:r>
              <a:rPr lang="en-US" sz="2000">
                <a:latin typeface="Times New Roman"/>
                <a:cs typeface="Times New Roman"/>
              </a:rPr>
              <a:t> </a:t>
            </a:r>
            <a:r>
              <a:rPr lang="en-US" sz="2000" err="1">
                <a:latin typeface="Times New Roman"/>
                <a:cs typeface="Times New Roman"/>
              </a:rPr>
              <a:t>căn</a:t>
            </a:r>
            <a:r>
              <a:rPr lang="en-US" sz="2000">
                <a:latin typeface="Times New Roman"/>
                <a:cs typeface="Times New Roman"/>
              </a:rPr>
              <a:t> K </a:t>
            </a:r>
            <a:r>
              <a:rPr lang="en-US" sz="2000" err="1">
                <a:latin typeface="Times New Roman"/>
                <a:cs typeface="Times New Roman"/>
              </a:rPr>
              <a:t>trực</a:t>
            </a:r>
            <a:r>
              <a:rPr lang="en-US" sz="2000">
                <a:latin typeface="Times New Roman"/>
                <a:cs typeface="Times New Roman"/>
              </a:rPr>
              <a:t> </a:t>
            </a:r>
            <a:r>
              <a:rPr lang="en-US" sz="2000" err="1">
                <a:latin typeface="Times New Roman"/>
                <a:cs typeface="Times New Roman"/>
              </a:rPr>
              <a:t>tràng</a:t>
            </a:r>
            <a:r>
              <a:rPr lang="en-US" sz="2000">
                <a:latin typeface="Times New Roman"/>
                <a:cs typeface="Times New Roman"/>
              </a:rPr>
              <a:t> </a:t>
            </a:r>
            <a:r>
              <a:rPr lang="en-US" sz="2000" err="1">
                <a:latin typeface="Times New Roman"/>
                <a:cs typeface="Times New Roman"/>
              </a:rPr>
              <a:t>đang</a:t>
            </a:r>
            <a:r>
              <a:rPr lang="en-US" sz="2000">
                <a:latin typeface="Times New Roman"/>
                <a:cs typeface="Times New Roman"/>
              </a:rPr>
              <a:t> </a:t>
            </a:r>
            <a:r>
              <a:rPr lang="en-US" sz="2000" err="1">
                <a:latin typeface="Times New Roman"/>
                <a:cs typeface="Times New Roman"/>
              </a:rPr>
              <a:t>tiến</a:t>
            </a:r>
            <a:r>
              <a:rPr lang="en-US" sz="2000">
                <a:latin typeface="Times New Roman"/>
                <a:cs typeface="Times New Roman"/>
              </a:rPr>
              <a:t> </a:t>
            </a:r>
            <a:r>
              <a:rPr lang="en-US" sz="2000" err="1">
                <a:latin typeface="Times New Roman"/>
                <a:cs typeface="Times New Roman"/>
              </a:rPr>
              <a:t>triển</a:t>
            </a:r>
            <a:r>
              <a:rPr lang="en-US" sz="2000">
                <a:latin typeface="Times New Roman"/>
                <a:cs typeface="Times New Roman"/>
              </a:rPr>
              <a:t>,. </a:t>
            </a:r>
            <a:r>
              <a:rPr lang="en-US" sz="2000" err="1">
                <a:latin typeface="Times New Roman"/>
                <a:cs typeface="Times New Roman"/>
              </a:rPr>
              <a:t>Cần</a:t>
            </a:r>
            <a:r>
              <a:rPr lang="en-US" sz="2000">
                <a:latin typeface="Times New Roman"/>
                <a:cs typeface="Times New Roman"/>
              </a:rPr>
              <a:t> </a:t>
            </a:r>
            <a:r>
              <a:rPr lang="en-US" sz="2000" err="1">
                <a:latin typeface="Times New Roman"/>
                <a:cs typeface="Times New Roman"/>
              </a:rPr>
              <a:t>làm</a:t>
            </a:r>
            <a:r>
              <a:rPr lang="en-US" sz="2000">
                <a:latin typeface="Times New Roman"/>
                <a:cs typeface="Times New Roman"/>
              </a:rPr>
              <a:t> </a:t>
            </a:r>
            <a:r>
              <a:rPr lang="en-US" sz="2000" err="1">
                <a:latin typeface="Times New Roman"/>
                <a:cs typeface="Times New Roman"/>
              </a:rPr>
              <a:t>thêm</a:t>
            </a:r>
            <a:r>
              <a:rPr lang="en-US" sz="2000">
                <a:latin typeface="Times New Roman"/>
                <a:cs typeface="Times New Roman"/>
              </a:rPr>
              <a:t> </a:t>
            </a:r>
            <a:r>
              <a:rPr lang="en-US" sz="2000" err="1">
                <a:latin typeface="Times New Roman"/>
                <a:cs typeface="Times New Roman"/>
              </a:rPr>
              <a:t>siêu</a:t>
            </a:r>
            <a:r>
              <a:rPr lang="en-US" sz="2000">
                <a:latin typeface="Times New Roman"/>
                <a:cs typeface="Times New Roman"/>
              </a:rPr>
              <a:t> </a:t>
            </a:r>
            <a:r>
              <a:rPr lang="en-US" sz="2000" err="1">
                <a:latin typeface="Times New Roman"/>
                <a:cs typeface="Times New Roman"/>
              </a:rPr>
              <a:t>âm</a:t>
            </a:r>
            <a:r>
              <a:rPr lang="en-US" sz="2000">
                <a:latin typeface="Times New Roman"/>
                <a:cs typeface="Times New Roman"/>
              </a:rPr>
              <a:t> Doppler </a:t>
            </a:r>
            <a:r>
              <a:rPr lang="en-US" sz="2000" err="1">
                <a:latin typeface="Times New Roman"/>
                <a:cs typeface="Times New Roman"/>
              </a:rPr>
              <a:t>mạch</a:t>
            </a:r>
            <a:r>
              <a:rPr lang="en-US" sz="2000">
                <a:latin typeface="Times New Roman"/>
                <a:cs typeface="Times New Roman"/>
              </a:rPr>
              <a:t> </a:t>
            </a:r>
            <a:r>
              <a:rPr lang="en-US" sz="2000" err="1">
                <a:latin typeface="Times New Roman"/>
                <a:cs typeface="Times New Roman"/>
              </a:rPr>
              <a:t>máu</a:t>
            </a:r>
            <a:r>
              <a:rPr lang="en-US" sz="2000">
                <a:latin typeface="Times New Roman"/>
                <a:cs typeface="Times New Roman"/>
              </a:rPr>
              <a:t> chi </a:t>
            </a:r>
            <a:r>
              <a:rPr lang="en-US" sz="2000" err="1">
                <a:latin typeface="Times New Roman"/>
                <a:cs typeface="Times New Roman"/>
              </a:rPr>
              <a:t>dưới</a:t>
            </a:r>
            <a:r>
              <a:rPr lang="en-US" sz="2000">
                <a:latin typeface="Times New Roman"/>
                <a:cs typeface="Times New Roman"/>
              </a:rPr>
              <a:t>.  </a:t>
            </a:r>
          </a:p>
          <a:p>
            <a:pPr marL="971550" lvl="1" indent="-514350" algn="just">
              <a:spcBef>
                <a:spcPts val="300"/>
              </a:spcBef>
              <a:spcAft>
                <a:spcPts val="300"/>
              </a:spcAft>
              <a:buAutoNum type="alphaLcPeriod"/>
            </a:pPr>
            <a:r>
              <a:rPr lang="en-US" sz="2000" err="1">
                <a:latin typeface="Times New Roman"/>
                <a:cs typeface="Times New Roman"/>
              </a:rPr>
              <a:t>Viêm</a:t>
            </a:r>
            <a:r>
              <a:rPr lang="en-US" sz="2000">
                <a:latin typeface="Times New Roman"/>
                <a:cs typeface="Times New Roman"/>
              </a:rPr>
              <a:t> </a:t>
            </a:r>
            <a:r>
              <a:rPr lang="en-US" sz="2000" err="1">
                <a:latin typeface="Times New Roman"/>
                <a:cs typeface="Times New Roman"/>
              </a:rPr>
              <a:t>mô</a:t>
            </a:r>
            <a:r>
              <a:rPr lang="en-US" sz="2000">
                <a:latin typeface="Times New Roman"/>
                <a:cs typeface="Times New Roman"/>
              </a:rPr>
              <a:t> </a:t>
            </a:r>
            <a:r>
              <a:rPr lang="en-US" sz="2000" err="1">
                <a:latin typeface="Times New Roman"/>
                <a:cs typeface="Times New Roman"/>
              </a:rPr>
              <a:t>tế</a:t>
            </a:r>
            <a:r>
              <a:rPr lang="en-US" sz="2000">
                <a:latin typeface="Times New Roman"/>
                <a:cs typeface="Times New Roman"/>
              </a:rPr>
              <a:t> </a:t>
            </a:r>
            <a:r>
              <a:rPr lang="en-US" sz="2000" err="1">
                <a:latin typeface="Times New Roman"/>
                <a:cs typeface="Times New Roman"/>
              </a:rPr>
              <a:t>bào</a:t>
            </a:r>
            <a:r>
              <a:rPr lang="en-US" sz="2000">
                <a:latin typeface="Times New Roman"/>
                <a:cs typeface="Times New Roman"/>
              </a:rPr>
              <a:t>: BN </a:t>
            </a:r>
            <a:r>
              <a:rPr lang="en-US" sz="2000" err="1">
                <a:latin typeface="Times New Roman"/>
                <a:cs typeface="Times New Roman"/>
              </a:rPr>
              <a:t>có</a:t>
            </a:r>
            <a:r>
              <a:rPr lang="en-US" sz="2000">
                <a:latin typeface="Times New Roman"/>
                <a:cs typeface="Times New Roman"/>
              </a:rPr>
              <a:t> </a:t>
            </a:r>
            <a:r>
              <a:rPr lang="en-US" sz="2000" err="1">
                <a:latin typeface="Times New Roman"/>
                <a:cs typeface="Times New Roman"/>
              </a:rPr>
              <a:t>phù</a:t>
            </a:r>
            <a:r>
              <a:rPr lang="en-US" sz="2000">
                <a:latin typeface="Times New Roman"/>
                <a:cs typeface="Times New Roman"/>
              </a:rPr>
              <a:t> </a:t>
            </a:r>
            <a:r>
              <a:rPr lang="en-US" sz="2000" err="1">
                <a:latin typeface="Times New Roman"/>
                <a:cs typeface="Times New Roman"/>
              </a:rPr>
              <a:t>khu</a:t>
            </a:r>
            <a:r>
              <a:rPr lang="en-US" sz="2000">
                <a:latin typeface="Times New Roman"/>
                <a:cs typeface="Times New Roman"/>
              </a:rPr>
              <a:t> </a:t>
            </a:r>
            <a:r>
              <a:rPr lang="en-US" sz="2000" err="1">
                <a:latin typeface="Times New Roman"/>
                <a:cs typeface="Times New Roman"/>
              </a:rPr>
              <a:t>trú</a:t>
            </a:r>
            <a:r>
              <a:rPr lang="en-US" sz="2000">
                <a:latin typeface="Times New Roman"/>
                <a:cs typeface="Times New Roman"/>
              </a:rPr>
              <a:t> </a:t>
            </a:r>
            <a:r>
              <a:rPr lang="en-US" sz="2000" err="1">
                <a:latin typeface="Times New Roman"/>
                <a:cs typeface="Times New Roman"/>
              </a:rPr>
              <a:t>và</a:t>
            </a:r>
            <a:r>
              <a:rPr lang="en-US" sz="2000">
                <a:latin typeface="Times New Roman"/>
                <a:cs typeface="Times New Roman"/>
              </a:rPr>
              <a:t> </a:t>
            </a:r>
            <a:r>
              <a:rPr lang="en-US" sz="2000" err="1">
                <a:latin typeface="Times New Roman"/>
                <a:cs typeface="Times New Roman"/>
              </a:rPr>
              <a:t>đau</a:t>
            </a:r>
            <a:r>
              <a:rPr lang="en-US" sz="2000">
                <a:latin typeface="Times New Roman"/>
                <a:cs typeface="Times New Roman"/>
              </a:rPr>
              <a:t> </a:t>
            </a:r>
            <a:r>
              <a:rPr lang="en-US" sz="2000" err="1">
                <a:latin typeface="Times New Roman"/>
                <a:cs typeface="Times New Roman"/>
              </a:rPr>
              <a:t>vùng</a:t>
            </a:r>
            <a:r>
              <a:rPr lang="en-US" sz="2000">
                <a:latin typeface="Times New Roman"/>
                <a:cs typeface="Times New Roman"/>
              </a:rPr>
              <a:t> </a:t>
            </a:r>
            <a:r>
              <a:rPr lang="en-US" sz="2000" err="1">
                <a:latin typeface="Times New Roman"/>
                <a:cs typeface="Times New Roman"/>
              </a:rPr>
              <a:t>đùi</a:t>
            </a:r>
            <a:r>
              <a:rPr lang="en-US" sz="2000">
                <a:latin typeface="Times New Roman"/>
                <a:cs typeface="Times New Roman"/>
              </a:rPr>
              <a:t> </a:t>
            </a:r>
            <a:r>
              <a:rPr lang="en-US" sz="2000" err="1">
                <a:latin typeface="Times New Roman"/>
                <a:cs typeface="Times New Roman"/>
              </a:rPr>
              <a:t>phải</a:t>
            </a:r>
            <a:r>
              <a:rPr lang="en-US" sz="2000">
                <a:latin typeface="Times New Roman"/>
                <a:cs typeface="Times New Roman"/>
              </a:rPr>
              <a:t>, </a:t>
            </a:r>
            <a:r>
              <a:rPr lang="en-US" sz="2000" err="1">
                <a:latin typeface="Times New Roman"/>
                <a:cs typeface="Times New Roman"/>
              </a:rPr>
              <a:t>nhưng</a:t>
            </a:r>
            <a:r>
              <a:rPr lang="en-US" sz="2000">
                <a:latin typeface="Times New Roman"/>
                <a:cs typeface="Times New Roman"/>
              </a:rPr>
              <a:t> </a:t>
            </a:r>
            <a:r>
              <a:rPr lang="en-US" sz="2000" err="1">
                <a:latin typeface="Times New Roman"/>
                <a:cs typeface="Times New Roman"/>
              </a:rPr>
              <a:t>không</a:t>
            </a:r>
            <a:r>
              <a:rPr lang="en-US" sz="2000">
                <a:latin typeface="Times New Roman"/>
                <a:cs typeface="Times New Roman"/>
              </a:rPr>
              <a:t> </a:t>
            </a:r>
            <a:r>
              <a:rPr lang="en-US" sz="2000" err="1">
                <a:latin typeface="Times New Roman"/>
                <a:cs typeface="Times New Roman"/>
              </a:rPr>
              <a:t>có</a:t>
            </a:r>
            <a:r>
              <a:rPr lang="en-US" sz="2000">
                <a:latin typeface="Times New Roman"/>
                <a:cs typeface="Times New Roman"/>
              </a:rPr>
              <a:t> </a:t>
            </a:r>
            <a:r>
              <a:rPr lang="en-US" sz="2000" err="1">
                <a:latin typeface="Times New Roman"/>
                <a:cs typeface="Times New Roman"/>
              </a:rPr>
              <a:t>đỏ</a:t>
            </a:r>
            <a:r>
              <a:rPr lang="en-US" sz="2000">
                <a:latin typeface="Times New Roman"/>
                <a:cs typeface="Times New Roman"/>
              </a:rPr>
              <a:t> da, </a:t>
            </a:r>
            <a:r>
              <a:rPr lang="en-US" sz="2000" err="1">
                <a:latin typeface="Times New Roman"/>
                <a:cs typeface="Times New Roman"/>
              </a:rPr>
              <a:t>nóng</a:t>
            </a:r>
            <a:r>
              <a:rPr lang="en-US" sz="2000">
                <a:latin typeface="Times New Roman"/>
                <a:cs typeface="Times New Roman"/>
              </a:rPr>
              <a:t> </a:t>
            </a:r>
            <a:r>
              <a:rPr lang="en-US" sz="2000" err="1">
                <a:latin typeface="Times New Roman"/>
                <a:cs typeface="Times New Roman"/>
              </a:rPr>
              <a:t>vùng</a:t>
            </a:r>
            <a:r>
              <a:rPr lang="en-US" sz="2000">
                <a:latin typeface="Times New Roman"/>
                <a:cs typeface="Times New Roman"/>
              </a:rPr>
              <a:t> </a:t>
            </a:r>
            <a:r>
              <a:rPr lang="en-US" sz="2000" err="1">
                <a:latin typeface="Times New Roman"/>
                <a:cs typeface="Times New Roman"/>
              </a:rPr>
              <a:t>đùi</a:t>
            </a:r>
            <a:r>
              <a:rPr lang="en-US" sz="2000">
                <a:latin typeface="Times New Roman"/>
                <a:cs typeface="Times New Roman"/>
              </a:rPr>
              <a:t>, </a:t>
            </a:r>
            <a:r>
              <a:rPr lang="en-US" sz="2000" err="1">
                <a:latin typeface="Times New Roman"/>
                <a:cs typeface="Times New Roman"/>
              </a:rPr>
              <a:t>không</a:t>
            </a:r>
            <a:r>
              <a:rPr lang="en-US" sz="2000">
                <a:latin typeface="Times New Roman"/>
                <a:cs typeface="Times New Roman"/>
              </a:rPr>
              <a:t> </a:t>
            </a:r>
            <a:r>
              <a:rPr lang="en-US" sz="2000" err="1">
                <a:latin typeface="Times New Roman"/>
                <a:cs typeface="Times New Roman"/>
              </a:rPr>
              <a:t>sốt</a:t>
            </a:r>
            <a:r>
              <a:rPr lang="en-US" sz="2000">
                <a:latin typeface="Times New Roman"/>
                <a:cs typeface="Times New Roman"/>
              </a:rPr>
              <a:t> </a:t>
            </a:r>
            <a:r>
              <a:rPr lang="en-US" sz="2000" err="1">
                <a:latin typeface="Times New Roman"/>
                <a:cs typeface="Times New Roman"/>
              </a:rPr>
              <a:t>nên</a:t>
            </a:r>
            <a:r>
              <a:rPr lang="en-US" sz="2000">
                <a:latin typeface="Times New Roman"/>
                <a:cs typeface="Times New Roman"/>
              </a:rPr>
              <a:t> </a:t>
            </a:r>
            <a:r>
              <a:rPr lang="en-US" sz="2000" err="1">
                <a:latin typeface="Times New Roman"/>
                <a:cs typeface="Times New Roman"/>
              </a:rPr>
              <a:t>ít</a:t>
            </a:r>
            <a:r>
              <a:rPr lang="en-US" sz="2000">
                <a:latin typeface="Times New Roman"/>
                <a:cs typeface="Times New Roman"/>
              </a:rPr>
              <a:t> </a:t>
            </a:r>
            <a:r>
              <a:rPr lang="en-US" sz="2000" err="1">
                <a:latin typeface="Times New Roman"/>
                <a:cs typeface="Times New Roman"/>
              </a:rPr>
              <a:t>nghĩ</a:t>
            </a:r>
            <a:r>
              <a:rPr lang="en-US" sz="2000">
                <a:latin typeface="Times New Roman"/>
                <a:cs typeface="Times New Roman"/>
              </a:rPr>
              <a:t> -&gt; </a:t>
            </a:r>
            <a:r>
              <a:rPr lang="en-US" sz="2000" err="1">
                <a:latin typeface="Times New Roman"/>
                <a:cs typeface="Times New Roman"/>
              </a:rPr>
              <a:t>đề</a:t>
            </a:r>
            <a:r>
              <a:rPr lang="en-US" sz="2000">
                <a:latin typeface="Times New Roman"/>
                <a:cs typeface="Times New Roman"/>
              </a:rPr>
              <a:t> </a:t>
            </a:r>
            <a:r>
              <a:rPr lang="en-US" sz="2000" err="1">
                <a:latin typeface="Times New Roman"/>
                <a:cs typeface="Times New Roman"/>
              </a:rPr>
              <a:t>nghị</a:t>
            </a:r>
            <a:r>
              <a:rPr lang="en-US" sz="2000">
                <a:latin typeface="Times New Roman"/>
                <a:cs typeface="Times New Roman"/>
              </a:rPr>
              <a:t>: </a:t>
            </a:r>
            <a:r>
              <a:rPr lang="en-US" sz="2000" err="1">
                <a:latin typeface="Times New Roman"/>
                <a:cs typeface="Times New Roman"/>
              </a:rPr>
              <a:t>Tổng</a:t>
            </a:r>
            <a:r>
              <a:rPr lang="en-US" sz="2000">
                <a:latin typeface="Times New Roman"/>
                <a:cs typeface="Times New Roman"/>
              </a:rPr>
              <a:t> </a:t>
            </a:r>
            <a:r>
              <a:rPr lang="en-US" sz="2000" err="1">
                <a:latin typeface="Times New Roman"/>
                <a:cs typeface="Times New Roman"/>
              </a:rPr>
              <a:t>phân</a:t>
            </a:r>
            <a:r>
              <a:rPr lang="en-US" sz="2000">
                <a:latin typeface="Times New Roman"/>
                <a:cs typeface="Times New Roman"/>
              </a:rPr>
              <a:t> </a:t>
            </a:r>
            <a:r>
              <a:rPr lang="en-US" sz="2000" err="1">
                <a:latin typeface="Times New Roman"/>
                <a:cs typeface="Times New Roman"/>
              </a:rPr>
              <a:t>tích</a:t>
            </a:r>
            <a:r>
              <a:rPr lang="en-US" sz="2000">
                <a:latin typeface="Times New Roman"/>
                <a:cs typeface="Times New Roman"/>
              </a:rPr>
              <a:t> </a:t>
            </a:r>
            <a:r>
              <a:rPr lang="en-US" sz="2000" err="1">
                <a:latin typeface="Times New Roman"/>
                <a:cs typeface="Times New Roman"/>
              </a:rPr>
              <a:t>tế</a:t>
            </a:r>
            <a:r>
              <a:rPr lang="en-US" sz="2000">
                <a:latin typeface="Times New Roman"/>
                <a:cs typeface="Times New Roman"/>
              </a:rPr>
              <a:t> </a:t>
            </a:r>
            <a:r>
              <a:rPr lang="en-US" sz="2000" err="1">
                <a:latin typeface="Times New Roman"/>
                <a:cs typeface="Times New Roman"/>
              </a:rPr>
              <a:t>bào</a:t>
            </a:r>
            <a:r>
              <a:rPr lang="en-US" sz="2000">
                <a:latin typeface="Times New Roman"/>
                <a:cs typeface="Times New Roman"/>
              </a:rPr>
              <a:t> </a:t>
            </a:r>
            <a:r>
              <a:rPr lang="en-US" sz="2000" err="1">
                <a:latin typeface="Times New Roman"/>
                <a:cs typeface="Times New Roman"/>
              </a:rPr>
              <a:t>máu</a:t>
            </a:r>
            <a:r>
              <a:rPr lang="en-US" sz="2000">
                <a:latin typeface="Times New Roman"/>
                <a:cs typeface="Times New Roman"/>
              </a:rPr>
              <a:t>, CRP, PCT.</a:t>
            </a:r>
          </a:p>
          <a:p>
            <a:pPr marL="971550" lvl="1" indent="-514350" algn="just">
              <a:spcBef>
                <a:spcPts val="300"/>
              </a:spcBef>
              <a:spcAft>
                <a:spcPts val="300"/>
              </a:spcAft>
              <a:buAutoNum type="alphaLcPeriod"/>
            </a:pPr>
            <a:r>
              <a:rPr lang="en-US" sz="2000" err="1">
                <a:latin typeface="Times New Roman"/>
                <a:cs typeface="Times New Roman"/>
              </a:rPr>
              <a:t>Huyết</a:t>
            </a:r>
            <a:r>
              <a:rPr lang="en-US" sz="2000">
                <a:latin typeface="Times New Roman"/>
                <a:cs typeface="Times New Roman"/>
              </a:rPr>
              <a:t> </a:t>
            </a:r>
            <a:r>
              <a:rPr lang="en-US" sz="2000" err="1">
                <a:latin typeface="Times New Roman"/>
                <a:cs typeface="Times New Roman"/>
              </a:rPr>
              <a:t>khối</a:t>
            </a:r>
            <a:r>
              <a:rPr lang="en-US" sz="2000">
                <a:latin typeface="Times New Roman"/>
                <a:cs typeface="Times New Roman"/>
              </a:rPr>
              <a:t> </a:t>
            </a:r>
            <a:r>
              <a:rPr lang="en-US" sz="2000" err="1">
                <a:latin typeface="Times New Roman"/>
                <a:cs typeface="Times New Roman"/>
              </a:rPr>
              <a:t>tĩnh</a:t>
            </a:r>
            <a:r>
              <a:rPr lang="en-US" sz="2000">
                <a:latin typeface="Times New Roman"/>
                <a:cs typeface="Times New Roman"/>
              </a:rPr>
              <a:t> </a:t>
            </a:r>
            <a:r>
              <a:rPr lang="en-US" sz="2000" err="1">
                <a:latin typeface="Times New Roman"/>
                <a:cs typeface="Times New Roman"/>
              </a:rPr>
              <a:t>mạch</a:t>
            </a:r>
            <a:r>
              <a:rPr lang="en-US" sz="2000">
                <a:latin typeface="Times New Roman"/>
                <a:cs typeface="Times New Roman"/>
              </a:rPr>
              <a:t> </a:t>
            </a:r>
            <a:r>
              <a:rPr lang="en-US" sz="2000" err="1">
                <a:latin typeface="Times New Roman"/>
                <a:cs typeface="Times New Roman"/>
              </a:rPr>
              <a:t>sâu</a:t>
            </a:r>
            <a:r>
              <a:rPr lang="en-US" sz="2000">
                <a:latin typeface="Times New Roman"/>
                <a:cs typeface="Times New Roman"/>
              </a:rPr>
              <a:t> chi </a:t>
            </a:r>
            <a:r>
              <a:rPr lang="en-US" sz="2000" err="1">
                <a:latin typeface="Times New Roman"/>
                <a:cs typeface="Times New Roman"/>
              </a:rPr>
              <a:t>dưới</a:t>
            </a:r>
            <a:r>
              <a:rPr lang="en-US" sz="2000">
                <a:latin typeface="Times New Roman"/>
                <a:cs typeface="Times New Roman"/>
              </a:rPr>
              <a:t>: BN </a:t>
            </a:r>
            <a:r>
              <a:rPr lang="en-US" sz="2000" err="1">
                <a:latin typeface="Times New Roman"/>
                <a:cs typeface="Times New Roman"/>
              </a:rPr>
              <a:t>có</a:t>
            </a:r>
            <a:r>
              <a:rPr lang="en-US" sz="2000">
                <a:latin typeface="Times New Roman"/>
                <a:cs typeface="Times New Roman"/>
              </a:rPr>
              <a:t> </a:t>
            </a:r>
            <a:r>
              <a:rPr lang="en-US" sz="2000" err="1">
                <a:latin typeface="Times New Roman"/>
                <a:cs typeface="Times New Roman"/>
              </a:rPr>
              <a:t>tình</a:t>
            </a:r>
            <a:r>
              <a:rPr lang="en-US" sz="2000">
                <a:latin typeface="Times New Roman"/>
                <a:cs typeface="Times New Roman"/>
              </a:rPr>
              <a:t> </a:t>
            </a:r>
            <a:r>
              <a:rPr lang="en-US" sz="2000" err="1">
                <a:latin typeface="Times New Roman"/>
                <a:cs typeface="Times New Roman"/>
              </a:rPr>
              <a:t>trạng</a:t>
            </a:r>
            <a:r>
              <a:rPr lang="en-US" sz="2000">
                <a:latin typeface="Times New Roman"/>
                <a:cs typeface="Times New Roman"/>
              </a:rPr>
              <a:t> </a:t>
            </a:r>
            <a:r>
              <a:rPr lang="en-US" sz="2000" err="1">
                <a:latin typeface="Times New Roman"/>
                <a:cs typeface="Times New Roman"/>
              </a:rPr>
              <a:t>phù</a:t>
            </a:r>
            <a:r>
              <a:rPr lang="en-US" sz="2000">
                <a:latin typeface="Times New Roman"/>
                <a:cs typeface="Times New Roman"/>
              </a:rPr>
              <a:t> </a:t>
            </a:r>
            <a:r>
              <a:rPr lang="en-US" sz="2000" err="1">
                <a:latin typeface="Times New Roman"/>
                <a:cs typeface="Times New Roman"/>
              </a:rPr>
              <a:t>khu</a:t>
            </a:r>
            <a:r>
              <a:rPr lang="en-US" sz="2000">
                <a:latin typeface="Times New Roman"/>
                <a:cs typeface="Times New Roman"/>
              </a:rPr>
              <a:t> </a:t>
            </a:r>
            <a:r>
              <a:rPr lang="en-US" sz="2000" err="1">
                <a:latin typeface="Times New Roman"/>
                <a:cs typeface="Times New Roman"/>
              </a:rPr>
              <a:t>trú</a:t>
            </a:r>
            <a:r>
              <a:rPr lang="en-US" sz="2000">
                <a:latin typeface="Times New Roman"/>
                <a:cs typeface="Times New Roman"/>
              </a:rPr>
              <a:t> </a:t>
            </a:r>
            <a:r>
              <a:rPr lang="en-US" sz="2000" err="1">
                <a:latin typeface="Times New Roman"/>
                <a:cs typeface="Times New Roman"/>
              </a:rPr>
              <a:t>và</a:t>
            </a:r>
            <a:r>
              <a:rPr lang="en-US" sz="2000">
                <a:latin typeface="Times New Roman"/>
                <a:cs typeface="Times New Roman"/>
              </a:rPr>
              <a:t> </a:t>
            </a:r>
            <a:r>
              <a:rPr lang="en-US" sz="2000" err="1">
                <a:latin typeface="Times New Roman"/>
                <a:cs typeface="Times New Roman"/>
              </a:rPr>
              <a:t>đau</a:t>
            </a:r>
            <a:r>
              <a:rPr lang="en-US" sz="2000">
                <a:latin typeface="Times New Roman"/>
                <a:cs typeface="Times New Roman"/>
              </a:rPr>
              <a:t> </a:t>
            </a:r>
            <a:r>
              <a:rPr lang="en-US" sz="2000" err="1">
                <a:latin typeface="Times New Roman"/>
                <a:cs typeface="Times New Roman"/>
              </a:rPr>
              <a:t>vùng</a:t>
            </a:r>
            <a:r>
              <a:rPr lang="en-US" sz="2000">
                <a:latin typeface="Times New Roman"/>
                <a:cs typeface="Times New Roman"/>
              </a:rPr>
              <a:t> </a:t>
            </a:r>
            <a:r>
              <a:rPr lang="en-US" sz="2000" err="1">
                <a:latin typeface="Times New Roman"/>
                <a:cs typeface="Times New Roman"/>
              </a:rPr>
              <a:t>chân</a:t>
            </a:r>
            <a:r>
              <a:rPr lang="en-US" sz="2000">
                <a:latin typeface="Times New Roman"/>
                <a:cs typeface="Times New Roman"/>
              </a:rPr>
              <a:t> </a:t>
            </a:r>
            <a:r>
              <a:rPr lang="en-US" sz="2000" err="1">
                <a:latin typeface="Times New Roman"/>
                <a:cs typeface="Times New Roman"/>
              </a:rPr>
              <a:t>phải</a:t>
            </a:r>
            <a:r>
              <a:rPr lang="en-US" sz="2000">
                <a:latin typeface="Times New Roman"/>
                <a:cs typeface="Times New Roman"/>
              </a:rPr>
              <a:t>, </a:t>
            </a:r>
            <a:r>
              <a:rPr lang="en-US" sz="2000" err="1">
                <a:latin typeface="Times New Roman"/>
                <a:cs typeface="Times New Roman"/>
              </a:rPr>
              <a:t>có</a:t>
            </a:r>
            <a:r>
              <a:rPr lang="en-US" sz="2000">
                <a:latin typeface="Times New Roman"/>
                <a:cs typeface="Times New Roman"/>
              </a:rPr>
              <a:t> </a:t>
            </a:r>
            <a:r>
              <a:rPr lang="en-US" sz="2000" err="1">
                <a:latin typeface="Times New Roman"/>
                <a:cs typeface="Times New Roman"/>
              </a:rPr>
              <a:t>cơ</a:t>
            </a:r>
            <a:r>
              <a:rPr lang="en-US" sz="2000">
                <a:latin typeface="Times New Roman"/>
                <a:cs typeface="Times New Roman"/>
              </a:rPr>
              <a:t> </a:t>
            </a:r>
            <a:r>
              <a:rPr lang="en-US" sz="2000" err="1">
                <a:latin typeface="Times New Roman"/>
                <a:cs typeface="Times New Roman"/>
              </a:rPr>
              <a:t>địa</a:t>
            </a:r>
            <a:r>
              <a:rPr lang="en-US" sz="2000">
                <a:latin typeface="Times New Roman"/>
                <a:cs typeface="Times New Roman"/>
              </a:rPr>
              <a:t> </a:t>
            </a:r>
            <a:r>
              <a:rPr lang="en-US" sz="2000" err="1">
                <a:latin typeface="Times New Roman"/>
                <a:cs typeface="Times New Roman"/>
              </a:rPr>
              <a:t>tăng</a:t>
            </a:r>
            <a:r>
              <a:rPr lang="en-US" sz="2000">
                <a:latin typeface="Times New Roman"/>
                <a:cs typeface="Times New Roman"/>
              </a:rPr>
              <a:t> </a:t>
            </a:r>
            <a:r>
              <a:rPr lang="en-US" sz="2000" err="1">
                <a:latin typeface="Times New Roman"/>
                <a:cs typeface="Times New Roman"/>
              </a:rPr>
              <a:t>đông</a:t>
            </a:r>
            <a:r>
              <a:rPr lang="en-US" sz="2000">
                <a:latin typeface="Times New Roman"/>
                <a:cs typeface="Times New Roman"/>
              </a:rPr>
              <a:t> -&gt; </a:t>
            </a:r>
            <a:r>
              <a:rPr lang="en-US" sz="2000" err="1">
                <a:latin typeface="Times New Roman"/>
                <a:cs typeface="Times New Roman"/>
              </a:rPr>
              <a:t>Cần</a:t>
            </a:r>
            <a:r>
              <a:rPr lang="en-US" sz="2000">
                <a:latin typeface="Times New Roman"/>
                <a:cs typeface="Times New Roman"/>
              </a:rPr>
              <a:t> </a:t>
            </a:r>
            <a:r>
              <a:rPr lang="en-US" sz="2000" err="1">
                <a:latin typeface="Times New Roman"/>
                <a:cs typeface="Times New Roman"/>
              </a:rPr>
              <a:t>đề</a:t>
            </a:r>
            <a:r>
              <a:rPr lang="en-US" sz="2000">
                <a:latin typeface="Times New Roman"/>
                <a:cs typeface="Times New Roman"/>
              </a:rPr>
              <a:t> </a:t>
            </a:r>
            <a:r>
              <a:rPr lang="en-US" sz="2000" err="1">
                <a:latin typeface="Times New Roman"/>
                <a:cs typeface="Times New Roman"/>
              </a:rPr>
              <a:t>nghị</a:t>
            </a:r>
            <a:r>
              <a:rPr lang="en-US" sz="2000">
                <a:latin typeface="Times New Roman"/>
                <a:cs typeface="Times New Roman"/>
              </a:rPr>
              <a:t> </a:t>
            </a:r>
            <a:r>
              <a:rPr lang="en-US" sz="2000" err="1">
                <a:latin typeface="Times New Roman"/>
                <a:cs typeface="Times New Roman"/>
              </a:rPr>
              <a:t>Siêu</a:t>
            </a:r>
            <a:r>
              <a:rPr lang="en-US" sz="2000">
                <a:latin typeface="Times New Roman"/>
                <a:cs typeface="Times New Roman"/>
              </a:rPr>
              <a:t> </a:t>
            </a:r>
            <a:r>
              <a:rPr lang="en-US" sz="2000" err="1">
                <a:latin typeface="Times New Roman"/>
                <a:cs typeface="Times New Roman"/>
              </a:rPr>
              <a:t>âm</a:t>
            </a:r>
            <a:r>
              <a:rPr lang="en-US" sz="2000">
                <a:latin typeface="Times New Roman"/>
                <a:cs typeface="Times New Roman"/>
              </a:rPr>
              <a:t> Doppler </a:t>
            </a:r>
            <a:r>
              <a:rPr lang="en-US" sz="2000" err="1">
                <a:latin typeface="Times New Roman"/>
                <a:cs typeface="Times New Roman"/>
              </a:rPr>
              <a:t>mạch</a:t>
            </a:r>
            <a:r>
              <a:rPr lang="en-US" sz="2000">
                <a:latin typeface="Times New Roman"/>
                <a:cs typeface="Times New Roman"/>
              </a:rPr>
              <a:t> </a:t>
            </a:r>
            <a:r>
              <a:rPr lang="en-US" sz="2000" err="1">
                <a:latin typeface="Times New Roman"/>
                <a:cs typeface="Times New Roman"/>
              </a:rPr>
              <a:t>máu</a:t>
            </a:r>
            <a:r>
              <a:rPr lang="en-US" sz="2000">
                <a:latin typeface="Times New Roman"/>
                <a:cs typeface="Times New Roman"/>
              </a:rPr>
              <a:t> chi </a:t>
            </a:r>
            <a:r>
              <a:rPr lang="en-US" sz="2000" err="1">
                <a:latin typeface="Times New Roman"/>
                <a:cs typeface="Times New Roman"/>
              </a:rPr>
              <a:t>dưới</a:t>
            </a:r>
            <a:r>
              <a:rPr lang="en-US" sz="2000">
                <a:latin typeface="Times New Roman"/>
                <a:cs typeface="Times New Roman"/>
              </a:rPr>
              <a:t>. </a:t>
            </a:r>
          </a:p>
          <a:p>
            <a:pPr marL="0" indent="0">
              <a:buNone/>
            </a:pPr>
            <a:endParaRPr lang="vi-VN" sz="2000">
              <a:latin typeface="Arial"/>
              <a:cs typeface="Arial"/>
            </a:endParaRPr>
          </a:p>
          <a:p>
            <a:pPr marL="0" indent="0">
              <a:buNone/>
            </a:pPr>
            <a:endParaRPr lang="vi-VN" sz="2000">
              <a:latin typeface="Arial"/>
              <a:cs typeface="Arial"/>
            </a:endParaRPr>
          </a:p>
        </p:txBody>
      </p:sp>
      <p:sp>
        <p:nvSpPr>
          <p:cNvPr id="4" name="Chỗ dành sẵn cho Ngày tháng 3">
            <a:extLst>
              <a:ext uri="{FF2B5EF4-FFF2-40B4-BE49-F238E27FC236}">
                <a16:creationId xmlns:a16="http://schemas.microsoft.com/office/drawing/2014/main" id="{6DECF8E0-08E5-67C0-B267-0746D4DEF269}"/>
              </a:ext>
            </a:extLst>
          </p:cNvPr>
          <p:cNvSpPr>
            <a:spLocks noGrp="1"/>
          </p:cNvSpPr>
          <p:nvPr>
            <p:ph type="dt" sz="half" idx="10"/>
          </p:nvPr>
        </p:nvSpPr>
        <p:spPr/>
        <p:txBody>
          <a:bodyPr/>
          <a:lstStyle/>
          <a:p>
            <a:fld id="{A69EF9AC-A395-4FE0-A991-18AD7B7977EF}" type="datetime1">
              <a:rPr lang="vi-VN" smtClean="0"/>
              <a:t>14/02/2023</a:t>
            </a:fld>
            <a:endParaRPr lang="en-US"/>
          </a:p>
        </p:txBody>
      </p:sp>
      <p:sp>
        <p:nvSpPr>
          <p:cNvPr id="5" name="Chỗ dành sẵn cho Số hiệu Bản chiếu 4">
            <a:extLst>
              <a:ext uri="{FF2B5EF4-FFF2-40B4-BE49-F238E27FC236}">
                <a16:creationId xmlns:a16="http://schemas.microsoft.com/office/drawing/2014/main" id="{E3CCB007-F6E8-07A7-83DC-03A6C0F3C8B3}"/>
              </a:ext>
            </a:extLst>
          </p:cNvPr>
          <p:cNvSpPr>
            <a:spLocks noGrp="1"/>
          </p:cNvSpPr>
          <p:nvPr>
            <p:ph type="sldNum" sz="quarter" idx="12"/>
          </p:nvPr>
        </p:nvSpPr>
        <p:spPr/>
        <p:txBody>
          <a:bodyPr/>
          <a:lstStyle/>
          <a:p>
            <a:fld id="{B6F15528-21DE-4FAA-801E-634DDDAF4B2B}" type="slidenum">
              <a:rPr lang="en-US" smtClean="0"/>
              <a:t>19</a:t>
            </a:fld>
            <a:endParaRPr lang="en-US"/>
          </a:p>
        </p:txBody>
      </p:sp>
      <p:pic>
        <p:nvPicPr>
          <p:cNvPr id="7" name="Hình ảnh 8" descr="Ảnh có chứa văn bản, ký hiệu&#10;&#10;Mô tả được tự động tạo">
            <a:extLst>
              <a:ext uri="{FF2B5EF4-FFF2-40B4-BE49-F238E27FC236}">
                <a16:creationId xmlns:a16="http://schemas.microsoft.com/office/drawing/2014/main" id="{2DC2A288-D8A8-D9AD-2040-E7EB2CC9242F}"/>
              </a:ext>
            </a:extLst>
          </p:cNvPr>
          <p:cNvPicPr>
            <a:picLocks noChangeAspect="1"/>
          </p:cNvPicPr>
          <p:nvPr/>
        </p:nvPicPr>
        <p:blipFill>
          <a:blip r:embed="rId2"/>
          <a:stretch>
            <a:fillRect/>
          </a:stretch>
        </p:blipFill>
        <p:spPr>
          <a:xfrm>
            <a:off x="7679364" y="6520"/>
            <a:ext cx="1467294" cy="1422356"/>
          </a:xfrm>
          <a:prstGeom prst="rect">
            <a:avLst/>
          </a:prstGeom>
        </p:spPr>
      </p:pic>
    </p:spTree>
    <p:extLst>
      <p:ext uri="{BB962C8B-B14F-4D97-AF65-F5344CB8AC3E}">
        <p14:creationId xmlns:p14="http://schemas.microsoft.com/office/powerpoint/2010/main" val="7892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b="1">
                <a:solidFill>
                  <a:srgbClr val="000099"/>
                </a:solidFill>
                <a:latin typeface="Times New Roman"/>
                <a:cs typeface="Arial"/>
              </a:rPr>
              <a:t>HÀNH CHÍNH</a:t>
            </a:r>
            <a:endParaRPr lang="en-US" b="1">
              <a:solidFill>
                <a:srgbClr val="000099"/>
              </a:solidFill>
              <a:latin typeface="Times New Roman"/>
              <a:cs typeface="Arial" panose="020B0604020202020204" pitchFamily="34" charset="0"/>
            </a:endParaRPr>
          </a:p>
        </p:txBody>
      </p:sp>
      <p:sp>
        <p:nvSpPr>
          <p:cNvPr id="3" name="Content Placeholder 2"/>
          <p:cNvSpPr>
            <a:spLocks noGrp="1"/>
          </p:cNvSpPr>
          <p:nvPr>
            <p:ph idx="1"/>
          </p:nvPr>
        </p:nvSpPr>
        <p:spPr>
          <a:xfrm>
            <a:off x="457200" y="1417638"/>
            <a:ext cx="8229600" cy="4708525"/>
          </a:xfrm>
        </p:spPr>
        <p:txBody>
          <a:bodyPr vert="horz" lIns="91440" tIns="45720" rIns="91440" bIns="45720" rtlCol="0" anchor="t">
            <a:normAutofit/>
          </a:bodyPr>
          <a:lstStyle/>
          <a:p>
            <a:pPr>
              <a:lnSpc>
                <a:spcPct val="150000"/>
              </a:lnSpc>
              <a:spcBef>
                <a:spcPts val="0"/>
              </a:spcBef>
            </a:pPr>
            <a:endParaRPr lang="en-US" altLang="vi-VN" sz="2500">
              <a:solidFill>
                <a:srgbClr val="000000"/>
              </a:solidFill>
              <a:latin typeface="Times New Roman"/>
              <a:cs typeface="Times New Roman" panose="02020603050405020304" pitchFamily="18" charset="0"/>
            </a:endParaRPr>
          </a:p>
          <a:p>
            <a:r>
              <a:rPr lang="vi-VN">
                <a:latin typeface="Times New Roman"/>
                <a:cs typeface="Times New Roman"/>
              </a:rPr>
              <a:t>Họ và tên: Đinh Nguyễn C    </a:t>
            </a:r>
            <a:endParaRPr lang="vi-VN">
              <a:latin typeface="Times New Roman"/>
              <a:cs typeface="Times New Roman" panose="02020603050405020304" pitchFamily="18" charset="0"/>
            </a:endParaRPr>
          </a:p>
          <a:p>
            <a:r>
              <a:rPr lang="vi-VN">
                <a:latin typeface="Times New Roman"/>
                <a:cs typeface="Times New Roman"/>
              </a:rPr>
              <a:t>Giới tính: Nam</a:t>
            </a:r>
            <a:endParaRPr lang="vi-VN">
              <a:latin typeface="Times New Roman"/>
              <a:cs typeface="Times New Roman" panose="02020603050405020304" pitchFamily="18" charset="0"/>
            </a:endParaRPr>
          </a:p>
          <a:p>
            <a:r>
              <a:rPr lang="vi-VN">
                <a:latin typeface="Times New Roman"/>
                <a:cs typeface="Times New Roman"/>
              </a:rPr>
              <a:t>Năm sinh: 1999 (24T)</a:t>
            </a:r>
            <a:endParaRPr lang="vi-VN">
              <a:latin typeface="Times New Roman"/>
              <a:cs typeface="Times New Roman" panose="02020603050405020304" pitchFamily="18" charset="0"/>
            </a:endParaRPr>
          </a:p>
          <a:p>
            <a:r>
              <a:rPr lang="vi-VN">
                <a:latin typeface="Times New Roman"/>
                <a:cs typeface="Times New Roman"/>
              </a:rPr>
              <a:t>Nghề nghiệp: Sinh viên</a:t>
            </a:r>
          </a:p>
          <a:p>
            <a:r>
              <a:rPr lang="vi-VN">
                <a:latin typeface="Times New Roman"/>
                <a:cs typeface="Times New Roman"/>
              </a:rPr>
              <a:t>Địa chỉ: 396 ấp 4 xã An Hữu, huyện Cái Bè, tỉnh Tiền Giang </a:t>
            </a:r>
            <a:endParaRPr lang="vi-VN">
              <a:latin typeface="Times New Roman"/>
              <a:cs typeface="Times New Roman" panose="02020603050405020304" pitchFamily="18" charset="0"/>
            </a:endParaRPr>
          </a:p>
          <a:p>
            <a:r>
              <a:rPr lang="vi-VN">
                <a:latin typeface="Times New Roman"/>
                <a:cs typeface="Times New Roman"/>
              </a:rPr>
              <a:t>Thời gian vào viện: 27/01/2023</a:t>
            </a:r>
            <a:endParaRPr lang="vi-VN">
              <a:latin typeface="Times New Roman"/>
              <a:cs typeface="Times New Roman" panose="02020603050405020304" pitchFamily="18" charset="0"/>
            </a:endParaRPr>
          </a:p>
          <a:p>
            <a:pPr marL="0" indent="0">
              <a:buNone/>
            </a:pPr>
            <a:endParaRPr lang="en-US">
              <a:latin typeface="Times New Roman"/>
              <a:cs typeface="Times New Roman" panose="02020603050405020304" pitchFamily="18" charset="0"/>
            </a:endParaRPr>
          </a:p>
        </p:txBody>
      </p:sp>
      <p:sp>
        <p:nvSpPr>
          <p:cNvPr id="4" name="Date Placeholder 3"/>
          <p:cNvSpPr>
            <a:spLocks noGrp="1"/>
          </p:cNvSpPr>
          <p:nvPr>
            <p:ph type="dt" sz="half" idx="10"/>
          </p:nvPr>
        </p:nvSpPr>
        <p:spPr/>
        <p:txBody>
          <a:bodyPr/>
          <a:lstStyle/>
          <a:p>
            <a:fld id="{0403AEBB-287B-4825-BD09-E940057743F4}" type="datetime1">
              <a:rPr lang="vi-VN" smtClean="0"/>
              <a:t>14/02/2023</a:t>
            </a:fld>
            <a:endParaRPr lang="en-US"/>
          </a:p>
        </p:txBody>
      </p:sp>
      <p:sp>
        <p:nvSpPr>
          <p:cNvPr id="8" name="Slide Number Placeholder 7"/>
          <p:cNvSpPr>
            <a:spLocks noGrp="1"/>
          </p:cNvSpPr>
          <p:nvPr>
            <p:ph type="sldNum" sz="quarter" idx="12"/>
          </p:nvPr>
        </p:nvSpPr>
        <p:spPr/>
        <p:txBody>
          <a:bodyPr/>
          <a:lstStyle/>
          <a:p>
            <a:fld id="{B6F15528-21DE-4FAA-801E-634DDDAF4B2B}" type="slidenum">
              <a:rPr lang="en-US" smtClean="0"/>
              <a:t>2</a:t>
            </a:fld>
            <a:endParaRPr lang="en-US"/>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0" y="92076"/>
            <a:ext cx="990600" cy="990600"/>
          </a:xfrm>
          <a:prstGeom prst="rect">
            <a:avLst/>
          </a:prstGeom>
        </p:spPr>
      </p:pic>
      <p:pic>
        <p:nvPicPr>
          <p:cNvPr id="6" name="Hình ảnh 8" descr="Ảnh có chứa văn bản, ký hiệu&#10;&#10;Mô tả được tự động tạo">
            <a:extLst>
              <a:ext uri="{FF2B5EF4-FFF2-40B4-BE49-F238E27FC236}">
                <a16:creationId xmlns:a16="http://schemas.microsoft.com/office/drawing/2014/main" id="{0E94D9E5-E105-94D4-EB1B-604415D4A9E4}"/>
              </a:ext>
            </a:extLst>
          </p:cNvPr>
          <p:cNvPicPr>
            <a:picLocks noChangeAspect="1"/>
          </p:cNvPicPr>
          <p:nvPr/>
        </p:nvPicPr>
        <p:blipFill>
          <a:blip r:embed="rId3"/>
          <a:stretch>
            <a:fillRect/>
          </a:stretch>
        </p:blipFill>
        <p:spPr>
          <a:xfrm>
            <a:off x="7679364" y="6520"/>
            <a:ext cx="1467294" cy="1422356"/>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E91B4F7E-30FC-9187-171E-94644DE1048C}"/>
              </a:ext>
            </a:extLst>
          </p:cNvPr>
          <p:cNvSpPr>
            <a:spLocks noGrp="1"/>
          </p:cNvSpPr>
          <p:nvPr>
            <p:ph type="title"/>
          </p:nvPr>
        </p:nvSpPr>
        <p:spPr/>
        <p:txBody>
          <a:bodyPr/>
          <a:lstStyle/>
          <a:p>
            <a:r>
              <a:rPr lang="en-US" b="1">
                <a:solidFill>
                  <a:srgbClr val="000099"/>
                </a:solidFill>
                <a:latin typeface="Times New Roman"/>
                <a:cs typeface="Times New Roman"/>
              </a:rPr>
              <a:t>BIỆN LUẬN</a:t>
            </a:r>
            <a:endParaRPr lang="vi-VN">
              <a:ea typeface="+mj-lt"/>
              <a:cs typeface="+mj-lt"/>
            </a:endParaRPr>
          </a:p>
        </p:txBody>
      </p:sp>
      <p:sp>
        <p:nvSpPr>
          <p:cNvPr id="3" name="Chỗ dành sẵn cho Nội dung 2">
            <a:extLst>
              <a:ext uri="{FF2B5EF4-FFF2-40B4-BE49-F238E27FC236}">
                <a16:creationId xmlns:a16="http://schemas.microsoft.com/office/drawing/2014/main" id="{A80AA508-EE10-8F3B-6E51-67D55C70F90C}"/>
              </a:ext>
            </a:extLst>
          </p:cNvPr>
          <p:cNvSpPr>
            <a:spLocks noGrp="1"/>
          </p:cNvSpPr>
          <p:nvPr>
            <p:ph idx="1"/>
          </p:nvPr>
        </p:nvSpPr>
        <p:spPr>
          <a:xfrm>
            <a:off x="293825" y="1530016"/>
            <a:ext cx="8553396" cy="5134699"/>
          </a:xfrm>
        </p:spPr>
        <p:txBody>
          <a:bodyPr vert="horz" lIns="91440" tIns="45720" rIns="91440" bIns="45720" rtlCol="0" anchor="t">
            <a:noAutofit/>
          </a:bodyPr>
          <a:lstStyle/>
          <a:p>
            <a:pPr marL="0" lvl="1" indent="0">
              <a:lnSpc>
                <a:spcPct val="150000"/>
              </a:lnSpc>
              <a:spcBef>
                <a:spcPts val="0"/>
              </a:spcBef>
              <a:buNone/>
            </a:pPr>
            <a:r>
              <a:rPr lang="en-US" sz="2000">
                <a:latin typeface="Times New Roman"/>
                <a:cs typeface="Times New Roman"/>
              </a:rPr>
              <a:t>2. </a:t>
            </a:r>
            <a:r>
              <a:rPr lang="en-US" sz="2000" err="1">
                <a:latin typeface="Times New Roman"/>
                <a:cs typeface="Times New Roman"/>
              </a:rPr>
              <a:t>Liệt</a:t>
            </a:r>
            <a:r>
              <a:rPr lang="en-US" sz="2000">
                <a:latin typeface="Times New Roman"/>
                <a:cs typeface="Times New Roman"/>
              </a:rPr>
              <a:t> 2 chi </a:t>
            </a:r>
            <a:r>
              <a:rPr lang="en-US" sz="2000" err="1">
                <a:latin typeface="Times New Roman"/>
                <a:cs typeface="Times New Roman"/>
              </a:rPr>
              <a:t>dưới</a:t>
            </a:r>
            <a:r>
              <a:rPr lang="en-US" sz="2000">
                <a:latin typeface="Times New Roman"/>
                <a:cs typeface="Times New Roman"/>
              </a:rPr>
              <a:t>: BN </a:t>
            </a:r>
            <a:r>
              <a:rPr lang="en-US" sz="2000" err="1">
                <a:latin typeface="Times New Roman"/>
                <a:cs typeface="Times New Roman"/>
              </a:rPr>
              <a:t>có</a:t>
            </a:r>
            <a:r>
              <a:rPr lang="en-US" sz="2000">
                <a:latin typeface="Times New Roman"/>
                <a:cs typeface="Times New Roman"/>
              </a:rPr>
              <a:t> </a:t>
            </a:r>
            <a:r>
              <a:rPr lang="en-US" sz="2000" err="1">
                <a:latin typeface="Times New Roman"/>
                <a:cs typeface="Times New Roman"/>
              </a:rPr>
              <a:t>liệt</a:t>
            </a:r>
            <a:r>
              <a:rPr lang="en-US" sz="2000">
                <a:latin typeface="Times New Roman"/>
                <a:cs typeface="Times New Roman"/>
              </a:rPr>
              <a:t> </a:t>
            </a:r>
            <a:r>
              <a:rPr lang="en-US" sz="2000" err="1">
                <a:latin typeface="Times New Roman"/>
                <a:cs typeface="Times New Roman"/>
              </a:rPr>
              <a:t>vì</a:t>
            </a:r>
            <a:r>
              <a:rPr lang="en-US" sz="2000">
                <a:latin typeface="Times New Roman"/>
                <a:cs typeface="Times New Roman"/>
              </a:rPr>
              <a:t> </a:t>
            </a:r>
            <a:r>
              <a:rPr lang="en-US" sz="2000" err="1">
                <a:latin typeface="Times New Roman"/>
                <a:cs typeface="Times New Roman"/>
              </a:rPr>
              <a:t>sức</a:t>
            </a:r>
            <a:r>
              <a:rPr lang="en-US" sz="2000">
                <a:latin typeface="Times New Roman"/>
                <a:cs typeface="Times New Roman"/>
              </a:rPr>
              <a:t> </a:t>
            </a:r>
            <a:r>
              <a:rPr lang="en-US" sz="2000" err="1">
                <a:latin typeface="Times New Roman"/>
                <a:cs typeface="Times New Roman"/>
              </a:rPr>
              <a:t>cơ</a:t>
            </a:r>
            <a:r>
              <a:rPr lang="en-US" sz="2000">
                <a:latin typeface="Times New Roman"/>
                <a:cs typeface="Times New Roman"/>
              </a:rPr>
              <a:t> 1/5 chi </a:t>
            </a:r>
            <a:r>
              <a:rPr lang="en-US" sz="2000" err="1">
                <a:latin typeface="Times New Roman"/>
                <a:cs typeface="Times New Roman"/>
              </a:rPr>
              <a:t>phải</a:t>
            </a:r>
            <a:r>
              <a:rPr lang="en-US" sz="2000">
                <a:latin typeface="Times New Roman"/>
                <a:cs typeface="Times New Roman"/>
              </a:rPr>
              <a:t>, 2/5 chi </a:t>
            </a:r>
            <a:r>
              <a:rPr lang="en-US" sz="2000" err="1">
                <a:latin typeface="Times New Roman"/>
                <a:cs typeface="Times New Roman"/>
              </a:rPr>
              <a:t>trái</a:t>
            </a:r>
            <a:r>
              <a:rPr lang="en-US" sz="2000">
                <a:latin typeface="Times New Roman"/>
                <a:cs typeface="Times New Roman"/>
              </a:rPr>
              <a:t>. </a:t>
            </a:r>
          </a:p>
          <a:p>
            <a:pPr marL="0" lvl="1" indent="0">
              <a:lnSpc>
                <a:spcPct val="150000"/>
              </a:lnSpc>
              <a:spcBef>
                <a:spcPts val="0"/>
              </a:spcBef>
              <a:buNone/>
            </a:pPr>
            <a:r>
              <a:rPr lang="en-US" sz="2000">
                <a:latin typeface="Times New Roman"/>
                <a:ea typeface="Calibri"/>
                <a:cs typeface="Times New Roman"/>
              </a:rPr>
              <a:t>- </a:t>
            </a:r>
            <a:r>
              <a:rPr lang="en-US" sz="2000" err="1">
                <a:latin typeface="Times New Roman"/>
                <a:ea typeface="Calibri"/>
                <a:cs typeface="Times New Roman"/>
              </a:rPr>
              <a:t>Những</a:t>
            </a:r>
            <a:r>
              <a:rPr lang="en-US" sz="2000">
                <a:latin typeface="Times New Roman"/>
                <a:ea typeface="Calibri"/>
                <a:cs typeface="Times New Roman"/>
              </a:rPr>
              <a:t> </a:t>
            </a:r>
            <a:r>
              <a:rPr lang="en-US" sz="2000" err="1">
                <a:latin typeface="Times New Roman"/>
                <a:ea typeface="Calibri"/>
                <a:cs typeface="Times New Roman"/>
              </a:rPr>
              <a:t>nguyên</a:t>
            </a:r>
            <a:r>
              <a:rPr lang="en-US" sz="2000">
                <a:latin typeface="Times New Roman"/>
                <a:ea typeface="Calibri"/>
                <a:cs typeface="Times New Roman"/>
              </a:rPr>
              <a:t> </a:t>
            </a:r>
            <a:r>
              <a:rPr lang="en-US" sz="2000" err="1">
                <a:latin typeface="Times New Roman"/>
                <a:ea typeface="Calibri"/>
                <a:cs typeface="Times New Roman"/>
              </a:rPr>
              <a:t>nhân</a:t>
            </a:r>
            <a:r>
              <a:rPr lang="en-US" sz="2000">
                <a:latin typeface="Times New Roman"/>
                <a:ea typeface="Calibri"/>
                <a:cs typeface="Times New Roman"/>
              </a:rPr>
              <a:t> </a:t>
            </a:r>
            <a:r>
              <a:rPr lang="en-US" sz="2000" err="1">
                <a:latin typeface="Times New Roman"/>
                <a:ea typeface="Calibri"/>
                <a:cs typeface="Times New Roman"/>
              </a:rPr>
              <a:t>gây</a:t>
            </a:r>
            <a:r>
              <a:rPr lang="en-US" sz="2000">
                <a:latin typeface="Times New Roman"/>
                <a:ea typeface="Calibri"/>
                <a:cs typeface="Times New Roman"/>
              </a:rPr>
              <a:t> </a:t>
            </a:r>
            <a:r>
              <a:rPr lang="en-US" sz="2000" err="1">
                <a:latin typeface="Times New Roman"/>
                <a:ea typeface="Calibri"/>
                <a:cs typeface="Times New Roman"/>
              </a:rPr>
              <a:t>liệt</a:t>
            </a:r>
            <a:r>
              <a:rPr lang="en-US" sz="2000">
                <a:latin typeface="Times New Roman"/>
                <a:ea typeface="Calibri"/>
                <a:cs typeface="Times New Roman"/>
              </a:rPr>
              <a:t> 2 chi </a:t>
            </a:r>
            <a:r>
              <a:rPr lang="en-US" sz="2000" err="1">
                <a:latin typeface="Times New Roman"/>
                <a:ea typeface="Calibri"/>
                <a:cs typeface="Times New Roman"/>
              </a:rPr>
              <a:t>dưới</a:t>
            </a:r>
            <a:r>
              <a:rPr lang="en-US" sz="2000">
                <a:latin typeface="Times New Roman"/>
                <a:ea typeface="Calibri"/>
                <a:cs typeface="Times New Roman"/>
              </a:rPr>
              <a:t> ở BN </a:t>
            </a:r>
            <a:r>
              <a:rPr lang="en-US" sz="2000" err="1">
                <a:latin typeface="Times New Roman"/>
                <a:ea typeface="Calibri"/>
                <a:cs typeface="Times New Roman"/>
              </a:rPr>
              <a:t>này</a:t>
            </a:r>
            <a:r>
              <a:rPr lang="en-US" sz="2000">
                <a:latin typeface="Times New Roman"/>
                <a:ea typeface="Calibri"/>
                <a:cs typeface="Times New Roman"/>
              </a:rPr>
              <a:t> </a:t>
            </a:r>
            <a:r>
              <a:rPr lang="en-US" sz="2000" err="1">
                <a:latin typeface="Times New Roman"/>
                <a:ea typeface="Calibri"/>
                <a:cs typeface="Times New Roman"/>
              </a:rPr>
              <a:t>là</a:t>
            </a:r>
            <a:r>
              <a:rPr lang="en-US" sz="2000">
                <a:latin typeface="Times New Roman"/>
                <a:ea typeface="Calibri"/>
                <a:cs typeface="Times New Roman"/>
              </a:rPr>
              <a:t>:</a:t>
            </a:r>
          </a:p>
          <a:p>
            <a:pPr marL="0" lvl="1" indent="0">
              <a:lnSpc>
                <a:spcPct val="150000"/>
              </a:lnSpc>
              <a:spcBef>
                <a:spcPts val="0"/>
              </a:spcBef>
              <a:buNone/>
            </a:pPr>
            <a:r>
              <a:rPr lang="en-US" sz="2000">
                <a:latin typeface="Times New Roman"/>
                <a:cs typeface="Times New Roman"/>
              </a:rPr>
              <a:t>+ </a:t>
            </a:r>
            <a:r>
              <a:rPr lang="en-US" sz="2000" err="1">
                <a:latin typeface="Times New Roman"/>
                <a:cs typeface="Times New Roman"/>
              </a:rPr>
              <a:t>Hạn</a:t>
            </a:r>
            <a:r>
              <a:rPr lang="en-US" sz="2000">
                <a:latin typeface="Times New Roman"/>
                <a:cs typeface="Times New Roman"/>
              </a:rPr>
              <a:t> </a:t>
            </a:r>
            <a:r>
              <a:rPr lang="en-US" sz="2000" err="1">
                <a:latin typeface="Times New Roman"/>
                <a:cs typeface="Times New Roman"/>
              </a:rPr>
              <a:t>chế</a:t>
            </a:r>
            <a:r>
              <a:rPr lang="en-US" sz="2000">
                <a:latin typeface="Times New Roman"/>
                <a:cs typeface="Times New Roman"/>
              </a:rPr>
              <a:t> </a:t>
            </a:r>
            <a:r>
              <a:rPr lang="en-US" sz="2000" err="1">
                <a:latin typeface="Times New Roman"/>
                <a:cs typeface="Times New Roman"/>
              </a:rPr>
              <a:t>vận</a:t>
            </a:r>
            <a:r>
              <a:rPr lang="en-US" sz="2000">
                <a:latin typeface="Times New Roman"/>
                <a:cs typeface="Times New Roman"/>
              </a:rPr>
              <a:t> </a:t>
            </a:r>
            <a:r>
              <a:rPr lang="en-US" sz="2000" err="1">
                <a:latin typeface="Times New Roman"/>
                <a:cs typeface="Times New Roman"/>
              </a:rPr>
              <a:t>động</a:t>
            </a:r>
            <a:r>
              <a:rPr lang="en-US" sz="2000">
                <a:latin typeface="Times New Roman"/>
                <a:cs typeface="Times New Roman"/>
              </a:rPr>
              <a:t> do </a:t>
            </a:r>
            <a:r>
              <a:rPr lang="en-US" sz="2000" err="1">
                <a:latin typeface="Times New Roman"/>
                <a:cs typeface="Times New Roman"/>
              </a:rPr>
              <a:t>đau</a:t>
            </a:r>
            <a:r>
              <a:rPr lang="en-US" sz="2000">
                <a:latin typeface="Times New Roman"/>
                <a:cs typeface="Times New Roman"/>
              </a:rPr>
              <a:t> + </a:t>
            </a:r>
            <a:r>
              <a:rPr lang="en-US" sz="2000" err="1">
                <a:latin typeface="Times New Roman"/>
                <a:cs typeface="Times New Roman"/>
              </a:rPr>
              <a:t>phù</a:t>
            </a:r>
            <a:r>
              <a:rPr lang="en-US" sz="2000">
                <a:latin typeface="Times New Roman"/>
                <a:cs typeface="Times New Roman"/>
              </a:rPr>
              <a:t> </a:t>
            </a:r>
            <a:r>
              <a:rPr lang="en-US" sz="2000" err="1">
                <a:latin typeface="Times New Roman"/>
                <a:cs typeface="Times New Roman"/>
              </a:rPr>
              <a:t>mức</a:t>
            </a:r>
            <a:r>
              <a:rPr lang="en-US" sz="2000">
                <a:latin typeface="Times New Roman"/>
                <a:cs typeface="Times New Roman"/>
              </a:rPr>
              <a:t> </a:t>
            </a:r>
            <a:r>
              <a:rPr lang="en-US" sz="2000" err="1">
                <a:latin typeface="Times New Roman"/>
                <a:cs typeface="Times New Roman"/>
              </a:rPr>
              <a:t>độ</a:t>
            </a:r>
            <a:r>
              <a:rPr lang="en-US" sz="2000">
                <a:latin typeface="Times New Roman"/>
                <a:cs typeface="Times New Roman"/>
              </a:rPr>
              <a:t> </a:t>
            </a:r>
            <a:r>
              <a:rPr lang="en-US" sz="2000" err="1">
                <a:latin typeface="Times New Roman"/>
                <a:cs typeface="Times New Roman"/>
              </a:rPr>
              <a:t>nặng</a:t>
            </a:r>
            <a:r>
              <a:rPr lang="en-US" sz="2000">
                <a:latin typeface="Times New Roman"/>
                <a:cs typeface="Times New Roman"/>
              </a:rPr>
              <a:t> 2 chi </a:t>
            </a:r>
            <a:r>
              <a:rPr lang="en-US" sz="2000" err="1">
                <a:latin typeface="Times New Roman"/>
                <a:cs typeface="Times New Roman"/>
              </a:rPr>
              <a:t>dưới</a:t>
            </a:r>
            <a:r>
              <a:rPr lang="en-US" sz="2000">
                <a:latin typeface="Times New Roman"/>
                <a:cs typeface="Times New Roman"/>
              </a:rPr>
              <a:t>: </a:t>
            </a:r>
            <a:r>
              <a:rPr lang="en-US" sz="2000" err="1">
                <a:latin typeface="Times New Roman"/>
                <a:cs typeface="Times New Roman"/>
              </a:rPr>
              <a:t>nghĩ</a:t>
            </a:r>
            <a:r>
              <a:rPr lang="en-US" sz="2000">
                <a:latin typeface="Times New Roman"/>
                <a:cs typeface="Times New Roman"/>
              </a:rPr>
              <a:t> </a:t>
            </a:r>
            <a:r>
              <a:rPr lang="en-US" sz="2000" err="1">
                <a:latin typeface="Times New Roman"/>
                <a:cs typeface="Times New Roman"/>
              </a:rPr>
              <a:t>nhiều</a:t>
            </a:r>
            <a:r>
              <a:rPr lang="en-US" sz="2000">
                <a:latin typeface="Times New Roman"/>
                <a:cs typeface="Times New Roman"/>
              </a:rPr>
              <a:t> </a:t>
            </a:r>
            <a:r>
              <a:rPr lang="en-US" sz="2000" err="1">
                <a:latin typeface="Times New Roman"/>
                <a:cs typeface="Times New Roman"/>
              </a:rPr>
              <a:t>vì</a:t>
            </a:r>
            <a:r>
              <a:rPr lang="en-US" sz="2000">
                <a:latin typeface="Times New Roman"/>
                <a:cs typeface="Times New Roman"/>
              </a:rPr>
              <a:t> BN </a:t>
            </a:r>
            <a:r>
              <a:rPr lang="en-US" sz="2000" err="1">
                <a:latin typeface="Times New Roman"/>
                <a:cs typeface="Times New Roman"/>
              </a:rPr>
              <a:t>babinski</a:t>
            </a:r>
            <a:r>
              <a:rPr lang="en-US" sz="2000">
                <a:latin typeface="Times New Roman"/>
                <a:cs typeface="Times New Roman"/>
              </a:rPr>
              <a:t> (-), </a:t>
            </a:r>
            <a:r>
              <a:rPr lang="en-US" sz="2000" err="1">
                <a:latin typeface="Times New Roman"/>
                <a:cs typeface="Times New Roman"/>
              </a:rPr>
              <a:t>không</a:t>
            </a:r>
            <a:r>
              <a:rPr lang="en-US" sz="2000">
                <a:latin typeface="Times New Roman"/>
                <a:cs typeface="Times New Roman"/>
              </a:rPr>
              <a:t> </a:t>
            </a:r>
            <a:r>
              <a:rPr lang="en-US" sz="2000" err="1">
                <a:latin typeface="Times New Roman"/>
                <a:cs typeface="Times New Roman"/>
              </a:rPr>
              <a:t>có</a:t>
            </a:r>
            <a:r>
              <a:rPr lang="en-US" sz="2000">
                <a:latin typeface="Times New Roman"/>
                <a:cs typeface="Times New Roman"/>
              </a:rPr>
              <a:t> </a:t>
            </a:r>
            <a:r>
              <a:rPr lang="en-US" sz="2000" err="1">
                <a:latin typeface="Times New Roman"/>
                <a:cs typeface="Times New Roman"/>
              </a:rPr>
              <a:t>rối</a:t>
            </a:r>
            <a:r>
              <a:rPr lang="en-US" sz="2000">
                <a:latin typeface="Times New Roman"/>
                <a:cs typeface="Times New Roman"/>
              </a:rPr>
              <a:t> </a:t>
            </a:r>
            <a:r>
              <a:rPr lang="en-US" sz="2000" err="1">
                <a:latin typeface="Times New Roman"/>
                <a:cs typeface="Times New Roman"/>
              </a:rPr>
              <a:t>loạn</a:t>
            </a:r>
            <a:r>
              <a:rPr lang="en-US" sz="2000">
                <a:latin typeface="Times New Roman"/>
                <a:cs typeface="Times New Roman"/>
              </a:rPr>
              <a:t> </a:t>
            </a:r>
            <a:r>
              <a:rPr lang="en-US" sz="2000" err="1">
                <a:latin typeface="Times New Roman"/>
                <a:cs typeface="Times New Roman"/>
              </a:rPr>
              <a:t>cảm</a:t>
            </a:r>
            <a:r>
              <a:rPr lang="en-US" sz="2000">
                <a:latin typeface="Times New Roman"/>
                <a:cs typeface="Times New Roman"/>
              </a:rPr>
              <a:t> </a:t>
            </a:r>
            <a:r>
              <a:rPr lang="en-US" sz="2000" err="1">
                <a:latin typeface="Times New Roman"/>
                <a:cs typeface="Times New Roman"/>
              </a:rPr>
              <a:t>giác</a:t>
            </a:r>
            <a:r>
              <a:rPr lang="en-US" sz="2000">
                <a:latin typeface="Times New Roman"/>
                <a:cs typeface="Times New Roman"/>
              </a:rPr>
              <a:t> </a:t>
            </a:r>
            <a:r>
              <a:rPr lang="en-US" sz="2000" err="1">
                <a:latin typeface="Times New Roman"/>
                <a:cs typeface="Times New Roman"/>
              </a:rPr>
              <a:t>nông</a:t>
            </a:r>
            <a:r>
              <a:rPr lang="en-US" sz="2000">
                <a:latin typeface="Times New Roman"/>
                <a:cs typeface="Times New Roman"/>
              </a:rPr>
              <a:t>, </a:t>
            </a:r>
            <a:r>
              <a:rPr lang="en-US" sz="2000" err="1">
                <a:latin typeface="Times New Roman"/>
                <a:cs typeface="Times New Roman"/>
              </a:rPr>
              <a:t>sâu</a:t>
            </a:r>
            <a:r>
              <a:rPr lang="en-US" sz="2000">
                <a:latin typeface="Times New Roman"/>
                <a:cs typeface="Times New Roman"/>
              </a:rPr>
              <a:t>, </a:t>
            </a:r>
            <a:r>
              <a:rPr lang="en-US" sz="2000" err="1">
                <a:latin typeface="Times New Roman"/>
                <a:cs typeface="Times New Roman"/>
              </a:rPr>
              <a:t>chưa</a:t>
            </a:r>
            <a:r>
              <a:rPr lang="en-US" sz="2000">
                <a:latin typeface="Times New Roman"/>
                <a:cs typeface="Times New Roman"/>
              </a:rPr>
              <a:t> </a:t>
            </a:r>
            <a:r>
              <a:rPr lang="en-US" sz="2000" err="1">
                <a:latin typeface="Times New Roman"/>
                <a:cs typeface="Times New Roman"/>
              </a:rPr>
              <a:t>loại</a:t>
            </a:r>
            <a:r>
              <a:rPr lang="en-US" sz="2000">
                <a:latin typeface="Times New Roman"/>
                <a:cs typeface="Times New Roman"/>
              </a:rPr>
              <a:t> </a:t>
            </a:r>
            <a:r>
              <a:rPr lang="en-US" sz="2000" err="1">
                <a:latin typeface="Times New Roman"/>
                <a:cs typeface="Times New Roman"/>
              </a:rPr>
              <a:t>trừ</a:t>
            </a:r>
            <a:r>
              <a:rPr lang="en-US" sz="2000">
                <a:latin typeface="Times New Roman"/>
                <a:cs typeface="Times New Roman"/>
              </a:rPr>
              <a:t> K </a:t>
            </a:r>
            <a:r>
              <a:rPr lang="en-US" sz="2000" err="1">
                <a:latin typeface="Times New Roman"/>
                <a:cs typeface="Times New Roman"/>
              </a:rPr>
              <a:t>trực</a:t>
            </a:r>
            <a:r>
              <a:rPr lang="en-US" sz="2000">
                <a:latin typeface="Times New Roman"/>
                <a:cs typeface="Times New Roman"/>
              </a:rPr>
              <a:t> </a:t>
            </a:r>
            <a:r>
              <a:rPr lang="en-US" sz="2000" err="1">
                <a:latin typeface="Times New Roman"/>
                <a:cs typeface="Times New Roman"/>
              </a:rPr>
              <a:t>tràng</a:t>
            </a:r>
            <a:r>
              <a:rPr lang="en-US" sz="2000">
                <a:latin typeface="Times New Roman"/>
                <a:cs typeface="Times New Roman"/>
              </a:rPr>
              <a:t> di </a:t>
            </a:r>
            <a:r>
              <a:rPr lang="en-US" sz="2000" err="1">
                <a:latin typeface="Times New Roman"/>
                <a:cs typeface="Times New Roman"/>
              </a:rPr>
              <a:t>căn</a:t>
            </a:r>
            <a:r>
              <a:rPr lang="en-US" sz="2000">
                <a:latin typeface="Times New Roman"/>
                <a:cs typeface="Times New Roman"/>
              </a:rPr>
              <a:t> </a:t>
            </a:r>
            <a:r>
              <a:rPr lang="en-US" sz="2000" err="1">
                <a:latin typeface="Times New Roman"/>
                <a:cs typeface="Times New Roman"/>
              </a:rPr>
              <a:t>tuỷ</a:t>
            </a:r>
            <a:r>
              <a:rPr lang="en-US" sz="2000">
                <a:latin typeface="Times New Roman"/>
                <a:cs typeface="Times New Roman"/>
              </a:rPr>
              <a:t> </a:t>
            </a:r>
            <a:r>
              <a:rPr lang="en-US" sz="2000" err="1">
                <a:latin typeface="Times New Roman"/>
                <a:cs typeface="Times New Roman"/>
              </a:rPr>
              <a:t>sống</a:t>
            </a:r>
            <a:r>
              <a:rPr lang="en-US" sz="2000">
                <a:latin typeface="Times New Roman"/>
                <a:cs typeface="Times New Roman"/>
              </a:rPr>
              <a:t> </a:t>
            </a:r>
            <a:r>
              <a:rPr lang="en-US" sz="2000" err="1">
                <a:latin typeface="Times New Roman"/>
                <a:cs typeface="Times New Roman"/>
              </a:rPr>
              <a:t>thắt</a:t>
            </a:r>
            <a:r>
              <a:rPr lang="en-US" sz="2000">
                <a:latin typeface="Times New Roman"/>
                <a:cs typeface="Times New Roman"/>
              </a:rPr>
              <a:t> </a:t>
            </a:r>
            <a:r>
              <a:rPr lang="en-US" sz="2000" err="1">
                <a:latin typeface="Times New Roman"/>
                <a:cs typeface="Times New Roman"/>
              </a:rPr>
              <a:t>lưng</a:t>
            </a:r>
            <a:r>
              <a:rPr lang="en-US" sz="2000">
                <a:latin typeface="Times New Roman"/>
                <a:cs typeface="Times New Roman"/>
              </a:rPr>
              <a:t>.</a:t>
            </a:r>
          </a:p>
          <a:p>
            <a:pPr marL="0" lvl="1" indent="0">
              <a:lnSpc>
                <a:spcPct val="150000"/>
              </a:lnSpc>
              <a:spcBef>
                <a:spcPts val="0"/>
              </a:spcBef>
              <a:buNone/>
            </a:pPr>
            <a:r>
              <a:rPr lang="en-US" sz="2000">
                <a:latin typeface="Times New Roman"/>
                <a:cs typeface="Times New Roman"/>
              </a:rPr>
              <a:t>-&gt; </a:t>
            </a:r>
            <a:r>
              <a:rPr lang="en-US" sz="2000" err="1">
                <a:latin typeface="Times New Roman"/>
                <a:cs typeface="Times New Roman"/>
              </a:rPr>
              <a:t>Đề</a:t>
            </a:r>
            <a:r>
              <a:rPr lang="en-US" sz="2000">
                <a:latin typeface="Times New Roman"/>
                <a:cs typeface="Times New Roman"/>
              </a:rPr>
              <a:t> </a:t>
            </a:r>
            <a:r>
              <a:rPr lang="en-US" sz="2000" err="1">
                <a:latin typeface="Times New Roman"/>
                <a:cs typeface="Times New Roman"/>
              </a:rPr>
              <a:t>nghị</a:t>
            </a:r>
            <a:r>
              <a:rPr lang="en-US" sz="2000">
                <a:latin typeface="Times New Roman"/>
                <a:cs typeface="Times New Roman"/>
              </a:rPr>
              <a:t> MRI </a:t>
            </a:r>
            <a:r>
              <a:rPr lang="en-US" sz="2000" err="1">
                <a:latin typeface="Times New Roman"/>
                <a:cs typeface="Times New Roman"/>
              </a:rPr>
              <a:t>cột</a:t>
            </a:r>
            <a:r>
              <a:rPr lang="en-US" sz="2000">
                <a:latin typeface="Times New Roman"/>
                <a:cs typeface="Times New Roman"/>
              </a:rPr>
              <a:t> </a:t>
            </a:r>
            <a:r>
              <a:rPr lang="en-US" sz="2000" err="1">
                <a:latin typeface="Times New Roman"/>
                <a:cs typeface="Times New Roman"/>
              </a:rPr>
              <a:t>sống</a:t>
            </a:r>
            <a:r>
              <a:rPr lang="en-US" sz="2000">
                <a:latin typeface="Times New Roman"/>
                <a:cs typeface="Times New Roman"/>
              </a:rPr>
              <a:t> </a:t>
            </a:r>
            <a:r>
              <a:rPr lang="en-US" sz="2000" err="1">
                <a:latin typeface="Times New Roman"/>
                <a:cs typeface="Times New Roman"/>
              </a:rPr>
              <a:t>thắt</a:t>
            </a:r>
            <a:r>
              <a:rPr lang="en-US" sz="2000">
                <a:latin typeface="Times New Roman"/>
                <a:cs typeface="Times New Roman"/>
              </a:rPr>
              <a:t> </a:t>
            </a:r>
            <a:r>
              <a:rPr lang="en-US" sz="2000" err="1">
                <a:latin typeface="Times New Roman"/>
                <a:cs typeface="Times New Roman"/>
              </a:rPr>
              <a:t>lưng</a:t>
            </a:r>
            <a:r>
              <a:rPr lang="en-US" sz="2000">
                <a:latin typeface="Times New Roman"/>
                <a:cs typeface="Times New Roman"/>
              </a:rPr>
              <a:t> </a:t>
            </a:r>
            <a:r>
              <a:rPr lang="en-US" sz="2000" err="1">
                <a:latin typeface="Times New Roman"/>
                <a:cs typeface="Times New Roman"/>
              </a:rPr>
              <a:t>để</a:t>
            </a:r>
            <a:r>
              <a:rPr lang="en-US" sz="2000">
                <a:latin typeface="Times New Roman"/>
                <a:cs typeface="Times New Roman"/>
              </a:rPr>
              <a:t> </a:t>
            </a:r>
            <a:r>
              <a:rPr lang="en-US" sz="2000" err="1">
                <a:latin typeface="Times New Roman"/>
                <a:cs typeface="Times New Roman"/>
              </a:rPr>
              <a:t>loại</a:t>
            </a:r>
            <a:r>
              <a:rPr lang="en-US" sz="2000">
                <a:latin typeface="Times New Roman"/>
                <a:cs typeface="Times New Roman"/>
              </a:rPr>
              <a:t> </a:t>
            </a:r>
            <a:r>
              <a:rPr lang="en-US" sz="2000" err="1">
                <a:latin typeface="Times New Roman"/>
                <a:cs typeface="Times New Roman"/>
              </a:rPr>
              <a:t>trừ</a:t>
            </a:r>
            <a:r>
              <a:rPr lang="en-US" sz="2000">
                <a:latin typeface="Times New Roman"/>
                <a:cs typeface="Times New Roman"/>
              </a:rPr>
              <a:t>.</a:t>
            </a:r>
          </a:p>
          <a:p>
            <a:pPr marL="342900" lvl="1" indent="-342900">
              <a:lnSpc>
                <a:spcPct val="150000"/>
              </a:lnSpc>
              <a:spcBef>
                <a:spcPts val="0"/>
              </a:spcBef>
              <a:buFont typeface="Calibri,Sans-Serif" panose="020B0604020202020204" pitchFamily="34" charset="0"/>
              <a:buChar char="-"/>
            </a:pPr>
            <a:endParaRPr lang="en-US" sz="2000">
              <a:latin typeface="Arial"/>
              <a:cs typeface="Times New Roman"/>
            </a:endParaRPr>
          </a:p>
          <a:p>
            <a:pPr marL="0" lvl="1" indent="0">
              <a:lnSpc>
                <a:spcPct val="150000"/>
              </a:lnSpc>
              <a:spcBef>
                <a:spcPts val="0"/>
              </a:spcBef>
              <a:buNone/>
            </a:pPr>
            <a:endParaRPr lang="en-US" sz="2000">
              <a:latin typeface="Arial"/>
              <a:cs typeface="Times New Roman"/>
            </a:endParaRPr>
          </a:p>
        </p:txBody>
      </p:sp>
      <p:sp>
        <p:nvSpPr>
          <p:cNvPr id="4" name="Chỗ dành sẵn cho Ngày tháng 3">
            <a:extLst>
              <a:ext uri="{FF2B5EF4-FFF2-40B4-BE49-F238E27FC236}">
                <a16:creationId xmlns:a16="http://schemas.microsoft.com/office/drawing/2014/main" id="{3FAB4F03-9719-1D3F-FC26-F5E39E4A1DB7}"/>
              </a:ext>
            </a:extLst>
          </p:cNvPr>
          <p:cNvSpPr>
            <a:spLocks noGrp="1"/>
          </p:cNvSpPr>
          <p:nvPr>
            <p:ph type="dt" sz="half" idx="10"/>
          </p:nvPr>
        </p:nvSpPr>
        <p:spPr/>
        <p:txBody>
          <a:bodyPr/>
          <a:lstStyle/>
          <a:p>
            <a:fld id="{A69EF9AC-A395-4FE0-A991-18AD7B7977EF}" type="datetime1">
              <a:rPr lang="vi-VN" smtClean="0"/>
              <a:t>14/02/2023</a:t>
            </a:fld>
            <a:endParaRPr lang="en-US"/>
          </a:p>
        </p:txBody>
      </p:sp>
      <p:sp>
        <p:nvSpPr>
          <p:cNvPr id="5" name="Chỗ dành sẵn cho Số hiệu Bản chiếu 4">
            <a:extLst>
              <a:ext uri="{FF2B5EF4-FFF2-40B4-BE49-F238E27FC236}">
                <a16:creationId xmlns:a16="http://schemas.microsoft.com/office/drawing/2014/main" id="{477EB2C7-CA52-5289-7D3C-5D8251416BE5}"/>
              </a:ext>
            </a:extLst>
          </p:cNvPr>
          <p:cNvSpPr>
            <a:spLocks noGrp="1"/>
          </p:cNvSpPr>
          <p:nvPr>
            <p:ph type="sldNum" sz="quarter" idx="12"/>
          </p:nvPr>
        </p:nvSpPr>
        <p:spPr/>
        <p:txBody>
          <a:bodyPr/>
          <a:lstStyle/>
          <a:p>
            <a:fld id="{B6F15528-21DE-4FAA-801E-634DDDAF4B2B}" type="slidenum">
              <a:rPr lang="en-US" smtClean="0"/>
              <a:t>20</a:t>
            </a:fld>
            <a:endParaRPr lang="en-US"/>
          </a:p>
        </p:txBody>
      </p:sp>
      <p:pic>
        <p:nvPicPr>
          <p:cNvPr id="7" name="Hình ảnh 8" descr="Ảnh có chứa văn bản, ký hiệu&#10;&#10;Mô tả được tự động tạo">
            <a:extLst>
              <a:ext uri="{FF2B5EF4-FFF2-40B4-BE49-F238E27FC236}">
                <a16:creationId xmlns:a16="http://schemas.microsoft.com/office/drawing/2014/main" id="{A53983CB-8712-E8B9-2FD7-905D15218C21}"/>
              </a:ext>
            </a:extLst>
          </p:cNvPr>
          <p:cNvPicPr>
            <a:picLocks noChangeAspect="1"/>
          </p:cNvPicPr>
          <p:nvPr/>
        </p:nvPicPr>
        <p:blipFill>
          <a:blip r:embed="rId2"/>
          <a:stretch>
            <a:fillRect/>
          </a:stretch>
        </p:blipFill>
        <p:spPr>
          <a:xfrm>
            <a:off x="7679364" y="6520"/>
            <a:ext cx="1467294" cy="1422356"/>
          </a:xfrm>
          <a:prstGeom prst="rect">
            <a:avLst/>
          </a:prstGeom>
        </p:spPr>
      </p:pic>
    </p:spTree>
    <p:extLst>
      <p:ext uri="{BB962C8B-B14F-4D97-AF65-F5344CB8AC3E}">
        <p14:creationId xmlns:p14="http://schemas.microsoft.com/office/powerpoint/2010/main" val="40274312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93485" y="1861458"/>
            <a:ext cx="8338457" cy="4112307"/>
          </a:xfrm>
        </p:spPr>
        <p:txBody>
          <a:bodyPr vert="horz" lIns="91440" tIns="45720" rIns="91440" bIns="45720" rtlCol="0" anchor="t">
            <a:noAutofit/>
          </a:bodyPr>
          <a:lstStyle/>
          <a:p>
            <a:r>
              <a:rPr lang="vi-VN" sz="2000" b="1">
                <a:latin typeface="Times New Roman"/>
                <a:cs typeface="Times New Roman"/>
              </a:rPr>
              <a:t>Cận lâm sàng chẩn đoán:</a:t>
            </a:r>
            <a:endParaRPr lang="vi-VN" sz="2000">
              <a:latin typeface="Times New Roman"/>
              <a:cs typeface="Arial" panose="020B0604020202020204" pitchFamily="34" charset="0"/>
            </a:endParaRPr>
          </a:p>
          <a:p>
            <a:pPr marL="0" indent="0">
              <a:buNone/>
            </a:pPr>
            <a:r>
              <a:rPr lang="vi-VN" sz="2000">
                <a:latin typeface="Times New Roman"/>
                <a:cs typeface="Times New Roman"/>
              </a:rPr>
              <a:t>- Siêu âm </a:t>
            </a:r>
            <a:r>
              <a:rPr lang="vi-VN" sz="2000" err="1">
                <a:latin typeface="Times New Roman"/>
                <a:cs typeface="Times New Roman"/>
              </a:rPr>
              <a:t>Doppler</a:t>
            </a:r>
            <a:r>
              <a:rPr lang="vi-VN" sz="2000">
                <a:latin typeface="Times New Roman"/>
                <a:cs typeface="Times New Roman"/>
              </a:rPr>
              <a:t> mạch máu chi dưới. </a:t>
            </a:r>
            <a:endParaRPr lang="vi-VN" sz="2000">
              <a:latin typeface="Times New Roman"/>
              <a:cs typeface="Arial" panose="020B0604020202020204" pitchFamily="34" charset="0"/>
            </a:endParaRPr>
          </a:p>
          <a:p>
            <a:pPr marL="0" indent="0">
              <a:buNone/>
            </a:pPr>
            <a:r>
              <a:rPr lang="vi-VN" sz="2000">
                <a:latin typeface="Times New Roman"/>
                <a:cs typeface="Arial"/>
              </a:rPr>
              <a:t>- MRI cột sống thắt lưng</a:t>
            </a:r>
            <a:br>
              <a:rPr lang="vi-VN" sz="2000">
                <a:latin typeface="Times New Roman"/>
                <a:cs typeface="Arial"/>
              </a:rPr>
            </a:br>
            <a:r>
              <a:rPr lang="vi-VN" sz="2000">
                <a:latin typeface="Times New Roman"/>
                <a:cs typeface="Arial"/>
              </a:rPr>
              <a:t>- Tổng phân tích tế bào máu</a:t>
            </a:r>
            <a:br>
              <a:rPr lang="vi-VN" sz="2000">
                <a:latin typeface="Times New Roman"/>
                <a:cs typeface="Arial"/>
              </a:rPr>
            </a:br>
            <a:r>
              <a:rPr lang="vi-VN" sz="2000">
                <a:latin typeface="Times New Roman"/>
                <a:cs typeface="Arial"/>
              </a:rPr>
              <a:t>- CRP, </a:t>
            </a:r>
            <a:r>
              <a:rPr lang="vi-VN" sz="2000" err="1">
                <a:latin typeface="Times New Roman"/>
                <a:cs typeface="Arial"/>
              </a:rPr>
              <a:t>Procalcitonin</a:t>
            </a:r>
            <a:endParaRPr lang="vi-VN" sz="2000">
              <a:latin typeface="Times New Roman"/>
              <a:cs typeface="Arial"/>
            </a:endParaRPr>
          </a:p>
          <a:p>
            <a:r>
              <a:rPr lang="vi-VN" sz="2000" b="1" i="1">
                <a:latin typeface="Times New Roman"/>
                <a:cs typeface="Times New Roman"/>
              </a:rPr>
              <a:t>Cận lâm sàng điều trị:</a:t>
            </a:r>
          </a:p>
          <a:p>
            <a:pPr marL="0" indent="0">
              <a:buNone/>
            </a:pPr>
            <a:r>
              <a:rPr lang="vi-VN" sz="2000">
                <a:latin typeface="Times New Roman"/>
                <a:cs typeface="Times New Roman"/>
              </a:rPr>
              <a:t>- AST, ALT,</a:t>
            </a:r>
            <a:r>
              <a:rPr lang="vi-VN" sz="2000">
                <a:latin typeface="Times New Roman"/>
                <a:cs typeface="Arial"/>
              </a:rPr>
              <a:t> </a:t>
            </a:r>
            <a:r>
              <a:rPr lang="vi-VN" sz="2000" err="1">
                <a:latin typeface="Times New Roman"/>
                <a:cs typeface="Arial"/>
              </a:rPr>
              <a:t>Albumin</a:t>
            </a:r>
            <a:r>
              <a:rPr lang="vi-VN" sz="2000">
                <a:latin typeface="Times New Roman"/>
                <a:cs typeface="Arial"/>
              </a:rPr>
              <a:t> máu</a:t>
            </a:r>
            <a:endParaRPr lang="vi-VN" sz="2000">
              <a:latin typeface="Times New Roman"/>
              <a:ea typeface="+mn-lt"/>
              <a:cs typeface="Arial"/>
            </a:endParaRPr>
          </a:p>
          <a:p>
            <a:pPr marL="0" indent="0">
              <a:buNone/>
            </a:pPr>
            <a:r>
              <a:rPr lang="vi-VN" sz="2000">
                <a:latin typeface="Times New Roman"/>
                <a:cs typeface="Times New Roman"/>
              </a:rPr>
              <a:t>- BUN, </a:t>
            </a:r>
            <a:r>
              <a:rPr lang="vi-VN" sz="2000" err="1">
                <a:latin typeface="Times New Roman"/>
                <a:cs typeface="Times New Roman"/>
              </a:rPr>
              <a:t>Creatinin</a:t>
            </a:r>
            <a:endParaRPr lang="vi-VN" sz="2000">
              <a:latin typeface="Times New Roman"/>
              <a:cs typeface="Times New Roman"/>
            </a:endParaRPr>
          </a:p>
          <a:p>
            <a:r>
              <a:rPr lang="vi-VN" sz="2000" b="1" i="1">
                <a:latin typeface="Times New Roman"/>
                <a:cs typeface="Times New Roman"/>
              </a:rPr>
              <a:t>Cận lâm sàng thường quy:</a:t>
            </a:r>
          </a:p>
          <a:p>
            <a:pPr marL="457200" indent="-457200">
              <a:buFont typeface="Calibri" panose="020B0604020202020204" pitchFamily="34" charset="0"/>
              <a:buChar char="-"/>
            </a:pPr>
            <a:r>
              <a:rPr lang="vi-VN" sz="2000">
                <a:latin typeface="Times New Roman"/>
                <a:cs typeface="Times New Roman"/>
              </a:rPr>
              <a:t>Đường huyết, </a:t>
            </a:r>
            <a:r>
              <a:rPr lang="vi-VN" sz="2000" err="1">
                <a:latin typeface="Times New Roman"/>
                <a:cs typeface="Times New Roman"/>
              </a:rPr>
              <a:t>Ion</a:t>
            </a:r>
            <a:r>
              <a:rPr lang="vi-VN" sz="2000">
                <a:latin typeface="Times New Roman"/>
                <a:cs typeface="Times New Roman"/>
              </a:rPr>
              <a:t> đồ (Na, Ca, </a:t>
            </a:r>
            <a:r>
              <a:rPr lang="vi-VN" sz="2000" err="1">
                <a:latin typeface="Times New Roman"/>
                <a:cs typeface="Times New Roman"/>
              </a:rPr>
              <a:t>Cl</a:t>
            </a:r>
            <a:r>
              <a:rPr lang="vi-VN" sz="2000">
                <a:latin typeface="Times New Roman"/>
                <a:cs typeface="Times New Roman"/>
              </a:rPr>
              <a:t>, K), TPTNT</a:t>
            </a:r>
          </a:p>
          <a:p>
            <a:pPr marL="457200" indent="-457200">
              <a:buFont typeface="Calibri" panose="020B0604020202020204" pitchFamily="34" charset="0"/>
              <a:buChar char="-"/>
            </a:pPr>
            <a:endParaRPr lang="vi-VN" sz="2000">
              <a:latin typeface="Arial"/>
              <a:cs typeface="Times New Roman"/>
            </a:endParaRPr>
          </a:p>
          <a:p>
            <a:pPr marL="457200" indent="-457200">
              <a:buFont typeface="Calibri" panose="020B0604020202020204" pitchFamily="34" charset="0"/>
              <a:buChar char="-"/>
            </a:pPr>
            <a:endParaRPr lang="vi-VN" sz="2000">
              <a:latin typeface="Arial"/>
              <a:cs typeface="Times New Roman"/>
            </a:endParaRP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69EF9AC-A395-4FE0-A991-18AD7B7977EF}" type="datetime1">
              <a:rPr kumimoji="0" lang="vi-VN"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14/02/2023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8" name="Title 1">
            <a:extLst>
              <a:ext uri="{FF2B5EF4-FFF2-40B4-BE49-F238E27FC236}">
                <a16:creationId xmlns:a16="http://schemas.microsoft.com/office/drawing/2014/main" id="{41011606-EB66-5767-8EE6-AB6813785749}"/>
              </a:ext>
            </a:extLst>
          </p:cNvPr>
          <p:cNvSpPr txBox="1">
            <a:spLocks/>
          </p:cNvSpPr>
          <p:nvPr/>
        </p:nvSpPr>
        <p:spPr>
          <a:xfrm>
            <a:off x="435429" y="457200"/>
            <a:ext cx="8636000" cy="1259114"/>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kumimoji="0" lang="en-US" sz="4400" b="1" i="0" u="none" strike="noStrike" kern="1200" cap="none" spc="0" normalizeH="0" baseline="0" noProof="0">
                <a:ln>
                  <a:noFill/>
                </a:ln>
                <a:solidFill>
                  <a:srgbClr val="000099"/>
                </a:solidFill>
                <a:effectLst/>
                <a:uLnTx/>
                <a:uFillTx/>
                <a:latin typeface="Times New Roman"/>
                <a:cs typeface="Arial"/>
              </a:rPr>
              <a:t>ĐỀ NGHỊ </a:t>
            </a:r>
            <a:r>
              <a:rPr lang="en-US" b="1">
                <a:solidFill>
                  <a:srgbClr val="000099"/>
                </a:solidFill>
                <a:latin typeface="Times New Roman"/>
                <a:cs typeface="Arial"/>
              </a:rPr>
              <a:t>CẬN LÂM SÀNG</a:t>
            </a:r>
            <a:br>
              <a:rPr lang="en-US" sz="4400" b="1" i="0" u="none" strike="noStrike" kern="1200" cap="none" spc="0" normalizeH="0" baseline="0" noProof="0">
                <a:ln>
                  <a:noFill/>
                </a:ln>
                <a:effectLst/>
                <a:uLnTx/>
                <a:uFillTx/>
                <a:latin typeface="Arial" panose="020B0604020202020204" pitchFamily="34" charset="0"/>
                <a:cs typeface="Arial" panose="020B0604020202020204" pitchFamily="34" charset="0"/>
              </a:rPr>
            </a:br>
            <a:endParaRPr kumimoji="0" lang="en-US" sz="3900" b="1" i="0" u="none" strike="noStrike" kern="1200" cap="none" spc="0" normalizeH="0" baseline="0" noProof="0">
              <a:ln>
                <a:noFill/>
              </a:ln>
              <a:solidFill>
                <a:srgbClr val="000099"/>
              </a:solidFill>
              <a:effectLst/>
              <a:uLnTx/>
              <a:uFillTx/>
              <a:latin typeface="Arial" panose="020B0604020202020204" pitchFamily="34" charset="0"/>
              <a:ea typeface="+mj-ea"/>
              <a:cs typeface="Arial" panose="020B0604020202020204" pitchFamily="34" charset="0"/>
            </a:endParaRPr>
          </a:p>
        </p:txBody>
      </p:sp>
      <p:pic>
        <p:nvPicPr>
          <p:cNvPr id="6" name="Hình ảnh 8" descr="Ảnh có chứa văn bản, ký hiệu&#10;&#10;Mô tả được tự động tạo">
            <a:extLst>
              <a:ext uri="{FF2B5EF4-FFF2-40B4-BE49-F238E27FC236}">
                <a16:creationId xmlns:a16="http://schemas.microsoft.com/office/drawing/2014/main" id="{38B2EF8E-AC14-2627-C232-64C5002A7CB0}"/>
              </a:ext>
            </a:extLst>
          </p:cNvPr>
          <p:cNvPicPr>
            <a:picLocks noChangeAspect="1"/>
          </p:cNvPicPr>
          <p:nvPr/>
        </p:nvPicPr>
        <p:blipFill>
          <a:blip r:embed="rId2"/>
          <a:stretch>
            <a:fillRect/>
          </a:stretch>
        </p:blipFill>
        <p:spPr>
          <a:xfrm>
            <a:off x="8220785" y="6520"/>
            <a:ext cx="925873" cy="900988"/>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hỗ dành sẵn cho Ngày tháng 3">
            <a:extLst>
              <a:ext uri="{FF2B5EF4-FFF2-40B4-BE49-F238E27FC236}">
                <a16:creationId xmlns:a16="http://schemas.microsoft.com/office/drawing/2014/main" id="{A17FEABF-C0DD-3C59-10BF-D52968B2168A}"/>
              </a:ext>
            </a:extLst>
          </p:cNvPr>
          <p:cNvSpPr>
            <a:spLocks noGrp="1"/>
          </p:cNvSpPr>
          <p:nvPr>
            <p:ph type="dt" sz="half" idx="10"/>
          </p:nvPr>
        </p:nvSpPr>
        <p:spPr/>
        <p:txBody>
          <a:bodyPr/>
          <a:lstStyle/>
          <a:p>
            <a:fld id="{A69EF9AC-A395-4FE0-A991-18AD7B7977EF}" type="datetime1">
              <a:rPr lang="vi-VN" smtClean="0"/>
              <a:t>14/02/2023</a:t>
            </a:fld>
            <a:endParaRPr lang="en-US"/>
          </a:p>
        </p:txBody>
      </p:sp>
      <p:sp>
        <p:nvSpPr>
          <p:cNvPr id="5" name="Chỗ dành sẵn cho Số hiệu Bản chiếu 4">
            <a:extLst>
              <a:ext uri="{FF2B5EF4-FFF2-40B4-BE49-F238E27FC236}">
                <a16:creationId xmlns:a16="http://schemas.microsoft.com/office/drawing/2014/main" id="{0D953FCD-F14A-DBD9-44BC-4DB4FDB2081D}"/>
              </a:ext>
            </a:extLst>
          </p:cNvPr>
          <p:cNvSpPr>
            <a:spLocks noGrp="1"/>
          </p:cNvSpPr>
          <p:nvPr>
            <p:ph type="sldNum" sz="quarter" idx="12"/>
          </p:nvPr>
        </p:nvSpPr>
        <p:spPr/>
        <p:txBody>
          <a:bodyPr/>
          <a:lstStyle/>
          <a:p>
            <a:fld id="{B6F15528-21DE-4FAA-801E-634DDDAF4B2B}" type="slidenum">
              <a:rPr lang="en-US" smtClean="0"/>
              <a:t>22</a:t>
            </a:fld>
            <a:endParaRPr lang="en-US"/>
          </a:p>
        </p:txBody>
      </p:sp>
      <p:sp>
        <p:nvSpPr>
          <p:cNvPr id="6" name="Title 1">
            <a:extLst>
              <a:ext uri="{FF2B5EF4-FFF2-40B4-BE49-F238E27FC236}">
                <a16:creationId xmlns:a16="http://schemas.microsoft.com/office/drawing/2014/main" id="{FCEF46C1-7976-C6C6-E84D-ABCC3B38E3B2}"/>
              </a:ext>
            </a:extLst>
          </p:cNvPr>
          <p:cNvSpPr>
            <a:spLocks noGrp="1"/>
          </p:cNvSpPr>
          <p:nvPr/>
        </p:nvSpPr>
        <p:spPr>
          <a:xfrm>
            <a:off x="457200" y="274638"/>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b="1">
                <a:solidFill>
                  <a:srgbClr val="000099"/>
                </a:solidFill>
                <a:latin typeface="Times New Roman"/>
                <a:cs typeface="Arial"/>
                <a:sym typeface="+mn-ea"/>
              </a:rPr>
              <a:t>KẾT QUẢ CẬN LÂM SÀNG</a:t>
            </a:r>
            <a:endParaRPr lang="en-US">
              <a:latin typeface="Times New Roman"/>
            </a:endParaRPr>
          </a:p>
        </p:txBody>
      </p:sp>
      <p:sp>
        <p:nvSpPr>
          <p:cNvPr id="7" name="Slide Number Placeholder 4">
            <a:extLst>
              <a:ext uri="{FF2B5EF4-FFF2-40B4-BE49-F238E27FC236}">
                <a16:creationId xmlns:a16="http://schemas.microsoft.com/office/drawing/2014/main" id="{DBF4EDD7-28F0-B84F-75B2-473620F5696C}"/>
              </a:ext>
            </a:extLst>
          </p:cNvPr>
          <p:cNvSpPr>
            <a:spLocks noGrp="1"/>
          </p:cNvSpPr>
          <p:nvPr/>
        </p:nvSpPr>
        <p:spPr>
          <a:xfrm>
            <a:off x="6553200" y="6356350"/>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8" name="Chỗ dành sẵn cho Nội dung 5">
            <a:extLst>
              <a:ext uri="{FF2B5EF4-FFF2-40B4-BE49-F238E27FC236}">
                <a16:creationId xmlns:a16="http://schemas.microsoft.com/office/drawing/2014/main" id="{E05F186C-554F-7C90-1439-F6A80B776E98}"/>
              </a:ext>
            </a:extLst>
          </p:cNvPr>
          <p:cNvSpPr>
            <a:spLocks noGrp="1"/>
          </p:cNvSpPr>
          <p:nvPr/>
        </p:nvSpPr>
        <p:spPr>
          <a:xfrm>
            <a:off x="382529" y="1289098"/>
            <a:ext cx="8670756" cy="5297988"/>
          </a:xfrm>
          <a:prstGeom prst="rect">
            <a:avLst/>
          </a:prstGeom>
        </p:spPr>
        <p:txBody>
          <a:bodyPr vert="horz" lIns="91440" tIns="45720" rIns="91440" bIns="45720" rtlCol="0" anchor="t">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vi-VN" sz="2000" b="1">
                <a:latin typeface="Times New Roman"/>
                <a:cs typeface="Arial"/>
              </a:rPr>
              <a:t>Siêu âm </a:t>
            </a:r>
            <a:r>
              <a:rPr lang="vi-VN" sz="2000" b="1" err="1">
                <a:latin typeface="Times New Roman"/>
                <a:cs typeface="Arial"/>
              </a:rPr>
              <a:t>Doppler</a:t>
            </a:r>
            <a:r>
              <a:rPr lang="vi-VN" sz="2000" b="1">
                <a:latin typeface="Times New Roman"/>
                <a:cs typeface="Arial"/>
              </a:rPr>
              <a:t> mạch máu chi dưới</a:t>
            </a:r>
            <a:endParaRPr lang="vi-VN" sz="2000" b="1">
              <a:latin typeface="Times New Roman"/>
              <a:cs typeface="Arial" panose="020B0604020202020204" pitchFamily="34" charset="0"/>
            </a:endParaRPr>
          </a:p>
          <a:p>
            <a:pPr marL="0" indent="0">
              <a:buNone/>
            </a:pPr>
            <a:r>
              <a:rPr lang="vi-VN" sz="2000" b="1">
                <a:latin typeface="Times New Roman"/>
                <a:cs typeface="Arial"/>
              </a:rPr>
              <a:t>Kết quả:</a:t>
            </a:r>
            <a:r>
              <a:rPr lang="vi-VN" sz="2000">
                <a:latin typeface="Times New Roman"/>
                <a:cs typeface="Arial"/>
              </a:rPr>
              <a:t> (Khảo sát giới hạn do hai chân bệnh nhân co).</a:t>
            </a:r>
            <a:br>
              <a:rPr lang="vi-VN" sz="2000">
                <a:latin typeface="Times New Roman"/>
                <a:cs typeface="Arial"/>
              </a:rPr>
            </a:br>
            <a:r>
              <a:rPr lang="vi-VN" sz="2000" b="1">
                <a:latin typeface="Times New Roman"/>
                <a:cs typeface="Arial"/>
              </a:rPr>
              <a:t>* Hệ động mạch</a:t>
            </a:r>
            <a:r>
              <a:rPr lang="vi-VN" sz="2000">
                <a:latin typeface="Times New Roman"/>
                <a:cs typeface="Arial"/>
              </a:rPr>
              <a:t> (khảo sát từ ĐM đùi đến ĐM mu chân) kích thước bình thường, </a:t>
            </a:r>
            <a:r>
              <a:rPr lang="vi-VN" sz="2000">
                <a:solidFill>
                  <a:srgbClr val="FF0000"/>
                </a:solidFill>
                <a:latin typeface="Times New Roman"/>
                <a:cs typeface="Arial"/>
              </a:rPr>
              <a:t>không thấy huyết khối</a:t>
            </a:r>
            <a:r>
              <a:rPr lang="vi-VN" sz="2000">
                <a:latin typeface="Times New Roman"/>
                <a:cs typeface="Arial"/>
              </a:rPr>
              <a:t>. </a:t>
            </a:r>
            <a:br>
              <a:rPr lang="vi-VN" sz="2000">
                <a:latin typeface="Times New Roman"/>
                <a:cs typeface="Arial"/>
              </a:rPr>
            </a:br>
            <a:r>
              <a:rPr lang="vi-VN" sz="2000">
                <a:latin typeface="Times New Roman"/>
                <a:cs typeface="Arial"/>
              </a:rPr>
              <a:t>Phổ động mạch ba pha </a:t>
            </a:r>
            <a:br>
              <a:rPr lang="vi-VN" sz="2000">
                <a:latin typeface="Times New Roman"/>
                <a:cs typeface="Arial"/>
              </a:rPr>
            </a:br>
            <a:r>
              <a:rPr lang="vi-VN" sz="2000">
                <a:latin typeface="Times New Roman"/>
                <a:cs typeface="Arial"/>
              </a:rPr>
              <a:t>Vận tốc đỉnh tâm thu tại vị trí </a:t>
            </a:r>
            <a:r>
              <a:rPr lang="vi-VN" sz="2000" err="1">
                <a:latin typeface="Times New Roman"/>
                <a:cs typeface="Arial"/>
              </a:rPr>
              <a:t>khoeo</a:t>
            </a:r>
            <a:r>
              <a:rPr lang="vi-VN" sz="2000">
                <a:latin typeface="Times New Roman"/>
                <a:cs typeface="Arial"/>
              </a:rPr>
              <a:t> hai bên: bình thường </a:t>
            </a:r>
            <a:br>
              <a:rPr lang="vi-VN" sz="2000">
                <a:latin typeface="Times New Roman"/>
                <a:cs typeface="Arial"/>
              </a:rPr>
            </a:br>
            <a:r>
              <a:rPr lang="vi-VN" sz="2000" b="1">
                <a:latin typeface="Times New Roman"/>
                <a:cs typeface="Arial"/>
              </a:rPr>
              <a:t>* Hệ tĩnh mạch  </a:t>
            </a:r>
            <a:br>
              <a:rPr lang="vi-VN" sz="2000" b="1">
                <a:latin typeface="Times New Roman"/>
                <a:cs typeface="Arial"/>
              </a:rPr>
            </a:br>
            <a:r>
              <a:rPr lang="vi-VN" sz="2000" b="1">
                <a:latin typeface="Times New Roman"/>
                <a:cs typeface="Arial"/>
              </a:rPr>
              <a:t>+ Chân (P): </a:t>
            </a:r>
            <a:r>
              <a:rPr lang="vi-VN" sz="2000">
                <a:latin typeface="Times New Roman"/>
                <a:cs typeface="Arial"/>
              </a:rPr>
              <a:t>TM đùi - TM đùi chung khảo sát giới hạn </a:t>
            </a:r>
            <a:br>
              <a:rPr lang="vi-VN" sz="2000">
                <a:latin typeface="Times New Roman"/>
                <a:cs typeface="Arial" panose="020B0604020202020204" pitchFamily="34" charset="0"/>
              </a:rPr>
            </a:br>
            <a:r>
              <a:rPr lang="vi-VN" sz="2000">
                <a:latin typeface="Times New Roman"/>
                <a:cs typeface="Arial"/>
              </a:rPr>
              <a:t>TM </a:t>
            </a:r>
            <a:r>
              <a:rPr lang="vi-VN" sz="2000" err="1">
                <a:latin typeface="Times New Roman"/>
                <a:cs typeface="Arial"/>
              </a:rPr>
              <a:t>khoeo</a:t>
            </a:r>
            <a:r>
              <a:rPr lang="vi-VN" sz="2000">
                <a:latin typeface="Times New Roman"/>
                <a:cs typeface="Arial"/>
              </a:rPr>
              <a:t> không giãn, </a:t>
            </a:r>
            <a:r>
              <a:rPr lang="vi-VN" sz="2000">
                <a:solidFill>
                  <a:srgbClr val="FF0000"/>
                </a:solidFill>
                <a:latin typeface="Times New Roman"/>
                <a:cs typeface="Arial"/>
              </a:rPr>
              <a:t>không huyết khối</a:t>
            </a:r>
            <a:r>
              <a:rPr lang="vi-VN" sz="2000">
                <a:latin typeface="Times New Roman"/>
                <a:cs typeface="Arial"/>
              </a:rPr>
              <a:t>. </a:t>
            </a:r>
            <a:br>
              <a:rPr lang="vi-VN" sz="2000">
                <a:latin typeface="Times New Roman"/>
                <a:cs typeface="Arial" panose="020B0604020202020204" pitchFamily="34" charset="0"/>
              </a:rPr>
            </a:br>
            <a:r>
              <a:rPr lang="vi-VN" sz="2000" b="1">
                <a:latin typeface="Times New Roman"/>
                <a:cs typeface="Arial"/>
              </a:rPr>
              <a:t>+ Chân (T): </a:t>
            </a:r>
            <a:r>
              <a:rPr lang="vi-VN" sz="2000">
                <a:latin typeface="Times New Roman"/>
                <a:cs typeface="Arial"/>
              </a:rPr>
              <a:t>TM đùi chung khảo sát giới hạn.</a:t>
            </a:r>
            <a:br>
              <a:rPr lang="vi-VN" sz="2000">
                <a:latin typeface="Times New Roman"/>
                <a:cs typeface="Arial" panose="020B0604020202020204" pitchFamily="34" charset="0"/>
              </a:rPr>
            </a:br>
            <a:r>
              <a:rPr lang="vi-VN" sz="2000">
                <a:latin typeface="Times New Roman"/>
                <a:cs typeface="Arial"/>
              </a:rPr>
              <a:t>TM khoe, TM đùi nông không giãn, </a:t>
            </a:r>
            <a:r>
              <a:rPr lang="vi-VN" sz="2000">
                <a:solidFill>
                  <a:srgbClr val="FF0000"/>
                </a:solidFill>
                <a:latin typeface="Times New Roman"/>
                <a:cs typeface="Arial"/>
              </a:rPr>
              <a:t>không huyết khối</a:t>
            </a:r>
            <a:r>
              <a:rPr lang="vi-VN" sz="2000">
                <a:latin typeface="Times New Roman"/>
                <a:cs typeface="Arial"/>
              </a:rPr>
              <a:t>.</a:t>
            </a:r>
            <a:br>
              <a:rPr lang="vi-VN" sz="2000">
                <a:latin typeface="Times New Roman"/>
                <a:cs typeface="Arial" panose="020B0604020202020204" pitchFamily="34" charset="0"/>
              </a:rPr>
            </a:br>
            <a:r>
              <a:rPr lang="vi-VN" sz="2000">
                <a:latin typeface="Times New Roman"/>
                <a:cs typeface="Arial"/>
              </a:rPr>
              <a:t>* Phù nề thâm nhiễm mỡ dưới da vùng bẹn - chân (P).</a:t>
            </a:r>
            <a:br>
              <a:rPr lang="vi-VN" sz="2000">
                <a:latin typeface="Times New Roman"/>
                <a:cs typeface="Arial" panose="020B0604020202020204" pitchFamily="34" charset="0"/>
              </a:rPr>
            </a:br>
            <a:r>
              <a:rPr lang="vi-VN" sz="2000">
                <a:latin typeface="Times New Roman"/>
                <a:cs typeface="Arial"/>
              </a:rPr>
              <a:t>* Vùng </a:t>
            </a:r>
            <a:r>
              <a:rPr lang="vi-VN" sz="2000">
                <a:solidFill>
                  <a:srgbClr val="FF0000"/>
                </a:solidFill>
                <a:latin typeface="Times New Roman"/>
                <a:cs typeface="Arial"/>
              </a:rPr>
              <a:t>bẹn (P) có nhiều hạch</a:t>
            </a:r>
            <a:r>
              <a:rPr lang="vi-VN" sz="2000">
                <a:latin typeface="Times New Roman"/>
                <a:cs typeface="Arial"/>
              </a:rPr>
              <a:t> phản âm kém, KT  ≤ 18x11mm</a:t>
            </a:r>
            <a:br>
              <a:rPr lang="vi-VN" sz="2000">
                <a:latin typeface="Times New Roman"/>
                <a:cs typeface="Arial" panose="020B0604020202020204" pitchFamily="34" charset="0"/>
              </a:rPr>
            </a:br>
            <a:endParaRPr lang="vi-VN" sz="2000">
              <a:latin typeface="Times New Roman"/>
              <a:cs typeface="Arial" panose="020B0604020202020204" pitchFamily="34" charset="0"/>
            </a:endParaRPr>
          </a:p>
          <a:p>
            <a:pPr marL="0" indent="0">
              <a:buNone/>
            </a:pPr>
            <a:r>
              <a:rPr lang="vi-VN" sz="2000">
                <a:solidFill>
                  <a:srgbClr val="FF0000"/>
                </a:solidFill>
                <a:latin typeface="Times New Roman"/>
                <a:cs typeface="Arial"/>
              </a:rPr>
              <a:t>-&gt; Loại trừ huyết khối tĩnh mạch sâu chân phải</a:t>
            </a:r>
          </a:p>
          <a:p>
            <a:pPr marL="0" indent="0">
              <a:buNone/>
            </a:pPr>
            <a:r>
              <a:rPr lang="vi-VN" sz="2000">
                <a:solidFill>
                  <a:srgbClr val="FF0000"/>
                </a:solidFill>
                <a:latin typeface="Times New Roman"/>
                <a:cs typeface="Arial"/>
              </a:rPr>
              <a:t>-&gt; Có nhiều hạch vùng bẹn phải phù hợp tắc hạch bạch huyết.</a:t>
            </a:r>
          </a:p>
        </p:txBody>
      </p:sp>
      <p:pic>
        <p:nvPicPr>
          <p:cNvPr id="3" name="Hình ảnh 8" descr="Ảnh có chứa văn bản, ký hiệu&#10;&#10;Mô tả được tự động tạo">
            <a:extLst>
              <a:ext uri="{FF2B5EF4-FFF2-40B4-BE49-F238E27FC236}">
                <a16:creationId xmlns:a16="http://schemas.microsoft.com/office/drawing/2014/main" id="{FF07624F-71A1-DACD-B111-3E761CB4CEF6}"/>
              </a:ext>
            </a:extLst>
          </p:cNvPr>
          <p:cNvPicPr>
            <a:picLocks noChangeAspect="1"/>
          </p:cNvPicPr>
          <p:nvPr/>
        </p:nvPicPr>
        <p:blipFill>
          <a:blip r:embed="rId2"/>
          <a:stretch>
            <a:fillRect/>
          </a:stretch>
        </p:blipFill>
        <p:spPr>
          <a:xfrm>
            <a:off x="8170653" y="6520"/>
            <a:ext cx="976005" cy="941093"/>
          </a:xfrm>
          <a:prstGeom prst="rect">
            <a:avLst/>
          </a:prstGeom>
        </p:spPr>
      </p:pic>
    </p:spTree>
    <p:extLst>
      <p:ext uri="{BB962C8B-B14F-4D97-AF65-F5344CB8AC3E}">
        <p14:creationId xmlns:p14="http://schemas.microsoft.com/office/powerpoint/2010/main" val="32353749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6C5E77AB-AFFC-3D55-D8F2-EDB05326184A}"/>
              </a:ext>
            </a:extLst>
          </p:cNvPr>
          <p:cNvSpPr>
            <a:spLocks noGrp="1"/>
          </p:cNvSpPr>
          <p:nvPr>
            <p:ph type="title"/>
          </p:nvPr>
        </p:nvSpPr>
        <p:spPr/>
        <p:txBody>
          <a:bodyPr/>
          <a:lstStyle/>
          <a:p>
            <a:r>
              <a:rPr lang="en-US" b="1">
                <a:solidFill>
                  <a:srgbClr val="000099"/>
                </a:solidFill>
                <a:latin typeface="Times New Roman"/>
                <a:cs typeface="Times New Roman"/>
              </a:rPr>
              <a:t>KẾT QUẢ CẬN LÂM SÀNG</a:t>
            </a:r>
            <a:endParaRPr lang="vi-VN"/>
          </a:p>
        </p:txBody>
      </p:sp>
      <p:sp>
        <p:nvSpPr>
          <p:cNvPr id="3" name="Chỗ dành sẵn cho Nội dung 2">
            <a:extLst>
              <a:ext uri="{FF2B5EF4-FFF2-40B4-BE49-F238E27FC236}">
                <a16:creationId xmlns:a16="http://schemas.microsoft.com/office/drawing/2014/main" id="{16B2B36F-032C-D0BC-A0C9-A7910FDF0A28}"/>
              </a:ext>
            </a:extLst>
          </p:cNvPr>
          <p:cNvSpPr>
            <a:spLocks noGrp="1"/>
          </p:cNvSpPr>
          <p:nvPr>
            <p:ph idx="1"/>
          </p:nvPr>
        </p:nvSpPr>
        <p:spPr>
          <a:xfrm>
            <a:off x="386522" y="1713360"/>
            <a:ext cx="8558212" cy="4333083"/>
          </a:xfrm>
        </p:spPr>
        <p:txBody>
          <a:bodyPr vert="horz" lIns="91440" tIns="45720" rIns="91440" bIns="45720" rtlCol="0" anchor="t">
            <a:noAutofit/>
          </a:bodyPr>
          <a:lstStyle/>
          <a:p>
            <a:r>
              <a:rPr lang="vi-VN" sz="2800" b="1">
                <a:latin typeface="Times New Roman"/>
                <a:cs typeface="Arial"/>
              </a:rPr>
              <a:t>MRI CSTL</a:t>
            </a:r>
            <a:r>
              <a:rPr lang="vi-VN" sz="2800">
                <a:latin typeface="Times New Roman"/>
                <a:cs typeface="Arial"/>
              </a:rPr>
              <a:t>:</a:t>
            </a:r>
          </a:p>
          <a:p>
            <a:pPr marL="0" indent="0">
              <a:buNone/>
            </a:pPr>
            <a:r>
              <a:rPr lang="vi-VN" sz="2800">
                <a:latin typeface="Times New Roman"/>
                <a:cs typeface="Arial"/>
              </a:rPr>
              <a:t>- Mất mỡ tủy xương các đốt sống thắt lưng cao. Thoái hóa mỡ tủy xương các thân sống L4, L5 và xương cùng cụt sau xạ trị.</a:t>
            </a:r>
            <a:br>
              <a:rPr lang="vi-VN" sz="2800">
                <a:latin typeface="Times New Roman"/>
                <a:cs typeface="Arial"/>
              </a:rPr>
            </a:br>
            <a:r>
              <a:rPr lang="vi-VN" sz="2800">
                <a:latin typeface="Times New Roman"/>
                <a:cs typeface="Arial"/>
              </a:rPr>
              <a:t>- Ổ tổn thương ở ổ cối bên trái và các ổ tổn thương tín </a:t>
            </a:r>
            <a:r>
              <a:rPr lang="vi-VN" sz="2800" err="1">
                <a:latin typeface="Times New Roman"/>
                <a:cs typeface="Arial"/>
              </a:rPr>
              <a:t>hiệu</a:t>
            </a:r>
            <a:r>
              <a:rPr lang="vi-VN" sz="2800">
                <a:latin typeface="Times New Roman"/>
                <a:cs typeface="Arial"/>
              </a:rPr>
              <a:t> mô </a:t>
            </a:r>
            <a:r>
              <a:rPr lang="vi-VN" sz="2800" err="1">
                <a:latin typeface="Times New Roman"/>
                <a:cs typeface="Arial"/>
              </a:rPr>
              <a:t>đặc</a:t>
            </a:r>
            <a:r>
              <a:rPr lang="vi-VN" sz="2800">
                <a:latin typeface="Times New Roman"/>
                <a:cs typeface="Arial"/>
              </a:rPr>
              <a:t> ở mô mềm cạnh sống ngang mức L4-L5 và cạnh ngoài xương cánh </a:t>
            </a:r>
            <a:r>
              <a:rPr lang="vi-VN" sz="2800" err="1">
                <a:latin typeface="Times New Roman"/>
                <a:cs typeface="Arial"/>
              </a:rPr>
              <a:t>chậu</a:t>
            </a:r>
            <a:r>
              <a:rPr lang="vi-VN" sz="2800">
                <a:latin typeface="Times New Roman"/>
                <a:cs typeface="Arial"/>
              </a:rPr>
              <a:t> trái, nghi ngờ do di căn.</a:t>
            </a:r>
            <a:br>
              <a:rPr lang="vi-VN" sz="2800">
                <a:latin typeface="Times New Roman"/>
                <a:cs typeface="Arial"/>
              </a:rPr>
            </a:br>
            <a:r>
              <a:rPr lang="vi-VN" sz="2800">
                <a:latin typeface="Times New Roman"/>
                <a:cs typeface="Arial"/>
              </a:rPr>
              <a:t>- Nhiều hạch dọc </a:t>
            </a:r>
            <a:r>
              <a:rPr lang="vi-VN" sz="2800" err="1">
                <a:latin typeface="Times New Roman"/>
                <a:cs typeface="Arial"/>
              </a:rPr>
              <a:t>động</a:t>
            </a:r>
            <a:r>
              <a:rPr lang="vi-VN" sz="2800">
                <a:latin typeface="Times New Roman"/>
                <a:cs typeface="Arial"/>
              </a:rPr>
              <a:t> mạch chủ bụng, nghĩ hạch di căn. </a:t>
            </a:r>
          </a:p>
          <a:p>
            <a:pPr marL="0" indent="0">
              <a:buNone/>
            </a:pPr>
            <a:r>
              <a:rPr lang="vi-VN" sz="2800">
                <a:solidFill>
                  <a:srgbClr val="FF0000"/>
                </a:solidFill>
                <a:latin typeface="Times New Roman"/>
                <a:cs typeface="Arial"/>
              </a:rPr>
              <a:t>=&gt; Không nghĩ có tổn thương tủy gây liệt 2 chi dưới. </a:t>
            </a:r>
          </a:p>
        </p:txBody>
      </p:sp>
      <p:sp>
        <p:nvSpPr>
          <p:cNvPr id="4" name="Chỗ dành sẵn cho Ngày tháng 3">
            <a:extLst>
              <a:ext uri="{FF2B5EF4-FFF2-40B4-BE49-F238E27FC236}">
                <a16:creationId xmlns:a16="http://schemas.microsoft.com/office/drawing/2014/main" id="{99F26114-3545-876D-72D8-DF1D523039CF}"/>
              </a:ext>
            </a:extLst>
          </p:cNvPr>
          <p:cNvSpPr>
            <a:spLocks noGrp="1"/>
          </p:cNvSpPr>
          <p:nvPr>
            <p:ph type="dt" sz="half" idx="10"/>
          </p:nvPr>
        </p:nvSpPr>
        <p:spPr/>
        <p:txBody>
          <a:bodyPr/>
          <a:lstStyle/>
          <a:p>
            <a:fld id="{A69EF9AC-A395-4FE0-A991-18AD7B7977EF}" type="datetime1">
              <a:rPr lang="vi-VN" smtClean="0"/>
              <a:t>14/02/2023</a:t>
            </a:fld>
            <a:endParaRPr lang="en-US"/>
          </a:p>
        </p:txBody>
      </p:sp>
      <p:sp>
        <p:nvSpPr>
          <p:cNvPr id="5" name="Chỗ dành sẵn cho Số hiệu Bản chiếu 4">
            <a:extLst>
              <a:ext uri="{FF2B5EF4-FFF2-40B4-BE49-F238E27FC236}">
                <a16:creationId xmlns:a16="http://schemas.microsoft.com/office/drawing/2014/main" id="{D9C2BDA8-4DE1-783B-D48C-5035E4BDAF09}"/>
              </a:ext>
            </a:extLst>
          </p:cNvPr>
          <p:cNvSpPr>
            <a:spLocks noGrp="1"/>
          </p:cNvSpPr>
          <p:nvPr>
            <p:ph type="sldNum" sz="quarter" idx="12"/>
          </p:nvPr>
        </p:nvSpPr>
        <p:spPr/>
        <p:txBody>
          <a:bodyPr/>
          <a:lstStyle/>
          <a:p>
            <a:fld id="{B6F15528-21DE-4FAA-801E-634DDDAF4B2B}" type="slidenum">
              <a:rPr lang="en-US" smtClean="0"/>
              <a:t>23</a:t>
            </a:fld>
            <a:endParaRPr lang="en-US"/>
          </a:p>
        </p:txBody>
      </p:sp>
      <p:pic>
        <p:nvPicPr>
          <p:cNvPr id="7" name="Hình ảnh 8" descr="Ảnh có chứa văn bản, ký hiệu&#10;&#10;Mô tả được tự động tạo">
            <a:extLst>
              <a:ext uri="{FF2B5EF4-FFF2-40B4-BE49-F238E27FC236}">
                <a16:creationId xmlns:a16="http://schemas.microsoft.com/office/drawing/2014/main" id="{B921F5DB-BF6F-6E61-629D-6B6A613C3CB4}"/>
              </a:ext>
            </a:extLst>
          </p:cNvPr>
          <p:cNvPicPr>
            <a:picLocks noChangeAspect="1"/>
          </p:cNvPicPr>
          <p:nvPr/>
        </p:nvPicPr>
        <p:blipFill>
          <a:blip r:embed="rId2"/>
          <a:stretch>
            <a:fillRect/>
          </a:stretch>
        </p:blipFill>
        <p:spPr>
          <a:xfrm>
            <a:off x="8100469" y="6520"/>
            <a:ext cx="1046189" cy="1021304"/>
          </a:xfrm>
          <a:prstGeom prst="rect">
            <a:avLst/>
          </a:prstGeom>
        </p:spPr>
      </p:pic>
    </p:spTree>
    <p:extLst>
      <p:ext uri="{BB962C8B-B14F-4D97-AF65-F5344CB8AC3E}">
        <p14:creationId xmlns:p14="http://schemas.microsoft.com/office/powerpoint/2010/main" val="41429770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28"/>
            <a:ext cx="8229600" cy="1000125"/>
          </a:xfrm>
        </p:spPr>
        <p:txBody>
          <a:bodyPr>
            <a:normAutofit/>
          </a:bodyPr>
          <a:lstStyle/>
          <a:p>
            <a:r>
              <a:rPr lang="en-US" b="1">
                <a:solidFill>
                  <a:srgbClr val="000099"/>
                </a:solidFill>
                <a:latin typeface="Arial"/>
                <a:cs typeface="Arial"/>
                <a:sym typeface="+mn-ea"/>
              </a:rPr>
              <a:t>KẾT QUẢ CẬN LÂM SÀNG</a:t>
            </a:r>
            <a:endParaRPr lang="en-US"/>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69EF9AC-A395-4FE0-A991-18AD7B7977EF}" type="datetime1">
              <a:rPr kumimoji="0" lang="vi-VN"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14/02/2023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Chỗ dành sẵn cho Nội dung 5">
            <a:extLst>
              <a:ext uri="{FF2B5EF4-FFF2-40B4-BE49-F238E27FC236}">
                <a16:creationId xmlns:a16="http://schemas.microsoft.com/office/drawing/2014/main" id="{CA09E82D-C8D5-F4B2-EA96-28692E68BF5C}"/>
              </a:ext>
            </a:extLst>
          </p:cNvPr>
          <p:cNvSpPr>
            <a:spLocks noGrp="1"/>
          </p:cNvSpPr>
          <p:nvPr>
            <p:ph idx="1"/>
          </p:nvPr>
        </p:nvSpPr>
        <p:spPr>
          <a:xfrm>
            <a:off x="602624" y="951217"/>
            <a:ext cx="4952785" cy="367571"/>
          </a:xfrm>
        </p:spPr>
        <p:txBody>
          <a:bodyPr vert="horz" lIns="91440" tIns="45720" rIns="91440" bIns="45720" rtlCol="0" anchor="t">
            <a:normAutofit fontScale="77500" lnSpcReduction="20000"/>
          </a:bodyPr>
          <a:lstStyle/>
          <a:p>
            <a:pPr marL="0" indent="0">
              <a:buNone/>
            </a:pPr>
            <a:r>
              <a:rPr lang="vi-VN" sz="2800">
                <a:latin typeface="Times New Roman"/>
                <a:cs typeface="Arial"/>
              </a:rPr>
              <a:t>Tổng phân tích tế bào máu </a:t>
            </a:r>
          </a:p>
        </p:txBody>
      </p:sp>
      <p:graphicFrame>
        <p:nvGraphicFramePr>
          <p:cNvPr id="7" name="Table 6">
            <a:extLst>
              <a:ext uri="{FF2B5EF4-FFF2-40B4-BE49-F238E27FC236}">
                <a16:creationId xmlns:a16="http://schemas.microsoft.com/office/drawing/2014/main" id="{1BD0B7E0-C43F-58B4-DD6F-6BFF1EF1134A}"/>
              </a:ext>
            </a:extLst>
          </p:cNvPr>
          <p:cNvGraphicFramePr>
            <a:graphicFrameLocks noGrp="1"/>
          </p:cNvGraphicFramePr>
          <p:nvPr>
            <p:extLst>
              <p:ext uri="{D42A27DB-BD31-4B8C-83A1-F6EECF244321}">
                <p14:modId xmlns:p14="http://schemas.microsoft.com/office/powerpoint/2010/main" val="3763175184"/>
              </p:ext>
            </p:extLst>
          </p:nvPr>
        </p:nvGraphicFramePr>
        <p:xfrm>
          <a:off x="1012657" y="1513973"/>
          <a:ext cx="7368779" cy="4909564"/>
        </p:xfrm>
        <a:graphic>
          <a:graphicData uri="http://schemas.openxmlformats.org/drawingml/2006/table">
            <a:tbl>
              <a:tblPr firstRow="1" bandRow="1">
                <a:tableStyleId>{5C22544A-7EE6-4342-B048-85BDC9FD1C3A}</a:tableStyleId>
              </a:tblPr>
              <a:tblGrid>
                <a:gridCol w="820499">
                  <a:extLst>
                    <a:ext uri="{9D8B030D-6E8A-4147-A177-3AD203B41FA5}">
                      <a16:colId xmlns:a16="http://schemas.microsoft.com/office/drawing/2014/main" val="106029384"/>
                    </a:ext>
                  </a:extLst>
                </a:gridCol>
                <a:gridCol w="1042720">
                  <a:extLst>
                    <a:ext uri="{9D8B030D-6E8A-4147-A177-3AD203B41FA5}">
                      <a16:colId xmlns:a16="http://schemas.microsoft.com/office/drawing/2014/main" val="2660047686"/>
                    </a:ext>
                  </a:extLst>
                </a:gridCol>
                <a:gridCol w="1001782">
                  <a:extLst>
                    <a:ext uri="{9D8B030D-6E8A-4147-A177-3AD203B41FA5}">
                      <a16:colId xmlns:a16="http://schemas.microsoft.com/office/drawing/2014/main" val="689888864"/>
                    </a:ext>
                  </a:extLst>
                </a:gridCol>
                <a:gridCol w="4503778">
                  <a:extLst>
                    <a:ext uri="{9D8B030D-6E8A-4147-A177-3AD203B41FA5}">
                      <a16:colId xmlns:a16="http://schemas.microsoft.com/office/drawing/2014/main" val="1839071520"/>
                    </a:ext>
                  </a:extLst>
                </a:gridCol>
              </a:tblGrid>
              <a:tr h="656432">
                <a:tc>
                  <a:txBody>
                    <a:bodyPr/>
                    <a:lstStyle/>
                    <a:p>
                      <a:pPr marL="0" algn="l" rtl="0" eaLnBrk="1" latinLnBrk="0" hangingPunct="1">
                        <a:spcBef>
                          <a:spcPts val="0"/>
                        </a:spcBef>
                        <a:spcAft>
                          <a:spcPts val="0"/>
                        </a:spcAft>
                      </a:pPr>
                      <a:endParaRPr lang="en-US">
                        <a:effectLst/>
                      </a:endParaRPr>
                    </a:p>
                  </a:txBody>
                  <a:tcPr marL="0" marR="0" marT="0" marB="0" anchor="ctr"/>
                </a:tc>
                <a:tc>
                  <a:txBody>
                    <a:bodyPr/>
                    <a:lstStyle/>
                    <a:p>
                      <a:pPr marL="0" algn="l" rtl="0" eaLnBrk="1" latinLnBrk="0" hangingPunct="1">
                        <a:spcBef>
                          <a:spcPts val="0"/>
                        </a:spcBef>
                        <a:spcAft>
                          <a:spcPts val="0"/>
                        </a:spcAft>
                      </a:pPr>
                      <a:r>
                        <a:rPr lang="en-US" sz="1800" kern="1200">
                          <a:effectLst/>
                        </a:rPr>
                        <a:t>  27/01 </a:t>
                      </a:r>
                      <a:endParaRPr lang="en-US">
                        <a:effectLst/>
                      </a:endParaRPr>
                    </a:p>
                  </a:txBody>
                  <a:tcPr marL="0" marR="0" marT="0" marB="0" anchor="ctr"/>
                </a:tc>
                <a:tc>
                  <a:txBody>
                    <a:bodyPr/>
                    <a:lstStyle/>
                    <a:p>
                      <a:pPr marL="0" lvl="0" algn="l" rtl="0">
                        <a:spcBef>
                          <a:spcPts val="0"/>
                        </a:spcBef>
                        <a:spcAft>
                          <a:spcPts val="0"/>
                        </a:spcAft>
                        <a:buNone/>
                      </a:pPr>
                      <a:r>
                        <a:rPr lang="vi-VN" sz="1800" kern="1200">
                          <a:effectLst/>
                        </a:rPr>
                        <a:t>Đơn vị </a:t>
                      </a:r>
                      <a:endParaRPr lang="vi-VN">
                        <a:effectLst/>
                      </a:endParaRPr>
                    </a:p>
                  </a:txBody>
                  <a:tcPr marL="0" marR="0" marT="0" marB="0" anchor="ctr"/>
                </a:tc>
                <a:tc>
                  <a:txBody>
                    <a:bodyPr/>
                    <a:lstStyle/>
                    <a:p>
                      <a:pPr marL="0" algn="ctr" rtl="0" eaLnBrk="1" latinLnBrk="0" hangingPunct="1">
                        <a:spcBef>
                          <a:spcPts val="0"/>
                        </a:spcBef>
                        <a:spcAft>
                          <a:spcPts val="0"/>
                        </a:spcAft>
                      </a:pPr>
                      <a:r>
                        <a:rPr lang="en-US" err="1">
                          <a:effectLst/>
                        </a:rPr>
                        <a:t>Biện</a:t>
                      </a:r>
                      <a:r>
                        <a:rPr lang="en-US">
                          <a:effectLst/>
                        </a:rPr>
                        <a:t> </a:t>
                      </a:r>
                      <a:r>
                        <a:rPr lang="en-US" err="1">
                          <a:effectLst/>
                        </a:rPr>
                        <a:t>luận</a:t>
                      </a:r>
                      <a:r>
                        <a:rPr lang="en-US">
                          <a:effectLst/>
                        </a:rPr>
                        <a:t> </a:t>
                      </a:r>
                    </a:p>
                  </a:txBody>
                  <a:tcPr marL="0" marR="0" marT="0" marB="0" anchor="ctr"/>
                </a:tc>
                <a:extLst>
                  <a:ext uri="{0D108BD9-81ED-4DB2-BD59-A6C34878D82A}">
                    <a16:rowId xmlns:a16="http://schemas.microsoft.com/office/drawing/2014/main" val="3881161853"/>
                  </a:ext>
                </a:extLst>
              </a:tr>
              <a:tr h="396594">
                <a:tc>
                  <a:txBody>
                    <a:bodyPr/>
                    <a:lstStyle/>
                    <a:p>
                      <a:pPr marL="0" algn="l" rtl="0" eaLnBrk="1" latinLnBrk="0" hangingPunct="1">
                        <a:spcBef>
                          <a:spcPts val="0"/>
                        </a:spcBef>
                        <a:spcAft>
                          <a:spcPts val="0"/>
                        </a:spcAft>
                      </a:pPr>
                      <a:r>
                        <a:rPr lang="en-US" sz="1800" kern="1200">
                          <a:effectLst/>
                        </a:rPr>
                        <a:t>WBC</a:t>
                      </a:r>
                      <a:endParaRPr lang="en-US">
                        <a:effectLst/>
                      </a:endParaRPr>
                    </a:p>
                  </a:txBody>
                  <a:tcPr marL="0" marR="0" marT="0" marB="0" anchor="ctr"/>
                </a:tc>
                <a:tc>
                  <a:txBody>
                    <a:bodyPr/>
                    <a:lstStyle/>
                    <a:p>
                      <a:pPr marL="0" algn="l" rtl="0" eaLnBrk="1" latinLnBrk="0" hangingPunct="1">
                        <a:spcBef>
                          <a:spcPts val="0"/>
                        </a:spcBef>
                        <a:spcAft>
                          <a:spcPts val="0"/>
                        </a:spcAft>
                      </a:pPr>
                      <a:r>
                        <a:rPr lang="en-US" sz="1800" b="1" kern="1200">
                          <a:solidFill>
                            <a:schemeClr val="accent2">
                              <a:lumMod val="75000"/>
                            </a:schemeClr>
                          </a:solidFill>
                          <a:effectLst/>
                        </a:rPr>
                        <a:t> 23.8 </a:t>
                      </a:r>
                      <a:endParaRPr lang="en-US" b="1">
                        <a:solidFill>
                          <a:schemeClr val="accent2">
                            <a:lumMod val="75000"/>
                          </a:schemeClr>
                        </a:solidFill>
                        <a:effectLst/>
                      </a:endParaRPr>
                    </a:p>
                  </a:txBody>
                  <a:tcPr marL="0" marR="0" marT="0" marB="0" anchor="ctr">
                    <a:solidFill>
                      <a:srgbClr val="FFFF99"/>
                    </a:solidFill>
                  </a:tcPr>
                </a:tc>
                <a:tc>
                  <a:txBody>
                    <a:bodyPr/>
                    <a:lstStyle/>
                    <a:p>
                      <a:pPr marL="0" lvl="0" algn="l" rtl="0">
                        <a:spcBef>
                          <a:spcPts val="0"/>
                        </a:spcBef>
                        <a:spcAft>
                          <a:spcPts val="0"/>
                        </a:spcAft>
                        <a:buNone/>
                      </a:pPr>
                      <a:r>
                        <a:rPr lang="en-US" sz="1800" kern="1200">
                          <a:effectLst/>
                        </a:rPr>
                        <a:t>10</a:t>
                      </a:r>
                      <a:r>
                        <a:rPr lang="en-US" sz="1800" kern="1200" baseline="30000">
                          <a:effectLst/>
                        </a:rPr>
                        <a:t>9 </a:t>
                      </a:r>
                      <a:r>
                        <a:rPr lang="en-US" sz="1800" kern="1200" baseline="0">
                          <a:effectLst/>
                        </a:rPr>
                        <a:t> /L</a:t>
                      </a:r>
                      <a:endParaRPr lang="en-US">
                        <a:effectLst/>
                      </a:endParaRPr>
                    </a:p>
                  </a:txBody>
                  <a:tcPr marL="0" marR="0" marT="0" marB="0" anchor="ctr"/>
                </a:tc>
                <a:tc rowSpan="2">
                  <a:txBody>
                    <a:bodyPr/>
                    <a:lstStyle/>
                    <a:p>
                      <a:pPr marL="285750" indent="-285750" algn="l" rtl="0" eaLnBrk="1" latinLnBrk="0" hangingPunct="1">
                        <a:spcBef>
                          <a:spcPts val="0"/>
                        </a:spcBef>
                        <a:spcAft>
                          <a:spcPts val="0"/>
                        </a:spcAft>
                        <a:buFont typeface="Calibri"/>
                        <a:buChar char="-"/>
                      </a:pPr>
                      <a:r>
                        <a:rPr lang="en-US">
                          <a:effectLst/>
                        </a:rPr>
                        <a:t>27/1: BC tăng, NEU ưu thế -&gt; gợi ý có phản ứng viêm, tuy nhiên LS chưa ghi nhận tiêu điểm NT, nghĩ BC tăng phản ứng do viêm mạn tính/BN ung thư. </a:t>
                      </a:r>
                      <a:endParaRPr lang="en-US" err="1">
                        <a:effectLst/>
                      </a:endParaRPr>
                    </a:p>
                  </a:txBody>
                  <a:tcPr marL="0" marR="0" marT="0" marB="0" anchor="ctr"/>
                </a:tc>
                <a:extLst>
                  <a:ext uri="{0D108BD9-81ED-4DB2-BD59-A6C34878D82A}">
                    <a16:rowId xmlns:a16="http://schemas.microsoft.com/office/drawing/2014/main" val="4109166087"/>
                  </a:ext>
                </a:extLst>
              </a:tr>
              <a:tr h="752162">
                <a:tc>
                  <a:txBody>
                    <a:bodyPr/>
                    <a:lstStyle/>
                    <a:p>
                      <a:pPr marL="0" algn="l" rtl="0" eaLnBrk="1" latinLnBrk="0" hangingPunct="1">
                        <a:spcBef>
                          <a:spcPts val="0"/>
                        </a:spcBef>
                        <a:spcAft>
                          <a:spcPts val="0"/>
                        </a:spcAft>
                      </a:pPr>
                      <a:r>
                        <a:rPr lang="en-US" sz="1800" kern="1200">
                          <a:effectLst/>
                        </a:rPr>
                        <a:t>NEU </a:t>
                      </a:r>
                      <a:endParaRPr lang="en-US">
                        <a:effectLst/>
                      </a:endParaRPr>
                    </a:p>
                  </a:txBody>
                  <a:tcPr marL="0" marR="0" marT="0" marB="0" anchor="ctr"/>
                </a:tc>
                <a:tc>
                  <a:txBody>
                    <a:bodyPr/>
                    <a:lstStyle/>
                    <a:p>
                      <a:pPr marL="0" algn="l" rtl="0" eaLnBrk="1" latinLnBrk="0" hangingPunct="1">
                        <a:spcBef>
                          <a:spcPts val="0"/>
                        </a:spcBef>
                        <a:spcAft>
                          <a:spcPts val="0"/>
                        </a:spcAft>
                      </a:pPr>
                      <a:r>
                        <a:rPr lang="en-US" sz="1800" b="1" kern="1200">
                          <a:solidFill>
                            <a:schemeClr val="accent2">
                              <a:lumMod val="75000"/>
                            </a:schemeClr>
                          </a:solidFill>
                          <a:effectLst/>
                        </a:rPr>
                        <a:t> 83.5</a:t>
                      </a:r>
                      <a:endParaRPr lang="en-US" b="1">
                        <a:solidFill>
                          <a:schemeClr val="accent2">
                            <a:lumMod val="75000"/>
                          </a:schemeClr>
                        </a:solidFill>
                        <a:effectLst/>
                      </a:endParaRPr>
                    </a:p>
                  </a:txBody>
                  <a:tcPr marL="0" marR="0" marT="0" marB="0" anchor="ctr">
                    <a:solidFill>
                      <a:srgbClr val="FFFF99"/>
                    </a:solidFill>
                  </a:tcPr>
                </a:tc>
                <a:tc>
                  <a:txBody>
                    <a:bodyPr/>
                    <a:lstStyle/>
                    <a:p>
                      <a:pPr marL="0" lvl="0" algn="l" rtl="0">
                        <a:spcBef>
                          <a:spcPts val="0"/>
                        </a:spcBef>
                        <a:spcAft>
                          <a:spcPts val="0"/>
                        </a:spcAft>
                        <a:buNone/>
                      </a:pPr>
                      <a:r>
                        <a:rPr lang="en-US" sz="1800" kern="1200">
                          <a:effectLst/>
                        </a:rPr>
                        <a:t>%</a:t>
                      </a:r>
                      <a:endParaRPr lang="en-US">
                        <a:effectLst/>
                      </a:endParaRPr>
                    </a:p>
                  </a:txBody>
                  <a:tcPr marL="0" marR="0" marT="0" marB="0" anchor="ctr"/>
                </a:tc>
                <a:tc vMerge="1">
                  <a:txBody>
                    <a:bodyPr/>
                    <a:lstStyle/>
                    <a:p>
                      <a:endParaRPr lang="en-US"/>
                    </a:p>
                  </a:txBody>
                  <a:tcPr marL="0" marR="0" marT="0" marB="0" anchor="ctr"/>
                </a:tc>
                <a:extLst>
                  <a:ext uri="{0D108BD9-81ED-4DB2-BD59-A6C34878D82A}">
                    <a16:rowId xmlns:a16="http://schemas.microsoft.com/office/drawing/2014/main" val="2106724450"/>
                  </a:ext>
                </a:extLst>
              </a:tr>
              <a:tr h="410270">
                <a:tc>
                  <a:txBody>
                    <a:bodyPr/>
                    <a:lstStyle/>
                    <a:p>
                      <a:pPr marL="0" algn="l" rtl="0" eaLnBrk="1" latinLnBrk="0" hangingPunct="1">
                        <a:spcBef>
                          <a:spcPts val="0"/>
                        </a:spcBef>
                        <a:spcAft>
                          <a:spcPts val="0"/>
                        </a:spcAft>
                      </a:pPr>
                      <a:r>
                        <a:rPr lang="en-US" sz="1800" kern="1200">
                          <a:effectLst/>
                        </a:rPr>
                        <a:t>RBC</a:t>
                      </a:r>
                      <a:endParaRPr lang="en-US">
                        <a:effectLst/>
                      </a:endParaRPr>
                    </a:p>
                  </a:txBody>
                  <a:tcPr marL="0" marR="0" marT="0" marB="0" anchor="ctr"/>
                </a:tc>
                <a:tc>
                  <a:txBody>
                    <a:bodyPr/>
                    <a:lstStyle/>
                    <a:p>
                      <a:pPr marL="0" algn="l" rtl="0" eaLnBrk="1" latinLnBrk="0" hangingPunct="1">
                        <a:spcBef>
                          <a:spcPts val="0"/>
                        </a:spcBef>
                        <a:spcAft>
                          <a:spcPts val="0"/>
                        </a:spcAft>
                      </a:pPr>
                      <a:r>
                        <a:rPr lang="en-US">
                          <a:effectLst/>
                        </a:rPr>
                        <a:t>4.05</a:t>
                      </a:r>
                    </a:p>
                  </a:txBody>
                  <a:tcPr marL="0" marR="0" marT="0" marB="0" anchor="ctr"/>
                </a:tc>
                <a:tc>
                  <a:txBody>
                    <a:bodyPr/>
                    <a:lstStyle/>
                    <a:p>
                      <a:pPr marL="0" lvl="0" algn="l">
                        <a:spcBef>
                          <a:spcPts val="0"/>
                        </a:spcBef>
                        <a:spcAft>
                          <a:spcPts val="0"/>
                        </a:spcAft>
                        <a:buNone/>
                      </a:pPr>
                      <a:r>
                        <a:rPr lang="en-US" sz="1800" b="0" i="0" u="none" strike="noStrike" noProof="0">
                          <a:effectLst/>
                          <a:latin typeface="Calibri"/>
                        </a:rPr>
                        <a:t>10^12/L</a:t>
                      </a:r>
                      <a:endParaRPr lang="en-US"/>
                    </a:p>
                  </a:txBody>
                  <a:tcPr marL="0" marR="0" marT="0" marB="0" anchor="ctr"/>
                </a:tc>
                <a:tc rowSpan="7">
                  <a:txBody>
                    <a:bodyPr/>
                    <a:lstStyle/>
                    <a:p>
                      <a:pPr marL="285750" indent="-285750" algn="l" rtl="0" eaLnBrk="1" latinLnBrk="0" hangingPunct="1">
                        <a:spcBef>
                          <a:spcPts val="0"/>
                        </a:spcBef>
                        <a:spcAft>
                          <a:spcPts val="0"/>
                        </a:spcAft>
                        <a:buFont typeface="Calibri"/>
                        <a:buChar char="-"/>
                      </a:pPr>
                      <a:r>
                        <a:rPr lang="en-US">
                          <a:effectLst/>
                        </a:rPr>
                        <a:t>BN có thiếu máu mức độ nhẹ, đẳng sắc đẳng bào. </a:t>
                      </a:r>
                      <a:endParaRPr lang="en-US"/>
                    </a:p>
                    <a:p>
                      <a:pPr marL="285750" lvl="0" indent="-285750" algn="l">
                        <a:spcBef>
                          <a:spcPts val="0"/>
                        </a:spcBef>
                        <a:spcAft>
                          <a:spcPts val="0"/>
                        </a:spcAft>
                        <a:buFont typeface="Calibri"/>
                        <a:buChar char="-"/>
                      </a:pPr>
                      <a:r>
                        <a:rPr lang="en-US">
                          <a:effectLst/>
                        </a:rPr>
                        <a:t> TC tăng cao =&gt; nghĩ do viêm mạn tính/BN ung thư.</a:t>
                      </a:r>
                      <a:endParaRPr lang="en-US"/>
                    </a:p>
                  </a:txBody>
                  <a:tcPr marL="0" marR="0" marT="0" marB="0" anchor="ctr"/>
                </a:tc>
                <a:extLst>
                  <a:ext uri="{0D108BD9-81ED-4DB2-BD59-A6C34878D82A}">
                    <a16:rowId xmlns:a16="http://schemas.microsoft.com/office/drawing/2014/main" val="2639200601"/>
                  </a:ext>
                </a:extLst>
              </a:tr>
              <a:tr h="423946">
                <a:tc>
                  <a:txBody>
                    <a:bodyPr/>
                    <a:lstStyle/>
                    <a:p>
                      <a:pPr marL="0" algn="l" rtl="0" eaLnBrk="1" latinLnBrk="0" hangingPunct="1">
                        <a:spcBef>
                          <a:spcPts val="0"/>
                        </a:spcBef>
                        <a:spcAft>
                          <a:spcPts val="0"/>
                        </a:spcAft>
                      </a:pPr>
                      <a:r>
                        <a:rPr lang="en-US" sz="1800" kern="1200">
                          <a:effectLst/>
                        </a:rPr>
                        <a:t>HGB </a:t>
                      </a:r>
                      <a:endParaRPr lang="en-US">
                        <a:effectLst/>
                      </a:endParaRPr>
                    </a:p>
                  </a:txBody>
                  <a:tcPr marL="0" marR="0" marT="0" marB="0" anchor="ctr"/>
                </a:tc>
                <a:tc>
                  <a:txBody>
                    <a:bodyPr/>
                    <a:lstStyle/>
                    <a:p>
                      <a:pPr marL="0" algn="l" rtl="0" eaLnBrk="1" latinLnBrk="0" hangingPunct="1">
                        <a:spcBef>
                          <a:spcPts val="0"/>
                        </a:spcBef>
                        <a:spcAft>
                          <a:spcPts val="0"/>
                        </a:spcAft>
                      </a:pPr>
                      <a:r>
                        <a:rPr lang="en-US" sz="1800" kern="1200">
                          <a:effectLst/>
                        </a:rPr>
                        <a:t> 112</a:t>
                      </a:r>
                      <a:endParaRPr lang="en-US">
                        <a:effectLst/>
                      </a:endParaRPr>
                    </a:p>
                  </a:txBody>
                  <a:tcPr marL="0" marR="0" marT="0" marB="0" anchor="ctr"/>
                </a:tc>
                <a:tc>
                  <a:txBody>
                    <a:bodyPr/>
                    <a:lstStyle/>
                    <a:p>
                      <a:pPr marL="0" lvl="0" algn="l" rtl="0">
                        <a:spcBef>
                          <a:spcPts val="0"/>
                        </a:spcBef>
                        <a:spcAft>
                          <a:spcPts val="0"/>
                        </a:spcAft>
                        <a:buNone/>
                      </a:pPr>
                      <a:r>
                        <a:rPr lang="en-US" sz="1800" kern="1200">
                          <a:effectLst/>
                        </a:rPr>
                        <a:t>g/L</a:t>
                      </a:r>
                      <a:endParaRPr lang="en-US">
                        <a:effectLst/>
                      </a:endParaRPr>
                    </a:p>
                  </a:txBody>
                  <a:tcPr marL="0" marR="0" marT="0" marB="0" anchor="ctr"/>
                </a:tc>
                <a:tc vMerge="1">
                  <a:txBody>
                    <a:bodyPr/>
                    <a:lstStyle/>
                    <a:p>
                      <a:endParaRPr lang="en-US"/>
                    </a:p>
                  </a:txBody>
                  <a:tcPr marL="0" marR="0" marT="0" marB="0" anchor="ctr"/>
                </a:tc>
                <a:extLst>
                  <a:ext uri="{0D108BD9-81ED-4DB2-BD59-A6C34878D82A}">
                    <a16:rowId xmlns:a16="http://schemas.microsoft.com/office/drawing/2014/main" val="4177965591"/>
                  </a:ext>
                </a:extLst>
              </a:tr>
              <a:tr h="423946">
                <a:tc>
                  <a:txBody>
                    <a:bodyPr/>
                    <a:lstStyle/>
                    <a:p>
                      <a:pPr marL="0" algn="l" rtl="0" eaLnBrk="1" latinLnBrk="0" hangingPunct="1">
                        <a:spcBef>
                          <a:spcPts val="0"/>
                        </a:spcBef>
                        <a:spcAft>
                          <a:spcPts val="0"/>
                        </a:spcAft>
                      </a:pPr>
                      <a:r>
                        <a:rPr lang="en-US" sz="1800" kern="1200">
                          <a:effectLst/>
                        </a:rPr>
                        <a:t>HCT</a:t>
                      </a:r>
                      <a:endParaRPr lang="en-US">
                        <a:effectLst/>
                      </a:endParaRPr>
                    </a:p>
                  </a:txBody>
                  <a:tcPr marL="0" marR="0" marT="0" marB="0" anchor="ctr"/>
                </a:tc>
                <a:tc>
                  <a:txBody>
                    <a:bodyPr/>
                    <a:lstStyle/>
                    <a:p>
                      <a:pPr marL="0" algn="l" rtl="0" eaLnBrk="1" latinLnBrk="0" hangingPunct="1">
                        <a:spcBef>
                          <a:spcPts val="0"/>
                        </a:spcBef>
                        <a:spcAft>
                          <a:spcPts val="0"/>
                        </a:spcAft>
                      </a:pPr>
                      <a:r>
                        <a:rPr lang="en-US" sz="1800" kern="1200">
                          <a:effectLst/>
                        </a:rPr>
                        <a:t> 34.7</a:t>
                      </a:r>
                      <a:endParaRPr lang="en-US">
                        <a:effectLst/>
                      </a:endParaRPr>
                    </a:p>
                  </a:txBody>
                  <a:tcPr marL="0" marR="0" marT="0" marB="0" anchor="ctr"/>
                </a:tc>
                <a:tc>
                  <a:txBody>
                    <a:bodyPr/>
                    <a:lstStyle/>
                    <a:p>
                      <a:pPr marL="0" lvl="0" algn="l" rtl="0">
                        <a:spcBef>
                          <a:spcPts val="0"/>
                        </a:spcBef>
                        <a:spcAft>
                          <a:spcPts val="0"/>
                        </a:spcAft>
                        <a:buNone/>
                      </a:pPr>
                      <a:r>
                        <a:rPr lang="en-US" sz="1800" kern="1200">
                          <a:effectLst/>
                        </a:rPr>
                        <a:t>%</a:t>
                      </a:r>
                      <a:endParaRPr lang="en-US">
                        <a:effectLst/>
                      </a:endParaRPr>
                    </a:p>
                  </a:txBody>
                  <a:tcPr marL="0" marR="0" marT="0" marB="0" anchor="ctr"/>
                </a:tc>
                <a:tc vMerge="1">
                  <a:txBody>
                    <a:bodyPr/>
                    <a:lstStyle/>
                    <a:p>
                      <a:endParaRPr lang="en-US"/>
                    </a:p>
                  </a:txBody>
                  <a:tcPr marL="0" marR="0" marT="0" marB="0"/>
                </a:tc>
                <a:extLst>
                  <a:ext uri="{0D108BD9-81ED-4DB2-BD59-A6C34878D82A}">
                    <a16:rowId xmlns:a16="http://schemas.microsoft.com/office/drawing/2014/main" val="1757085664"/>
                  </a:ext>
                </a:extLst>
              </a:tr>
              <a:tr h="423946">
                <a:tc>
                  <a:txBody>
                    <a:bodyPr/>
                    <a:lstStyle/>
                    <a:p>
                      <a:pPr marL="0" algn="l" rtl="0" eaLnBrk="1" latinLnBrk="0" hangingPunct="1">
                        <a:spcBef>
                          <a:spcPts val="0"/>
                        </a:spcBef>
                        <a:spcAft>
                          <a:spcPts val="0"/>
                        </a:spcAft>
                      </a:pPr>
                      <a:r>
                        <a:rPr lang="en-US" sz="1800" kern="1200">
                          <a:effectLst/>
                        </a:rPr>
                        <a:t>MCV</a:t>
                      </a:r>
                      <a:endParaRPr lang="en-US">
                        <a:effectLst/>
                      </a:endParaRPr>
                    </a:p>
                  </a:txBody>
                  <a:tcPr marL="0" marR="0" marT="0" marB="0" anchor="ctr"/>
                </a:tc>
                <a:tc>
                  <a:txBody>
                    <a:bodyPr/>
                    <a:lstStyle/>
                    <a:p>
                      <a:pPr marL="0" algn="l" rtl="0" eaLnBrk="1" latinLnBrk="0" hangingPunct="1">
                        <a:spcBef>
                          <a:spcPts val="0"/>
                        </a:spcBef>
                        <a:spcAft>
                          <a:spcPts val="0"/>
                        </a:spcAft>
                      </a:pPr>
                      <a:r>
                        <a:rPr lang="en-US">
                          <a:effectLst/>
                        </a:rPr>
                        <a:t>85.8</a:t>
                      </a:r>
                    </a:p>
                  </a:txBody>
                  <a:tcPr marL="0" marR="0" marT="0" marB="0" anchor="ctr"/>
                </a:tc>
                <a:tc>
                  <a:txBody>
                    <a:bodyPr/>
                    <a:lstStyle/>
                    <a:p>
                      <a:pPr marL="0" lvl="0" algn="l" rtl="0">
                        <a:spcBef>
                          <a:spcPts val="0"/>
                        </a:spcBef>
                        <a:spcAft>
                          <a:spcPts val="0"/>
                        </a:spcAft>
                        <a:buNone/>
                      </a:pPr>
                      <a:r>
                        <a:rPr lang="en-US" err="1">
                          <a:effectLst/>
                        </a:rPr>
                        <a:t>fL</a:t>
                      </a:r>
                    </a:p>
                  </a:txBody>
                  <a:tcPr marL="0" marR="0" marT="0" marB="0" anchor="ctr"/>
                </a:tc>
                <a:tc vMerge="1">
                  <a:txBody>
                    <a:bodyPr/>
                    <a:lstStyle/>
                    <a:p>
                      <a:endParaRPr lang="en-US"/>
                    </a:p>
                  </a:txBody>
                  <a:tcPr marL="0" marR="0" marT="0" marB="0"/>
                </a:tc>
                <a:extLst>
                  <a:ext uri="{0D108BD9-81ED-4DB2-BD59-A6C34878D82A}">
                    <a16:rowId xmlns:a16="http://schemas.microsoft.com/office/drawing/2014/main" val="943900106"/>
                  </a:ext>
                </a:extLst>
              </a:tr>
              <a:tr h="382918">
                <a:tc>
                  <a:txBody>
                    <a:bodyPr/>
                    <a:lstStyle/>
                    <a:p>
                      <a:pPr marL="0" algn="l" rtl="0" eaLnBrk="1" latinLnBrk="0" hangingPunct="1">
                        <a:spcBef>
                          <a:spcPts val="0"/>
                        </a:spcBef>
                        <a:spcAft>
                          <a:spcPts val="0"/>
                        </a:spcAft>
                      </a:pPr>
                      <a:r>
                        <a:rPr lang="en-US" sz="1800" kern="1200">
                          <a:effectLst/>
                        </a:rPr>
                        <a:t>MCH</a:t>
                      </a:r>
                      <a:endParaRPr lang="en-US">
                        <a:effectLst/>
                      </a:endParaRPr>
                    </a:p>
                  </a:txBody>
                  <a:tcPr marL="0" marR="0" marT="0" marB="0" anchor="ctr"/>
                </a:tc>
                <a:tc>
                  <a:txBody>
                    <a:bodyPr/>
                    <a:lstStyle/>
                    <a:p>
                      <a:pPr marL="0" algn="l" rtl="0" eaLnBrk="1" latinLnBrk="0" hangingPunct="1">
                        <a:spcBef>
                          <a:spcPts val="0"/>
                        </a:spcBef>
                        <a:spcAft>
                          <a:spcPts val="0"/>
                        </a:spcAft>
                      </a:pPr>
                      <a:r>
                        <a:rPr lang="en-US">
                          <a:effectLst/>
                        </a:rPr>
                        <a:t>27.6</a:t>
                      </a:r>
                    </a:p>
                  </a:txBody>
                  <a:tcPr marL="0" marR="0" marT="0" marB="0" anchor="ctr"/>
                </a:tc>
                <a:tc>
                  <a:txBody>
                    <a:bodyPr/>
                    <a:lstStyle/>
                    <a:p>
                      <a:pPr marL="0" lvl="0" algn="l" rtl="0">
                        <a:spcBef>
                          <a:spcPts val="0"/>
                        </a:spcBef>
                        <a:spcAft>
                          <a:spcPts val="0"/>
                        </a:spcAft>
                        <a:buNone/>
                      </a:pPr>
                      <a:r>
                        <a:rPr lang="en-US" err="1">
                          <a:effectLst/>
                        </a:rPr>
                        <a:t>pg</a:t>
                      </a:r>
                    </a:p>
                  </a:txBody>
                  <a:tcPr marL="0" marR="0" marT="0" marB="0" anchor="ctr"/>
                </a:tc>
                <a:tc vMerge="1">
                  <a:txBody>
                    <a:bodyPr/>
                    <a:lstStyle/>
                    <a:p>
                      <a:endParaRPr lang="en-US"/>
                    </a:p>
                  </a:txBody>
                  <a:tcPr marL="0" marR="0" marT="0" marB="0"/>
                </a:tc>
                <a:extLst>
                  <a:ext uri="{0D108BD9-81ED-4DB2-BD59-A6C34878D82A}">
                    <a16:rowId xmlns:a16="http://schemas.microsoft.com/office/drawing/2014/main" val="4286770150"/>
                  </a:ext>
                </a:extLst>
              </a:tr>
              <a:tr h="382918">
                <a:tc>
                  <a:txBody>
                    <a:bodyPr/>
                    <a:lstStyle/>
                    <a:p>
                      <a:pPr marL="0" algn="l" rtl="0" eaLnBrk="1" latinLnBrk="0" hangingPunct="1">
                        <a:spcBef>
                          <a:spcPts val="0"/>
                        </a:spcBef>
                        <a:spcAft>
                          <a:spcPts val="0"/>
                        </a:spcAft>
                      </a:pPr>
                      <a:r>
                        <a:rPr lang="en-US" sz="1800" kern="1200">
                          <a:effectLst/>
                        </a:rPr>
                        <a:t>MCHC</a:t>
                      </a:r>
                      <a:endParaRPr lang="en-US">
                        <a:effectLst/>
                      </a:endParaRPr>
                    </a:p>
                  </a:txBody>
                  <a:tcPr marL="0" marR="0" marT="0" marB="0" anchor="ctr"/>
                </a:tc>
                <a:tc>
                  <a:txBody>
                    <a:bodyPr/>
                    <a:lstStyle/>
                    <a:p>
                      <a:pPr marL="0" algn="l" rtl="0" eaLnBrk="1" latinLnBrk="0" hangingPunct="1">
                        <a:spcBef>
                          <a:spcPts val="0"/>
                        </a:spcBef>
                        <a:spcAft>
                          <a:spcPts val="0"/>
                        </a:spcAft>
                      </a:pPr>
                      <a:r>
                        <a:rPr lang="en-US">
                          <a:effectLst/>
                        </a:rPr>
                        <a:t>322</a:t>
                      </a:r>
                    </a:p>
                  </a:txBody>
                  <a:tcPr marL="0" marR="0" marT="0" marB="0" anchor="ctr"/>
                </a:tc>
                <a:tc>
                  <a:txBody>
                    <a:bodyPr/>
                    <a:lstStyle/>
                    <a:p>
                      <a:pPr marL="0" lvl="0" algn="l" rtl="0">
                        <a:spcBef>
                          <a:spcPts val="0"/>
                        </a:spcBef>
                        <a:spcAft>
                          <a:spcPts val="0"/>
                        </a:spcAft>
                        <a:buNone/>
                      </a:pPr>
                      <a:r>
                        <a:rPr lang="en-US">
                          <a:effectLst/>
                        </a:rPr>
                        <a:t>g/L</a:t>
                      </a:r>
                    </a:p>
                  </a:txBody>
                  <a:tcPr marL="0" marR="0" marT="0" marB="0" anchor="ctr"/>
                </a:tc>
                <a:tc vMerge="1">
                  <a:txBody>
                    <a:bodyPr/>
                    <a:lstStyle/>
                    <a:p>
                      <a:endParaRPr lang="en-US"/>
                    </a:p>
                  </a:txBody>
                  <a:tcPr marL="0" marR="0" marT="0" marB="0"/>
                </a:tc>
                <a:extLst>
                  <a:ext uri="{0D108BD9-81ED-4DB2-BD59-A6C34878D82A}">
                    <a16:rowId xmlns:a16="http://schemas.microsoft.com/office/drawing/2014/main" val="3048949687"/>
                  </a:ext>
                </a:extLst>
              </a:tr>
              <a:tr h="656432">
                <a:tc>
                  <a:txBody>
                    <a:bodyPr/>
                    <a:lstStyle/>
                    <a:p>
                      <a:pPr marL="0" algn="l" rtl="0" eaLnBrk="1" latinLnBrk="0" hangingPunct="1">
                        <a:spcBef>
                          <a:spcPts val="0"/>
                        </a:spcBef>
                        <a:spcAft>
                          <a:spcPts val="0"/>
                        </a:spcAft>
                      </a:pPr>
                      <a:r>
                        <a:rPr lang="en-US" sz="1800" kern="1200">
                          <a:effectLst/>
                        </a:rPr>
                        <a:t>PLT</a:t>
                      </a:r>
                      <a:endParaRPr lang="en-US">
                        <a:effectLst/>
                      </a:endParaRPr>
                    </a:p>
                  </a:txBody>
                  <a:tcPr marL="0" marR="0" marT="0" marB="0" anchor="ctr"/>
                </a:tc>
                <a:tc>
                  <a:txBody>
                    <a:bodyPr/>
                    <a:lstStyle/>
                    <a:p>
                      <a:pPr marL="0" algn="l" rtl="0" eaLnBrk="1" latinLnBrk="0" hangingPunct="1">
                        <a:spcBef>
                          <a:spcPts val="0"/>
                        </a:spcBef>
                        <a:spcAft>
                          <a:spcPts val="0"/>
                        </a:spcAft>
                      </a:pPr>
                      <a:r>
                        <a:rPr lang="en-US" sz="1800" b="1" kern="1200">
                          <a:solidFill>
                            <a:schemeClr val="accent2">
                              <a:lumMod val="75000"/>
                            </a:schemeClr>
                          </a:solidFill>
                          <a:effectLst/>
                        </a:rPr>
                        <a:t> 762</a:t>
                      </a:r>
                      <a:endParaRPr lang="en-US" b="1">
                        <a:solidFill>
                          <a:schemeClr val="accent2">
                            <a:lumMod val="75000"/>
                          </a:schemeClr>
                        </a:solidFill>
                        <a:effectLst/>
                      </a:endParaRPr>
                    </a:p>
                  </a:txBody>
                  <a:tcPr marL="0" marR="0" marT="0" marB="0" anchor="ctr">
                    <a:solidFill>
                      <a:srgbClr val="FFFF99"/>
                    </a:solidFill>
                  </a:tcPr>
                </a:tc>
                <a:tc>
                  <a:txBody>
                    <a:bodyPr/>
                    <a:lstStyle/>
                    <a:p>
                      <a:pPr marL="0" marR="0" lvl="0" indent="0" algn="l" rtl="0">
                        <a:spcBef>
                          <a:spcPts val="0"/>
                        </a:spcBef>
                        <a:spcAft>
                          <a:spcPts val="0"/>
                        </a:spcAft>
                        <a:buNone/>
                      </a:pPr>
                      <a:r>
                        <a:rPr lang="en-US" sz="1800" kern="1200">
                          <a:effectLst/>
                        </a:rPr>
                        <a:t>10</a:t>
                      </a:r>
                      <a:r>
                        <a:rPr lang="en-US" sz="1800" kern="1200" baseline="30000">
                          <a:effectLst/>
                        </a:rPr>
                        <a:t>9 </a:t>
                      </a:r>
                      <a:r>
                        <a:rPr lang="en-US" sz="1800" kern="1200" baseline="0">
                          <a:effectLst/>
                        </a:rPr>
                        <a:t> /L</a:t>
                      </a:r>
                      <a:endParaRPr lang="en-US">
                        <a:effectLst/>
                      </a:endParaRPr>
                    </a:p>
                  </a:txBody>
                  <a:tcPr marL="0" marR="0" marT="0" marB="0" anchor="ctr"/>
                </a:tc>
                <a:tc vMerge="1">
                  <a:txBody>
                    <a:bodyPr/>
                    <a:lstStyle/>
                    <a:p>
                      <a:endParaRPr lang="en-US">
                        <a:effectLst/>
                      </a:endParaRPr>
                    </a:p>
                  </a:txBody>
                  <a:tcPr marL="0" marR="0" marT="0" marB="0" anchor="ctr"/>
                </a:tc>
                <a:extLst>
                  <a:ext uri="{0D108BD9-81ED-4DB2-BD59-A6C34878D82A}">
                    <a16:rowId xmlns:a16="http://schemas.microsoft.com/office/drawing/2014/main" val="468787139"/>
                  </a:ext>
                </a:extLst>
              </a:tr>
            </a:tbl>
          </a:graphicData>
        </a:graphic>
      </p:graphicFrame>
      <p:pic>
        <p:nvPicPr>
          <p:cNvPr id="8" name="Hình ảnh 8" descr="Ảnh có chứa văn bản, ký hiệu&#10;&#10;Mô tả được tự động tạo">
            <a:extLst>
              <a:ext uri="{FF2B5EF4-FFF2-40B4-BE49-F238E27FC236}">
                <a16:creationId xmlns:a16="http://schemas.microsoft.com/office/drawing/2014/main" id="{42B9FC46-0CB5-9B0B-5DD1-E1D586FBBBEE}"/>
              </a:ext>
            </a:extLst>
          </p:cNvPr>
          <p:cNvPicPr>
            <a:picLocks noChangeAspect="1"/>
          </p:cNvPicPr>
          <p:nvPr/>
        </p:nvPicPr>
        <p:blipFill>
          <a:blip r:embed="rId3"/>
          <a:stretch>
            <a:fillRect/>
          </a:stretch>
        </p:blipFill>
        <p:spPr>
          <a:xfrm>
            <a:off x="8190706" y="6520"/>
            <a:ext cx="955952" cy="931067"/>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a:extLst>
              <a:ext uri="{FF2B5EF4-FFF2-40B4-BE49-F238E27FC236}">
                <a16:creationId xmlns:a16="http://schemas.microsoft.com/office/drawing/2014/main" id="{BE5F3C81-B61D-5E58-AC7E-0E07CD3D1CD4}"/>
              </a:ext>
            </a:extLst>
          </p:cNvPr>
          <p:cNvGraphicFramePr>
            <a:graphicFrameLocks noGrp="1"/>
          </p:cNvGraphicFramePr>
          <p:nvPr>
            <p:ph idx="1"/>
            <p:extLst>
              <p:ext uri="{D42A27DB-BD31-4B8C-83A1-F6EECF244321}">
                <p14:modId xmlns:p14="http://schemas.microsoft.com/office/powerpoint/2010/main" val="1300911028"/>
              </p:ext>
            </p:extLst>
          </p:nvPr>
        </p:nvGraphicFramePr>
        <p:xfrm>
          <a:off x="543977" y="686447"/>
          <a:ext cx="7785577" cy="4544376"/>
        </p:xfrm>
        <a:graphic>
          <a:graphicData uri="http://schemas.openxmlformats.org/drawingml/2006/table">
            <a:tbl>
              <a:tblPr firstRow="1" bandRow="1">
                <a:tableStyleId>{5C22544A-7EE6-4342-B048-85BDC9FD1C3A}</a:tableStyleId>
              </a:tblPr>
              <a:tblGrid>
                <a:gridCol w="1862433">
                  <a:extLst>
                    <a:ext uri="{9D8B030D-6E8A-4147-A177-3AD203B41FA5}">
                      <a16:colId xmlns:a16="http://schemas.microsoft.com/office/drawing/2014/main" val="2121443538"/>
                    </a:ext>
                  </a:extLst>
                </a:gridCol>
                <a:gridCol w="2106685">
                  <a:extLst>
                    <a:ext uri="{9D8B030D-6E8A-4147-A177-3AD203B41FA5}">
                      <a16:colId xmlns:a16="http://schemas.microsoft.com/office/drawing/2014/main" val="1151539581"/>
                    </a:ext>
                  </a:extLst>
                </a:gridCol>
                <a:gridCol w="1770835">
                  <a:extLst>
                    <a:ext uri="{9D8B030D-6E8A-4147-A177-3AD203B41FA5}">
                      <a16:colId xmlns:a16="http://schemas.microsoft.com/office/drawing/2014/main" val="1403416898"/>
                    </a:ext>
                  </a:extLst>
                </a:gridCol>
                <a:gridCol w="2045624">
                  <a:extLst>
                    <a:ext uri="{9D8B030D-6E8A-4147-A177-3AD203B41FA5}">
                      <a16:colId xmlns:a16="http://schemas.microsoft.com/office/drawing/2014/main" val="2325077868"/>
                    </a:ext>
                  </a:extLst>
                </a:gridCol>
              </a:tblGrid>
              <a:tr h="480040">
                <a:tc>
                  <a:txBody>
                    <a:bodyPr/>
                    <a:lstStyle/>
                    <a:p>
                      <a:pPr marL="0" lvl="0" algn="l" rtl="0">
                        <a:spcBef>
                          <a:spcPts val="0"/>
                        </a:spcBef>
                        <a:spcAft>
                          <a:spcPts val="0"/>
                        </a:spcAft>
                        <a:buNone/>
                      </a:pPr>
                      <a:endParaRPr lang="en-US">
                        <a:effectLst/>
                      </a:endParaRPr>
                    </a:p>
                  </a:txBody>
                  <a:tcPr anchor="ctr"/>
                </a:tc>
                <a:tc>
                  <a:txBody>
                    <a:bodyPr/>
                    <a:lstStyle/>
                    <a:p>
                      <a:pPr algn="l" rtl="0" fontAlgn="base"/>
                      <a:r>
                        <a:rPr lang="en-US">
                          <a:effectLst/>
                        </a:rPr>
                        <a:t> 28/01​</a:t>
                      </a:r>
                      <a:endParaRPr lang="en-US" b="1" i="0">
                        <a:solidFill>
                          <a:srgbClr val="FFFFFF"/>
                        </a:solidFill>
                        <a:effectLst/>
                      </a:endParaRPr>
                    </a:p>
                  </a:txBody>
                  <a:tcPr anchor="ctr"/>
                </a:tc>
                <a:tc>
                  <a:txBody>
                    <a:bodyPr/>
                    <a:lstStyle/>
                    <a:p>
                      <a:pPr algn="l" rtl="0" fontAlgn="base"/>
                      <a:r>
                        <a:rPr lang="en-US">
                          <a:effectLst/>
                        </a:rPr>
                        <a:t> 01/02​</a:t>
                      </a:r>
                      <a:endParaRPr lang="en-US" b="1" i="0">
                        <a:solidFill>
                          <a:srgbClr val="FFFFFF"/>
                        </a:solidFill>
                        <a:effectLst/>
                      </a:endParaRPr>
                    </a:p>
                  </a:txBody>
                  <a:tcPr anchor="ctr"/>
                </a:tc>
                <a:tc>
                  <a:txBody>
                    <a:bodyPr/>
                    <a:lstStyle/>
                    <a:p>
                      <a:pPr algn="l" rtl="0" fontAlgn="base"/>
                      <a:r>
                        <a:rPr lang="en-US">
                          <a:effectLst/>
                        </a:rPr>
                        <a:t> 07/02​</a:t>
                      </a:r>
                      <a:endParaRPr lang="en-US" b="1" i="0">
                        <a:solidFill>
                          <a:srgbClr val="FFFFFF"/>
                        </a:solidFill>
                        <a:effectLst/>
                      </a:endParaRPr>
                    </a:p>
                  </a:txBody>
                  <a:tcPr anchor="ctr"/>
                </a:tc>
                <a:extLst>
                  <a:ext uri="{0D108BD9-81ED-4DB2-BD59-A6C34878D82A}">
                    <a16:rowId xmlns:a16="http://schemas.microsoft.com/office/drawing/2014/main" val="332123465"/>
                  </a:ext>
                </a:extLst>
              </a:tr>
              <a:tr h="448037">
                <a:tc>
                  <a:txBody>
                    <a:bodyPr/>
                    <a:lstStyle/>
                    <a:p>
                      <a:pPr marL="0" lvl="0" algn="l" rtl="0">
                        <a:spcBef>
                          <a:spcPts val="0"/>
                        </a:spcBef>
                        <a:spcAft>
                          <a:spcPts val="0"/>
                        </a:spcAft>
                        <a:buNone/>
                      </a:pPr>
                      <a:r>
                        <a:rPr lang="en-US" sz="1800" kern="1200">
                          <a:effectLst/>
                        </a:rPr>
                        <a:t>WBC</a:t>
                      </a:r>
                      <a:endParaRPr lang="en-US">
                        <a:effectLst/>
                      </a:endParaRPr>
                    </a:p>
                  </a:txBody>
                  <a:tcPr anchor="ctr"/>
                </a:tc>
                <a:tc>
                  <a:txBody>
                    <a:bodyPr/>
                    <a:lstStyle/>
                    <a:p>
                      <a:pPr algn="l" rtl="0" fontAlgn="base"/>
                      <a:r>
                        <a:rPr lang="en-US">
                          <a:effectLst/>
                        </a:rPr>
                        <a:t>22.8​</a:t>
                      </a:r>
                      <a:endParaRPr lang="en-US" b="0" i="0">
                        <a:solidFill>
                          <a:srgbClr val="000000"/>
                        </a:solidFill>
                        <a:effectLst/>
                      </a:endParaRPr>
                    </a:p>
                  </a:txBody>
                  <a:tcPr anchor="ctr"/>
                </a:tc>
                <a:tc>
                  <a:txBody>
                    <a:bodyPr/>
                    <a:lstStyle/>
                    <a:p>
                      <a:pPr algn="l" rtl="0" fontAlgn="base"/>
                      <a:r>
                        <a:rPr lang="en-US">
                          <a:effectLst/>
                        </a:rPr>
                        <a:t> 17.9​</a:t>
                      </a:r>
                      <a:endParaRPr lang="en-US" b="0" i="0">
                        <a:solidFill>
                          <a:srgbClr val="000000"/>
                        </a:solidFill>
                        <a:effectLst/>
                      </a:endParaRPr>
                    </a:p>
                  </a:txBody>
                  <a:tcPr anchor="ctr"/>
                </a:tc>
                <a:tc>
                  <a:txBody>
                    <a:bodyPr/>
                    <a:lstStyle/>
                    <a:p>
                      <a:pPr algn="l" rtl="0" fontAlgn="base"/>
                      <a:r>
                        <a:rPr lang="en-US">
                          <a:effectLst/>
                        </a:rPr>
                        <a:t>21.1​</a:t>
                      </a:r>
                      <a:endParaRPr lang="en-US" b="0" i="0">
                        <a:solidFill>
                          <a:srgbClr val="000000"/>
                        </a:solidFill>
                        <a:effectLst/>
                      </a:endParaRPr>
                    </a:p>
                  </a:txBody>
                  <a:tcPr anchor="ctr"/>
                </a:tc>
                <a:extLst>
                  <a:ext uri="{0D108BD9-81ED-4DB2-BD59-A6C34878D82A}">
                    <a16:rowId xmlns:a16="http://schemas.microsoft.com/office/drawing/2014/main" val="3361748995"/>
                  </a:ext>
                </a:extLst>
              </a:tr>
              <a:tr h="448037">
                <a:tc>
                  <a:txBody>
                    <a:bodyPr/>
                    <a:lstStyle/>
                    <a:p>
                      <a:pPr marL="0" lvl="0" algn="l" rtl="0">
                        <a:spcBef>
                          <a:spcPts val="0"/>
                        </a:spcBef>
                        <a:spcAft>
                          <a:spcPts val="0"/>
                        </a:spcAft>
                        <a:buNone/>
                      </a:pPr>
                      <a:r>
                        <a:rPr lang="en-US" sz="1800" kern="1200">
                          <a:effectLst/>
                        </a:rPr>
                        <a:t>NEU </a:t>
                      </a:r>
                      <a:endParaRPr lang="en-US">
                        <a:effectLst/>
                      </a:endParaRPr>
                    </a:p>
                  </a:txBody>
                  <a:tcPr anchor="ctr"/>
                </a:tc>
                <a:tc>
                  <a:txBody>
                    <a:bodyPr/>
                    <a:lstStyle/>
                    <a:p>
                      <a:pPr algn="l" rtl="0" fontAlgn="base"/>
                      <a:r>
                        <a:rPr lang="en-US">
                          <a:effectLst/>
                        </a:rPr>
                        <a:t>87.9​</a:t>
                      </a:r>
                      <a:endParaRPr lang="en-US" b="0" i="0">
                        <a:solidFill>
                          <a:srgbClr val="000000"/>
                        </a:solidFill>
                        <a:effectLst/>
                      </a:endParaRPr>
                    </a:p>
                  </a:txBody>
                  <a:tcPr anchor="ctr"/>
                </a:tc>
                <a:tc>
                  <a:txBody>
                    <a:bodyPr/>
                    <a:lstStyle/>
                    <a:p>
                      <a:pPr algn="l" rtl="0" fontAlgn="base"/>
                      <a:r>
                        <a:rPr lang="en-US">
                          <a:effectLst/>
                        </a:rPr>
                        <a:t>82.8​</a:t>
                      </a:r>
                      <a:endParaRPr lang="en-US" b="0" i="0">
                        <a:solidFill>
                          <a:srgbClr val="000000"/>
                        </a:solidFill>
                        <a:effectLst/>
                      </a:endParaRPr>
                    </a:p>
                  </a:txBody>
                  <a:tcPr anchor="ctr"/>
                </a:tc>
                <a:tc>
                  <a:txBody>
                    <a:bodyPr/>
                    <a:lstStyle/>
                    <a:p>
                      <a:pPr algn="l" rtl="0" fontAlgn="base"/>
                      <a:r>
                        <a:rPr lang="en-US">
                          <a:effectLst/>
                        </a:rPr>
                        <a:t>90.3​</a:t>
                      </a:r>
                      <a:endParaRPr lang="en-US" b="0" i="0">
                        <a:solidFill>
                          <a:srgbClr val="000000"/>
                        </a:solidFill>
                        <a:effectLst/>
                      </a:endParaRPr>
                    </a:p>
                  </a:txBody>
                  <a:tcPr anchor="ctr"/>
                </a:tc>
                <a:extLst>
                  <a:ext uri="{0D108BD9-81ED-4DB2-BD59-A6C34878D82A}">
                    <a16:rowId xmlns:a16="http://schemas.microsoft.com/office/drawing/2014/main" val="3659548955"/>
                  </a:ext>
                </a:extLst>
              </a:tr>
              <a:tr h="448037">
                <a:tc>
                  <a:txBody>
                    <a:bodyPr/>
                    <a:lstStyle/>
                    <a:p>
                      <a:pPr marL="0" lvl="0" algn="l" rtl="0">
                        <a:spcBef>
                          <a:spcPts val="0"/>
                        </a:spcBef>
                        <a:spcAft>
                          <a:spcPts val="0"/>
                        </a:spcAft>
                        <a:buNone/>
                      </a:pPr>
                      <a:r>
                        <a:rPr lang="en-US" sz="1800" kern="1200">
                          <a:effectLst/>
                        </a:rPr>
                        <a:t>RBC</a:t>
                      </a:r>
                      <a:endParaRPr lang="en-US">
                        <a:effectLst/>
                      </a:endParaRPr>
                    </a:p>
                  </a:txBody>
                  <a:tcPr anchor="ctr"/>
                </a:tc>
                <a:tc>
                  <a:txBody>
                    <a:bodyPr/>
                    <a:lstStyle/>
                    <a:p>
                      <a:pPr algn="l" rtl="0" fontAlgn="base"/>
                      <a:r>
                        <a:rPr lang="en-US">
                          <a:effectLst/>
                        </a:rPr>
                        <a:t>3.68​</a:t>
                      </a:r>
                      <a:endParaRPr lang="en-US" b="0" i="0">
                        <a:solidFill>
                          <a:srgbClr val="000000"/>
                        </a:solidFill>
                        <a:effectLst/>
                      </a:endParaRPr>
                    </a:p>
                  </a:txBody>
                  <a:tcPr anchor="ctr"/>
                </a:tc>
                <a:tc>
                  <a:txBody>
                    <a:bodyPr/>
                    <a:lstStyle/>
                    <a:p>
                      <a:pPr algn="l" rtl="0" fontAlgn="base"/>
                      <a:r>
                        <a:rPr lang="en-US">
                          <a:effectLst/>
                        </a:rPr>
                        <a:t>3.68​</a:t>
                      </a:r>
                      <a:endParaRPr lang="en-US" b="0" i="0">
                        <a:solidFill>
                          <a:srgbClr val="000000"/>
                        </a:solidFill>
                        <a:effectLst/>
                      </a:endParaRPr>
                    </a:p>
                  </a:txBody>
                  <a:tcPr anchor="ctr"/>
                </a:tc>
                <a:tc>
                  <a:txBody>
                    <a:bodyPr/>
                    <a:lstStyle/>
                    <a:p>
                      <a:pPr algn="l" rtl="0" fontAlgn="base"/>
                      <a:r>
                        <a:rPr lang="en-US">
                          <a:effectLst/>
                        </a:rPr>
                        <a:t>3.43​</a:t>
                      </a:r>
                      <a:endParaRPr lang="en-US" b="0" i="0">
                        <a:solidFill>
                          <a:srgbClr val="000000"/>
                        </a:solidFill>
                        <a:effectLst/>
                      </a:endParaRPr>
                    </a:p>
                  </a:txBody>
                  <a:tcPr anchor="ctr"/>
                </a:tc>
                <a:extLst>
                  <a:ext uri="{0D108BD9-81ED-4DB2-BD59-A6C34878D82A}">
                    <a16:rowId xmlns:a16="http://schemas.microsoft.com/office/drawing/2014/main" val="932291808"/>
                  </a:ext>
                </a:extLst>
              </a:tr>
              <a:tr h="448037">
                <a:tc>
                  <a:txBody>
                    <a:bodyPr/>
                    <a:lstStyle/>
                    <a:p>
                      <a:pPr marL="0" lvl="0" algn="l" rtl="0">
                        <a:spcBef>
                          <a:spcPts val="0"/>
                        </a:spcBef>
                        <a:spcAft>
                          <a:spcPts val="0"/>
                        </a:spcAft>
                        <a:buNone/>
                      </a:pPr>
                      <a:r>
                        <a:rPr lang="en-US" sz="1800" kern="1200">
                          <a:effectLst/>
                        </a:rPr>
                        <a:t>HGB </a:t>
                      </a:r>
                      <a:endParaRPr lang="en-US">
                        <a:effectLst/>
                      </a:endParaRPr>
                    </a:p>
                  </a:txBody>
                  <a:tcPr anchor="ctr"/>
                </a:tc>
                <a:tc>
                  <a:txBody>
                    <a:bodyPr/>
                    <a:lstStyle/>
                    <a:p>
                      <a:pPr algn="l" rtl="0" fontAlgn="base"/>
                      <a:r>
                        <a:rPr lang="en-US">
                          <a:effectLst/>
                        </a:rPr>
                        <a:t> 102​</a:t>
                      </a:r>
                      <a:endParaRPr lang="en-US" b="0" i="0">
                        <a:solidFill>
                          <a:srgbClr val="000000"/>
                        </a:solidFill>
                        <a:effectLst/>
                      </a:endParaRPr>
                    </a:p>
                  </a:txBody>
                  <a:tcPr anchor="ctr"/>
                </a:tc>
                <a:tc>
                  <a:txBody>
                    <a:bodyPr/>
                    <a:lstStyle/>
                    <a:p>
                      <a:pPr algn="l" rtl="0" fontAlgn="base"/>
                      <a:r>
                        <a:rPr lang="en-US">
                          <a:effectLst/>
                        </a:rPr>
                        <a:t>102​</a:t>
                      </a:r>
                      <a:endParaRPr lang="en-US" b="0" i="0">
                        <a:solidFill>
                          <a:srgbClr val="000000"/>
                        </a:solidFill>
                        <a:effectLst/>
                      </a:endParaRPr>
                    </a:p>
                  </a:txBody>
                  <a:tcPr anchor="ctr"/>
                </a:tc>
                <a:tc>
                  <a:txBody>
                    <a:bodyPr/>
                    <a:lstStyle/>
                    <a:p>
                      <a:pPr algn="l" rtl="0" fontAlgn="base"/>
                      <a:r>
                        <a:rPr lang="en-US">
                          <a:effectLst/>
                        </a:rPr>
                        <a:t>91​</a:t>
                      </a:r>
                      <a:endParaRPr lang="en-US" b="0" i="0">
                        <a:solidFill>
                          <a:srgbClr val="000000"/>
                        </a:solidFill>
                        <a:effectLst/>
                      </a:endParaRPr>
                    </a:p>
                  </a:txBody>
                  <a:tcPr anchor="ctr"/>
                </a:tc>
                <a:extLst>
                  <a:ext uri="{0D108BD9-81ED-4DB2-BD59-A6C34878D82A}">
                    <a16:rowId xmlns:a16="http://schemas.microsoft.com/office/drawing/2014/main" val="2186539188"/>
                  </a:ext>
                </a:extLst>
              </a:tr>
              <a:tr h="448037">
                <a:tc>
                  <a:txBody>
                    <a:bodyPr/>
                    <a:lstStyle/>
                    <a:p>
                      <a:pPr marL="0" lvl="0" algn="l" rtl="0">
                        <a:spcBef>
                          <a:spcPts val="0"/>
                        </a:spcBef>
                        <a:spcAft>
                          <a:spcPts val="0"/>
                        </a:spcAft>
                        <a:buNone/>
                      </a:pPr>
                      <a:r>
                        <a:rPr lang="en-US" sz="1800" kern="1200">
                          <a:effectLst/>
                        </a:rPr>
                        <a:t>HCT</a:t>
                      </a:r>
                      <a:endParaRPr lang="en-US">
                        <a:effectLst/>
                      </a:endParaRPr>
                    </a:p>
                  </a:txBody>
                  <a:tcPr anchor="ctr"/>
                </a:tc>
                <a:tc>
                  <a:txBody>
                    <a:bodyPr/>
                    <a:lstStyle/>
                    <a:p>
                      <a:pPr algn="l" rtl="0" fontAlgn="base"/>
                      <a:r>
                        <a:rPr lang="en-US">
                          <a:effectLst/>
                        </a:rPr>
                        <a:t>31.3​</a:t>
                      </a:r>
                      <a:endParaRPr lang="en-US" b="0" i="0">
                        <a:solidFill>
                          <a:srgbClr val="000000"/>
                        </a:solidFill>
                        <a:effectLst/>
                      </a:endParaRPr>
                    </a:p>
                  </a:txBody>
                  <a:tcPr anchor="ctr"/>
                </a:tc>
                <a:tc>
                  <a:txBody>
                    <a:bodyPr/>
                    <a:lstStyle/>
                    <a:p>
                      <a:pPr algn="l" rtl="0" fontAlgn="base"/>
                      <a:r>
                        <a:rPr lang="en-US">
                          <a:effectLst/>
                        </a:rPr>
                        <a:t>31.5​</a:t>
                      </a:r>
                      <a:endParaRPr lang="en-US" b="0" i="0">
                        <a:solidFill>
                          <a:srgbClr val="000000"/>
                        </a:solidFill>
                        <a:effectLst/>
                      </a:endParaRPr>
                    </a:p>
                  </a:txBody>
                  <a:tcPr anchor="ctr"/>
                </a:tc>
                <a:tc>
                  <a:txBody>
                    <a:bodyPr/>
                    <a:lstStyle/>
                    <a:p>
                      <a:pPr algn="l" rtl="0" fontAlgn="base"/>
                      <a:r>
                        <a:rPr lang="en-US">
                          <a:effectLst/>
                        </a:rPr>
                        <a:t>30.1​</a:t>
                      </a:r>
                      <a:endParaRPr lang="en-US" b="0" i="0">
                        <a:solidFill>
                          <a:srgbClr val="000000"/>
                        </a:solidFill>
                        <a:effectLst/>
                      </a:endParaRPr>
                    </a:p>
                  </a:txBody>
                  <a:tcPr anchor="ctr"/>
                </a:tc>
                <a:extLst>
                  <a:ext uri="{0D108BD9-81ED-4DB2-BD59-A6C34878D82A}">
                    <a16:rowId xmlns:a16="http://schemas.microsoft.com/office/drawing/2014/main" val="476564682"/>
                  </a:ext>
                </a:extLst>
              </a:tr>
              <a:tr h="448037">
                <a:tc>
                  <a:txBody>
                    <a:bodyPr/>
                    <a:lstStyle/>
                    <a:p>
                      <a:pPr marL="0" lvl="0" algn="l" rtl="0">
                        <a:spcBef>
                          <a:spcPts val="0"/>
                        </a:spcBef>
                        <a:spcAft>
                          <a:spcPts val="0"/>
                        </a:spcAft>
                        <a:buNone/>
                      </a:pPr>
                      <a:r>
                        <a:rPr lang="en-US" sz="1800" kern="1200">
                          <a:effectLst/>
                        </a:rPr>
                        <a:t>MCV</a:t>
                      </a:r>
                      <a:endParaRPr lang="en-US">
                        <a:effectLst/>
                      </a:endParaRPr>
                    </a:p>
                  </a:txBody>
                  <a:tcPr anchor="ctr"/>
                </a:tc>
                <a:tc>
                  <a:txBody>
                    <a:bodyPr/>
                    <a:lstStyle/>
                    <a:p>
                      <a:pPr algn="l" rtl="0" fontAlgn="base"/>
                      <a:r>
                        <a:rPr lang="en-US">
                          <a:effectLst/>
                        </a:rPr>
                        <a:t>85.2​</a:t>
                      </a:r>
                      <a:endParaRPr lang="en-US" b="0" i="0">
                        <a:solidFill>
                          <a:srgbClr val="000000"/>
                        </a:solidFill>
                        <a:effectLst/>
                      </a:endParaRPr>
                    </a:p>
                  </a:txBody>
                  <a:tcPr anchor="ctr"/>
                </a:tc>
                <a:tc>
                  <a:txBody>
                    <a:bodyPr/>
                    <a:lstStyle/>
                    <a:p>
                      <a:pPr algn="l" rtl="0" fontAlgn="base"/>
                      <a:r>
                        <a:rPr lang="en-US">
                          <a:effectLst/>
                        </a:rPr>
                        <a:t>85.6​</a:t>
                      </a:r>
                      <a:endParaRPr lang="en-US" b="0" i="0">
                        <a:solidFill>
                          <a:srgbClr val="000000"/>
                        </a:solidFill>
                        <a:effectLst/>
                      </a:endParaRPr>
                    </a:p>
                  </a:txBody>
                  <a:tcPr anchor="ctr"/>
                </a:tc>
                <a:tc>
                  <a:txBody>
                    <a:bodyPr/>
                    <a:lstStyle/>
                    <a:p>
                      <a:pPr algn="l" rtl="0" fontAlgn="base"/>
                      <a:r>
                        <a:rPr lang="en-US">
                          <a:effectLst/>
                        </a:rPr>
                        <a:t>87.8​</a:t>
                      </a:r>
                      <a:endParaRPr lang="en-US" b="0" i="0">
                        <a:solidFill>
                          <a:srgbClr val="000000"/>
                        </a:solidFill>
                        <a:effectLst/>
                      </a:endParaRPr>
                    </a:p>
                  </a:txBody>
                  <a:tcPr anchor="ctr"/>
                </a:tc>
                <a:extLst>
                  <a:ext uri="{0D108BD9-81ED-4DB2-BD59-A6C34878D82A}">
                    <a16:rowId xmlns:a16="http://schemas.microsoft.com/office/drawing/2014/main" val="3810528610"/>
                  </a:ext>
                </a:extLst>
              </a:tr>
              <a:tr h="448037">
                <a:tc>
                  <a:txBody>
                    <a:bodyPr/>
                    <a:lstStyle/>
                    <a:p>
                      <a:pPr marL="0" lvl="0" algn="l" rtl="0">
                        <a:spcBef>
                          <a:spcPts val="0"/>
                        </a:spcBef>
                        <a:spcAft>
                          <a:spcPts val="0"/>
                        </a:spcAft>
                        <a:buNone/>
                      </a:pPr>
                      <a:r>
                        <a:rPr lang="en-US" sz="1800" kern="1200">
                          <a:effectLst/>
                        </a:rPr>
                        <a:t>MCH</a:t>
                      </a:r>
                      <a:endParaRPr lang="en-US">
                        <a:effectLst/>
                      </a:endParaRPr>
                    </a:p>
                  </a:txBody>
                  <a:tcPr anchor="ctr"/>
                </a:tc>
                <a:tc>
                  <a:txBody>
                    <a:bodyPr/>
                    <a:lstStyle/>
                    <a:p>
                      <a:pPr algn="l" rtl="0" fontAlgn="base"/>
                      <a:r>
                        <a:rPr lang="en-US">
                          <a:effectLst/>
                        </a:rPr>
                        <a:t>27.8​</a:t>
                      </a:r>
                      <a:endParaRPr lang="en-US" b="0" i="0">
                        <a:solidFill>
                          <a:srgbClr val="000000"/>
                        </a:solidFill>
                        <a:effectLst/>
                      </a:endParaRPr>
                    </a:p>
                  </a:txBody>
                  <a:tcPr anchor="ctr"/>
                </a:tc>
                <a:tc>
                  <a:txBody>
                    <a:bodyPr/>
                    <a:lstStyle/>
                    <a:p>
                      <a:pPr algn="l" rtl="0" fontAlgn="base"/>
                      <a:r>
                        <a:rPr lang="en-US">
                          <a:effectLst/>
                        </a:rPr>
                        <a:t>27.6​</a:t>
                      </a:r>
                      <a:endParaRPr lang="en-US" b="0" i="0">
                        <a:solidFill>
                          <a:srgbClr val="000000"/>
                        </a:solidFill>
                        <a:effectLst/>
                      </a:endParaRPr>
                    </a:p>
                  </a:txBody>
                  <a:tcPr anchor="ctr"/>
                </a:tc>
                <a:tc>
                  <a:txBody>
                    <a:bodyPr/>
                    <a:lstStyle/>
                    <a:p>
                      <a:pPr algn="l" rtl="0" fontAlgn="base"/>
                      <a:r>
                        <a:rPr lang="en-US">
                          <a:effectLst/>
                        </a:rPr>
                        <a:t>26.5​</a:t>
                      </a:r>
                      <a:endParaRPr lang="en-US" b="0" i="0">
                        <a:solidFill>
                          <a:srgbClr val="000000"/>
                        </a:solidFill>
                        <a:effectLst/>
                      </a:endParaRPr>
                    </a:p>
                  </a:txBody>
                  <a:tcPr anchor="ctr"/>
                </a:tc>
                <a:extLst>
                  <a:ext uri="{0D108BD9-81ED-4DB2-BD59-A6C34878D82A}">
                    <a16:rowId xmlns:a16="http://schemas.microsoft.com/office/drawing/2014/main" val="1505165488"/>
                  </a:ext>
                </a:extLst>
              </a:tr>
              <a:tr h="448037">
                <a:tc>
                  <a:txBody>
                    <a:bodyPr/>
                    <a:lstStyle/>
                    <a:p>
                      <a:pPr marL="0" lvl="0" algn="l" rtl="0">
                        <a:spcBef>
                          <a:spcPts val="0"/>
                        </a:spcBef>
                        <a:spcAft>
                          <a:spcPts val="0"/>
                        </a:spcAft>
                        <a:buNone/>
                      </a:pPr>
                      <a:r>
                        <a:rPr lang="en-US" sz="1800" kern="1200">
                          <a:effectLst/>
                        </a:rPr>
                        <a:t>MCHC</a:t>
                      </a:r>
                      <a:endParaRPr lang="en-US">
                        <a:effectLst/>
                      </a:endParaRPr>
                    </a:p>
                  </a:txBody>
                  <a:tcPr anchor="ctr"/>
                </a:tc>
                <a:tc>
                  <a:txBody>
                    <a:bodyPr/>
                    <a:lstStyle/>
                    <a:p>
                      <a:pPr algn="l" rtl="0" fontAlgn="base"/>
                      <a:r>
                        <a:rPr lang="en-US">
                          <a:effectLst/>
                        </a:rPr>
                        <a:t>327​</a:t>
                      </a:r>
                      <a:endParaRPr lang="en-US" b="0" i="0">
                        <a:solidFill>
                          <a:srgbClr val="000000"/>
                        </a:solidFill>
                        <a:effectLst/>
                      </a:endParaRPr>
                    </a:p>
                  </a:txBody>
                  <a:tcPr anchor="ctr"/>
                </a:tc>
                <a:tc>
                  <a:txBody>
                    <a:bodyPr/>
                    <a:lstStyle/>
                    <a:p>
                      <a:pPr algn="l" rtl="0" fontAlgn="base"/>
                      <a:r>
                        <a:rPr lang="en-US">
                          <a:effectLst/>
                        </a:rPr>
                        <a:t>323​</a:t>
                      </a:r>
                      <a:endParaRPr lang="en-US" b="0" i="0">
                        <a:solidFill>
                          <a:srgbClr val="000000"/>
                        </a:solidFill>
                        <a:effectLst/>
                      </a:endParaRPr>
                    </a:p>
                  </a:txBody>
                  <a:tcPr anchor="ctr"/>
                </a:tc>
                <a:tc>
                  <a:txBody>
                    <a:bodyPr/>
                    <a:lstStyle/>
                    <a:p>
                      <a:pPr algn="l" rtl="0" fontAlgn="base"/>
                      <a:r>
                        <a:rPr lang="en-US">
                          <a:effectLst/>
                        </a:rPr>
                        <a:t>302​</a:t>
                      </a:r>
                      <a:endParaRPr lang="en-US" b="0" i="0">
                        <a:solidFill>
                          <a:srgbClr val="000000"/>
                        </a:solidFill>
                        <a:effectLst/>
                      </a:endParaRPr>
                    </a:p>
                  </a:txBody>
                  <a:tcPr anchor="ctr"/>
                </a:tc>
                <a:extLst>
                  <a:ext uri="{0D108BD9-81ED-4DB2-BD59-A6C34878D82A}">
                    <a16:rowId xmlns:a16="http://schemas.microsoft.com/office/drawing/2014/main" val="92284435"/>
                  </a:ext>
                </a:extLst>
              </a:tr>
              <a:tr h="480040">
                <a:tc>
                  <a:txBody>
                    <a:bodyPr/>
                    <a:lstStyle/>
                    <a:p>
                      <a:pPr marL="0" lvl="0" algn="l" rtl="0">
                        <a:spcBef>
                          <a:spcPts val="0"/>
                        </a:spcBef>
                        <a:spcAft>
                          <a:spcPts val="0"/>
                        </a:spcAft>
                        <a:buNone/>
                      </a:pPr>
                      <a:r>
                        <a:rPr lang="en-US" sz="1800" kern="1200">
                          <a:effectLst/>
                        </a:rPr>
                        <a:t>PLT</a:t>
                      </a:r>
                      <a:endParaRPr lang="en-US">
                        <a:effectLst/>
                      </a:endParaRPr>
                    </a:p>
                  </a:txBody>
                  <a:tcPr anchor="ctr"/>
                </a:tc>
                <a:tc>
                  <a:txBody>
                    <a:bodyPr/>
                    <a:lstStyle/>
                    <a:p>
                      <a:pPr algn="l" rtl="0" fontAlgn="base"/>
                      <a:r>
                        <a:rPr lang="en-US">
                          <a:effectLst/>
                        </a:rPr>
                        <a:t> 598​</a:t>
                      </a:r>
                      <a:endParaRPr lang="en-US" b="0" i="0">
                        <a:solidFill>
                          <a:srgbClr val="000000"/>
                        </a:solidFill>
                        <a:effectLst/>
                      </a:endParaRPr>
                    </a:p>
                  </a:txBody>
                  <a:tcPr anchor="ctr"/>
                </a:tc>
                <a:tc>
                  <a:txBody>
                    <a:bodyPr/>
                    <a:lstStyle/>
                    <a:p>
                      <a:pPr algn="l" rtl="0" fontAlgn="auto"/>
                      <a:r>
                        <a:rPr lang="en-US">
                          <a:effectLst/>
                        </a:rPr>
                        <a:t>​599</a:t>
                      </a:r>
                      <a:endParaRPr lang="en-US" b="0" i="0">
                        <a:solidFill>
                          <a:srgbClr val="000000"/>
                        </a:solidFill>
                        <a:effectLst/>
                        <a:latin typeface="Calibri" panose="020F0502020204030204" pitchFamily="34" charset="0"/>
                      </a:endParaRPr>
                    </a:p>
                  </a:txBody>
                  <a:tcPr anchor="ctr"/>
                </a:tc>
                <a:tc>
                  <a:txBody>
                    <a:bodyPr/>
                    <a:lstStyle/>
                    <a:p>
                      <a:pPr algn="l" rtl="0" fontAlgn="auto"/>
                      <a:r>
                        <a:rPr lang="en-US">
                          <a:effectLst/>
                        </a:rPr>
                        <a:t>673​</a:t>
                      </a:r>
                      <a:endParaRPr lang="en-US" b="0" i="0">
                        <a:solidFill>
                          <a:srgbClr val="000000"/>
                        </a:solidFill>
                        <a:effectLst/>
                        <a:latin typeface="Calibri" panose="020F0502020204030204" pitchFamily="34" charset="0"/>
                      </a:endParaRPr>
                    </a:p>
                  </a:txBody>
                  <a:tcPr anchor="ctr"/>
                </a:tc>
                <a:extLst>
                  <a:ext uri="{0D108BD9-81ED-4DB2-BD59-A6C34878D82A}">
                    <a16:rowId xmlns:a16="http://schemas.microsoft.com/office/drawing/2014/main" val="3041684423"/>
                  </a:ext>
                </a:extLst>
              </a:tr>
            </a:tbl>
          </a:graphicData>
        </a:graphic>
      </p:graphicFrame>
      <p:sp>
        <p:nvSpPr>
          <p:cNvPr id="4" name="Date Placeholder 3">
            <a:extLst>
              <a:ext uri="{FF2B5EF4-FFF2-40B4-BE49-F238E27FC236}">
                <a16:creationId xmlns:a16="http://schemas.microsoft.com/office/drawing/2014/main" id="{A87FD861-6AA5-409F-2339-DA50FB45141C}"/>
              </a:ext>
            </a:extLst>
          </p:cNvPr>
          <p:cNvSpPr>
            <a:spLocks noGrp="1"/>
          </p:cNvSpPr>
          <p:nvPr>
            <p:ph type="dt" sz="half" idx="10"/>
          </p:nvPr>
        </p:nvSpPr>
        <p:spPr/>
        <p:txBody>
          <a:bodyPr/>
          <a:lstStyle/>
          <a:p>
            <a:fld id="{A69EF9AC-A395-4FE0-A991-18AD7B7977EF}" type="datetime1">
              <a:rPr lang="vi-VN" smtClean="0"/>
              <a:t>14/02/2023</a:t>
            </a:fld>
            <a:endParaRPr lang="en-US"/>
          </a:p>
        </p:txBody>
      </p:sp>
      <p:sp>
        <p:nvSpPr>
          <p:cNvPr id="5" name="Slide Number Placeholder 4">
            <a:extLst>
              <a:ext uri="{FF2B5EF4-FFF2-40B4-BE49-F238E27FC236}">
                <a16:creationId xmlns:a16="http://schemas.microsoft.com/office/drawing/2014/main" id="{8BA61F1A-B6AB-694D-31DF-977B2C1DE5BB}"/>
              </a:ext>
            </a:extLst>
          </p:cNvPr>
          <p:cNvSpPr>
            <a:spLocks noGrp="1"/>
          </p:cNvSpPr>
          <p:nvPr>
            <p:ph type="sldNum" sz="quarter" idx="12"/>
          </p:nvPr>
        </p:nvSpPr>
        <p:spPr/>
        <p:txBody>
          <a:bodyPr/>
          <a:lstStyle/>
          <a:p>
            <a:fld id="{B6F15528-21DE-4FAA-801E-634DDDAF4B2B}" type="slidenum">
              <a:rPr lang="en-US" smtClean="0"/>
              <a:t>25</a:t>
            </a:fld>
            <a:endParaRPr lang="en-US"/>
          </a:p>
        </p:txBody>
      </p:sp>
    </p:spTree>
    <p:extLst>
      <p:ext uri="{BB962C8B-B14F-4D97-AF65-F5344CB8AC3E}">
        <p14:creationId xmlns:p14="http://schemas.microsoft.com/office/powerpoint/2010/main" val="31005414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a:solidFill>
                  <a:srgbClr val="000099"/>
                </a:solidFill>
                <a:latin typeface="Times New Roman"/>
                <a:cs typeface="Arial"/>
                <a:sym typeface="+mn-ea"/>
              </a:rPr>
              <a:t>KẾT QUẢ CẬN LÂM SÀNG</a:t>
            </a:r>
            <a:endParaRPr lang="en-US">
              <a:latin typeface="Times New Roman"/>
              <a:cs typeface="Times New Roman"/>
            </a:endParaRP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69EF9AC-A395-4FE0-A991-18AD7B7977EF}" type="datetime1">
              <a:rPr kumimoji="0" lang="vi-VN"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14/02/2023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Chỗ dành sẵn cho Nội dung 5">
            <a:extLst>
              <a:ext uri="{FF2B5EF4-FFF2-40B4-BE49-F238E27FC236}">
                <a16:creationId xmlns:a16="http://schemas.microsoft.com/office/drawing/2014/main" id="{CA09E82D-C8D5-F4B2-EA96-28692E68BF5C}"/>
              </a:ext>
            </a:extLst>
          </p:cNvPr>
          <p:cNvSpPr>
            <a:spLocks noGrp="1"/>
          </p:cNvSpPr>
          <p:nvPr>
            <p:ph idx="1"/>
          </p:nvPr>
        </p:nvSpPr>
        <p:spPr>
          <a:xfrm>
            <a:off x="457200" y="1600200"/>
            <a:ext cx="8236075" cy="2855176"/>
          </a:xfrm>
        </p:spPr>
        <p:txBody>
          <a:bodyPr vert="horz" lIns="91440" tIns="45720" rIns="91440" bIns="45720" rtlCol="0" anchor="t">
            <a:normAutofit/>
          </a:bodyPr>
          <a:lstStyle/>
          <a:p>
            <a:pPr marL="0" indent="0">
              <a:buNone/>
            </a:pPr>
            <a:r>
              <a:rPr lang="vi-VN" sz="2400">
                <a:latin typeface="Arial"/>
                <a:cs typeface="Arial"/>
              </a:rPr>
              <a:t>     Sinh hóa - miễn dịch</a:t>
            </a:r>
            <a:r>
              <a:rPr lang="vi-VN">
                <a:latin typeface="Arial"/>
                <a:cs typeface="Arial"/>
              </a:rPr>
              <a:t>  </a:t>
            </a:r>
            <a:br>
              <a:rPr lang="vi-VN">
                <a:latin typeface="Arial"/>
                <a:cs typeface="Arial"/>
              </a:rPr>
            </a:br>
            <a:endParaRPr lang="vi-VN">
              <a:cs typeface="Arial" panose="020B0604020202020204" pitchFamily="34" charset="0"/>
            </a:endParaRPr>
          </a:p>
        </p:txBody>
      </p:sp>
      <p:graphicFrame>
        <p:nvGraphicFramePr>
          <p:cNvPr id="9" name="Table 8">
            <a:extLst>
              <a:ext uri="{FF2B5EF4-FFF2-40B4-BE49-F238E27FC236}">
                <a16:creationId xmlns:a16="http://schemas.microsoft.com/office/drawing/2014/main" id="{0D6A35DE-8E68-45CE-7D1E-324D68C26FEA}"/>
              </a:ext>
            </a:extLst>
          </p:cNvPr>
          <p:cNvGraphicFramePr>
            <a:graphicFrameLocks noGrp="1"/>
          </p:cNvGraphicFramePr>
          <p:nvPr>
            <p:extLst>
              <p:ext uri="{D42A27DB-BD31-4B8C-83A1-F6EECF244321}">
                <p14:modId xmlns:p14="http://schemas.microsoft.com/office/powerpoint/2010/main" val="1033971742"/>
              </p:ext>
            </p:extLst>
          </p:nvPr>
        </p:nvGraphicFramePr>
        <p:xfrm>
          <a:off x="1005809" y="2423462"/>
          <a:ext cx="6812717" cy="2082349"/>
        </p:xfrm>
        <a:graphic>
          <a:graphicData uri="http://schemas.openxmlformats.org/drawingml/2006/table">
            <a:tbl>
              <a:tblPr firstRow="1" bandRow="1">
                <a:tableStyleId>{5C22544A-7EE6-4342-B048-85BDC9FD1C3A}</a:tableStyleId>
              </a:tblPr>
              <a:tblGrid>
                <a:gridCol w="2611542">
                  <a:extLst>
                    <a:ext uri="{9D8B030D-6E8A-4147-A177-3AD203B41FA5}">
                      <a16:colId xmlns:a16="http://schemas.microsoft.com/office/drawing/2014/main" val="1186155205"/>
                    </a:ext>
                  </a:extLst>
                </a:gridCol>
                <a:gridCol w="1892421">
                  <a:extLst>
                    <a:ext uri="{9D8B030D-6E8A-4147-A177-3AD203B41FA5}">
                      <a16:colId xmlns:a16="http://schemas.microsoft.com/office/drawing/2014/main" val="1354244229"/>
                    </a:ext>
                  </a:extLst>
                </a:gridCol>
                <a:gridCol w="2308754">
                  <a:extLst>
                    <a:ext uri="{9D8B030D-6E8A-4147-A177-3AD203B41FA5}">
                      <a16:colId xmlns:a16="http://schemas.microsoft.com/office/drawing/2014/main" val="4126002880"/>
                    </a:ext>
                  </a:extLst>
                </a:gridCol>
              </a:tblGrid>
              <a:tr h="553535">
                <a:tc>
                  <a:txBody>
                    <a:bodyPr/>
                    <a:lstStyle/>
                    <a:p>
                      <a:pPr marL="0" algn="l" rtl="0" eaLnBrk="1" latinLnBrk="0" hangingPunct="1">
                        <a:spcBef>
                          <a:spcPts val="0"/>
                        </a:spcBef>
                        <a:spcAft>
                          <a:spcPts val="0"/>
                        </a:spcAft>
                      </a:pPr>
                      <a:endParaRPr lang="en-US">
                        <a:effectLst/>
                      </a:endParaRPr>
                    </a:p>
                  </a:txBody>
                  <a:tcPr marL="0" marR="0" marT="0" marB="0" anchor="ctr"/>
                </a:tc>
                <a:tc>
                  <a:txBody>
                    <a:bodyPr/>
                    <a:lstStyle/>
                    <a:p>
                      <a:pPr marL="0" algn="l" rtl="0" eaLnBrk="1" latinLnBrk="0" hangingPunct="1">
                        <a:spcBef>
                          <a:spcPts val="0"/>
                        </a:spcBef>
                        <a:spcAft>
                          <a:spcPts val="0"/>
                        </a:spcAft>
                      </a:pPr>
                      <a:r>
                        <a:rPr lang="en-US" sz="1800" kern="1200">
                          <a:effectLst/>
                        </a:rPr>
                        <a:t>27/01</a:t>
                      </a:r>
                      <a:endParaRPr lang="en-US">
                        <a:effectLst/>
                      </a:endParaRPr>
                    </a:p>
                  </a:txBody>
                  <a:tcPr marL="0" marR="0" marT="0" marB="0" anchor="ctr"/>
                </a:tc>
                <a:tc>
                  <a:txBody>
                    <a:bodyPr/>
                    <a:lstStyle/>
                    <a:p>
                      <a:pPr marL="0" algn="l" rtl="0" eaLnBrk="1" latinLnBrk="0" hangingPunct="1">
                        <a:spcBef>
                          <a:spcPts val="0"/>
                        </a:spcBef>
                        <a:spcAft>
                          <a:spcPts val="0"/>
                        </a:spcAft>
                      </a:pPr>
                      <a:r>
                        <a:rPr lang="vi-VN" sz="1800" kern="1200">
                          <a:effectLst/>
                        </a:rPr>
                        <a:t>Đơn vị </a:t>
                      </a:r>
                      <a:endParaRPr lang="vi-VN">
                        <a:effectLst/>
                      </a:endParaRPr>
                    </a:p>
                  </a:txBody>
                  <a:tcPr marL="0" marR="0" marT="0" marB="0" anchor="ctr"/>
                </a:tc>
                <a:extLst>
                  <a:ext uri="{0D108BD9-81ED-4DB2-BD59-A6C34878D82A}">
                    <a16:rowId xmlns:a16="http://schemas.microsoft.com/office/drawing/2014/main" val="1963700312"/>
                  </a:ext>
                </a:extLst>
              </a:tr>
              <a:tr h="764407">
                <a:tc>
                  <a:txBody>
                    <a:bodyPr/>
                    <a:lstStyle/>
                    <a:p>
                      <a:pPr marL="0" algn="l" rtl="0" eaLnBrk="1" latinLnBrk="0" hangingPunct="1">
                        <a:spcBef>
                          <a:spcPts val="0"/>
                        </a:spcBef>
                        <a:spcAft>
                          <a:spcPts val="0"/>
                        </a:spcAft>
                      </a:pPr>
                      <a:r>
                        <a:rPr lang="en-US" sz="1800" kern="1200">
                          <a:effectLst/>
                        </a:rPr>
                        <a:t>Procalcitonin</a:t>
                      </a:r>
                      <a:endParaRPr lang="en-US">
                        <a:effectLst/>
                      </a:endParaRPr>
                    </a:p>
                  </a:txBody>
                  <a:tcPr marL="0" marR="0" marT="0" marB="0" anchor="ctr"/>
                </a:tc>
                <a:tc>
                  <a:txBody>
                    <a:bodyPr/>
                    <a:lstStyle/>
                    <a:p>
                      <a:pPr marL="0" algn="l" rtl="0" eaLnBrk="1" latinLnBrk="0" hangingPunct="1">
                        <a:spcBef>
                          <a:spcPts val="0"/>
                        </a:spcBef>
                        <a:spcAft>
                          <a:spcPts val="0"/>
                        </a:spcAft>
                      </a:pPr>
                      <a:r>
                        <a:rPr lang="en-US" sz="1800" kern="1200">
                          <a:effectLst/>
                        </a:rPr>
                        <a:t>0.32</a:t>
                      </a:r>
                      <a:endParaRPr lang="en-US">
                        <a:effectLst/>
                      </a:endParaRPr>
                    </a:p>
                  </a:txBody>
                  <a:tcPr marL="0" marR="0" marT="0" marB="0" anchor="ctr"/>
                </a:tc>
                <a:tc>
                  <a:txBody>
                    <a:bodyPr/>
                    <a:lstStyle/>
                    <a:p>
                      <a:pPr marL="0" algn="l" rtl="0" eaLnBrk="1" latinLnBrk="0" hangingPunct="1">
                        <a:spcBef>
                          <a:spcPts val="0"/>
                        </a:spcBef>
                        <a:spcAft>
                          <a:spcPts val="0"/>
                        </a:spcAft>
                      </a:pPr>
                      <a:r>
                        <a:rPr lang="en-US" sz="1800" kern="1200">
                          <a:effectLst/>
                        </a:rPr>
                        <a:t>ng/ml </a:t>
                      </a:r>
                      <a:endParaRPr lang="en-US">
                        <a:effectLst/>
                      </a:endParaRPr>
                    </a:p>
                  </a:txBody>
                  <a:tcPr marL="0" marR="0" marT="0" marB="0" anchor="ctr"/>
                </a:tc>
                <a:extLst>
                  <a:ext uri="{0D108BD9-81ED-4DB2-BD59-A6C34878D82A}">
                    <a16:rowId xmlns:a16="http://schemas.microsoft.com/office/drawing/2014/main" val="1316203878"/>
                  </a:ext>
                </a:extLst>
              </a:tr>
              <a:tr h="764407">
                <a:tc>
                  <a:txBody>
                    <a:bodyPr/>
                    <a:lstStyle/>
                    <a:p>
                      <a:pPr marL="0" algn="l" rtl="0" eaLnBrk="1" latinLnBrk="0" hangingPunct="1">
                        <a:spcBef>
                          <a:spcPts val="0"/>
                        </a:spcBef>
                        <a:spcAft>
                          <a:spcPts val="0"/>
                        </a:spcAft>
                      </a:pPr>
                      <a:r>
                        <a:rPr lang="en-US" sz="1800" kern="1200">
                          <a:effectLst/>
                        </a:rPr>
                        <a:t>CRP </a:t>
                      </a:r>
                      <a:r>
                        <a:rPr lang="en-US" sz="1800" kern="1200" err="1">
                          <a:effectLst/>
                        </a:rPr>
                        <a:t>hs</a:t>
                      </a:r>
                      <a:endParaRPr lang="en-US" err="1">
                        <a:effectLst/>
                      </a:endParaRPr>
                    </a:p>
                  </a:txBody>
                  <a:tcPr marL="0" marR="0" marT="0" marB="0" anchor="ctr"/>
                </a:tc>
                <a:tc>
                  <a:txBody>
                    <a:bodyPr/>
                    <a:lstStyle/>
                    <a:p>
                      <a:pPr marL="0" algn="l" rtl="0" eaLnBrk="1" latinLnBrk="0" hangingPunct="1">
                        <a:spcBef>
                          <a:spcPts val="0"/>
                        </a:spcBef>
                        <a:spcAft>
                          <a:spcPts val="0"/>
                        </a:spcAft>
                      </a:pPr>
                      <a:r>
                        <a:rPr lang="en-US" sz="1800" kern="1200">
                          <a:effectLst/>
                        </a:rPr>
                        <a:t>218.51</a:t>
                      </a:r>
                      <a:endParaRPr lang="en-US">
                        <a:effectLst/>
                      </a:endParaRPr>
                    </a:p>
                  </a:txBody>
                  <a:tcPr marL="0" marR="0" marT="0" marB="0" anchor="ctr"/>
                </a:tc>
                <a:tc>
                  <a:txBody>
                    <a:bodyPr/>
                    <a:lstStyle/>
                    <a:p>
                      <a:pPr marL="0" algn="l" rtl="0" eaLnBrk="1" latinLnBrk="0" hangingPunct="1">
                        <a:spcBef>
                          <a:spcPts val="0"/>
                        </a:spcBef>
                        <a:spcAft>
                          <a:spcPts val="0"/>
                        </a:spcAft>
                      </a:pPr>
                      <a:r>
                        <a:rPr lang="en-US" sz="1800" kern="1200">
                          <a:effectLst/>
                        </a:rPr>
                        <a:t>mg/L</a:t>
                      </a:r>
                      <a:endParaRPr lang="en-US">
                        <a:effectLst/>
                      </a:endParaRPr>
                    </a:p>
                  </a:txBody>
                  <a:tcPr marL="0" marR="0" marT="0" marB="0" anchor="ctr"/>
                </a:tc>
                <a:extLst>
                  <a:ext uri="{0D108BD9-81ED-4DB2-BD59-A6C34878D82A}">
                    <a16:rowId xmlns:a16="http://schemas.microsoft.com/office/drawing/2014/main" val="1441243606"/>
                  </a:ext>
                </a:extLst>
              </a:tr>
            </a:tbl>
          </a:graphicData>
        </a:graphic>
      </p:graphicFrame>
      <p:sp>
        <p:nvSpPr>
          <p:cNvPr id="10" name="TextBox 9">
            <a:extLst>
              <a:ext uri="{FF2B5EF4-FFF2-40B4-BE49-F238E27FC236}">
                <a16:creationId xmlns:a16="http://schemas.microsoft.com/office/drawing/2014/main" id="{C80F7BE0-173F-487A-9B8E-80F4025383DA}"/>
              </a:ext>
            </a:extLst>
          </p:cNvPr>
          <p:cNvSpPr txBox="1"/>
          <p:nvPr/>
        </p:nvSpPr>
        <p:spPr>
          <a:xfrm>
            <a:off x="548852" y="5140647"/>
            <a:ext cx="829527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Times New Roman"/>
                <a:cs typeface="Calibri"/>
              </a:rPr>
              <a:t>CRP </a:t>
            </a:r>
            <a:r>
              <a:rPr lang="en-US" err="1">
                <a:latin typeface="Times New Roman"/>
                <a:cs typeface="Calibri"/>
              </a:rPr>
              <a:t>tăng</a:t>
            </a:r>
            <a:r>
              <a:rPr lang="en-US">
                <a:latin typeface="Times New Roman"/>
                <a:cs typeface="Calibri"/>
              </a:rPr>
              <a:t> </a:t>
            </a:r>
            <a:r>
              <a:rPr lang="en-US" err="1">
                <a:latin typeface="Times New Roman"/>
                <a:cs typeface="Calibri"/>
              </a:rPr>
              <a:t>cao</a:t>
            </a:r>
            <a:r>
              <a:rPr lang="en-US">
                <a:latin typeface="Times New Roman"/>
                <a:cs typeface="Calibri"/>
              </a:rPr>
              <a:t>, </a:t>
            </a:r>
            <a:r>
              <a:rPr lang="en-US" err="1">
                <a:latin typeface="Times New Roman"/>
                <a:cs typeface="Calibri"/>
              </a:rPr>
              <a:t>gợi</a:t>
            </a:r>
            <a:r>
              <a:rPr lang="en-US">
                <a:latin typeface="Times New Roman"/>
                <a:cs typeface="Calibri"/>
              </a:rPr>
              <a:t> ý </a:t>
            </a:r>
            <a:r>
              <a:rPr lang="en-US" err="1">
                <a:latin typeface="Times New Roman"/>
                <a:cs typeface="Calibri"/>
              </a:rPr>
              <a:t>có</a:t>
            </a:r>
            <a:r>
              <a:rPr lang="en-US">
                <a:latin typeface="Times New Roman"/>
                <a:cs typeface="Calibri"/>
              </a:rPr>
              <a:t> </a:t>
            </a:r>
            <a:r>
              <a:rPr lang="en-US" err="1">
                <a:latin typeface="Times New Roman"/>
                <a:cs typeface="Calibri"/>
              </a:rPr>
              <a:t>phản</a:t>
            </a:r>
            <a:r>
              <a:rPr lang="en-US">
                <a:latin typeface="Times New Roman"/>
                <a:cs typeface="Calibri"/>
              </a:rPr>
              <a:t> </a:t>
            </a:r>
            <a:r>
              <a:rPr lang="en-US" err="1">
                <a:latin typeface="Times New Roman"/>
                <a:cs typeface="Calibri"/>
              </a:rPr>
              <a:t>ứng</a:t>
            </a:r>
            <a:r>
              <a:rPr lang="en-US">
                <a:latin typeface="Times New Roman"/>
                <a:cs typeface="Calibri"/>
              </a:rPr>
              <a:t> </a:t>
            </a:r>
            <a:r>
              <a:rPr lang="en-US" err="1">
                <a:latin typeface="Times New Roman"/>
                <a:cs typeface="Calibri"/>
              </a:rPr>
              <a:t>viêm</a:t>
            </a:r>
            <a:r>
              <a:rPr lang="en-US">
                <a:latin typeface="Times New Roman"/>
                <a:cs typeface="Calibri"/>
              </a:rPr>
              <a:t>, </a:t>
            </a:r>
            <a:r>
              <a:rPr lang="en-US" err="1">
                <a:latin typeface="Times New Roman"/>
                <a:cs typeface="Calibri"/>
              </a:rPr>
              <a:t>nghĩ</a:t>
            </a:r>
            <a:r>
              <a:rPr lang="en-US">
                <a:latin typeface="Times New Roman"/>
                <a:cs typeface="Calibri"/>
              </a:rPr>
              <a:t> do </a:t>
            </a:r>
            <a:r>
              <a:rPr lang="en-US" err="1">
                <a:latin typeface="Times New Roman"/>
                <a:cs typeface="Calibri"/>
              </a:rPr>
              <a:t>ung</a:t>
            </a:r>
            <a:r>
              <a:rPr lang="en-US">
                <a:latin typeface="Times New Roman"/>
                <a:cs typeface="Calibri"/>
              </a:rPr>
              <a:t> </a:t>
            </a:r>
            <a:r>
              <a:rPr lang="en-US" err="1">
                <a:latin typeface="Times New Roman"/>
                <a:cs typeface="Calibri"/>
              </a:rPr>
              <a:t>thư</a:t>
            </a:r>
            <a:r>
              <a:rPr lang="en-US">
                <a:latin typeface="Times New Roman"/>
                <a:cs typeface="Calibri"/>
              </a:rPr>
              <a:t>, </a:t>
            </a:r>
            <a:r>
              <a:rPr lang="en-US" err="1">
                <a:latin typeface="Times New Roman"/>
                <a:cs typeface="Calibri"/>
              </a:rPr>
              <a:t>ngoài</a:t>
            </a:r>
            <a:r>
              <a:rPr lang="en-US">
                <a:latin typeface="Times New Roman"/>
                <a:cs typeface="Calibri"/>
              </a:rPr>
              <a:t> </a:t>
            </a:r>
            <a:r>
              <a:rPr lang="en-US" err="1">
                <a:latin typeface="Times New Roman"/>
                <a:cs typeface="Calibri"/>
              </a:rPr>
              <a:t>ra</a:t>
            </a:r>
            <a:r>
              <a:rPr lang="en-US">
                <a:latin typeface="Times New Roman"/>
                <a:cs typeface="Calibri"/>
              </a:rPr>
              <a:t> </a:t>
            </a:r>
            <a:r>
              <a:rPr lang="en-US" err="1">
                <a:latin typeface="Times New Roman"/>
                <a:cs typeface="Calibri"/>
              </a:rPr>
              <a:t>không</a:t>
            </a:r>
            <a:r>
              <a:rPr lang="en-US">
                <a:latin typeface="Times New Roman"/>
                <a:cs typeface="Calibri"/>
              </a:rPr>
              <a:t> </a:t>
            </a:r>
            <a:r>
              <a:rPr lang="en-US" err="1">
                <a:latin typeface="Times New Roman"/>
                <a:cs typeface="Calibri"/>
              </a:rPr>
              <a:t>loại</a:t>
            </a:r>
            <a:r>
              <a:rPr lang="en-US">
                <a:latin typeface="Times New Roman"/>
                <a:cs typeface="Calibri"/>
              </a:rPr>
              <a:t> </a:t>
            </a:r>
            <a:r>
              <a:rPr lang="en-US" err="1">
                <a:latin typeface="Times New Roman"/>
                <a:cs typeface="Calibri"/>
              </a:rPr>
              <a:t>trừ</a:t>
            </a:r>
            <a:r>
              <a:rPr lang="en-US">
                <a:latin typeface="Times New Roman"/>
                <a:cs typeface="Calibri"/>
              </a:rPr>
              <a:t> </a:t>
            </a:r>
            <a:r>
              <a:rPr lang="en-US" err="1">
                <a:latin typeface="Times New Roman"/>
                <a:cs typeface="Calibri"/>
              </a:rPr>
              <a:t>được</a:t>
            </a:r>
            <a:r>
              <a:rPr lang="en-US">
                <a:latin typeface="Times New Roman"/>
                <a:cs typeface="Calibri"/>
              </a:rPr>
              <a:t> </a:t>
            </a:r>
            <a:r>
              <a:rPr lang="en-US" err="1">
                <a:latin typeface="Times New Roman"/>
                <a:cs typeface="Calibri"/>
              </a:rPr>
              <a:t>có</a:t>
            </a:r>
            <a:r>
              <a:rPr lang="en-US">
                <a:latin typeface="Times New Roman"/>
                <a:cs typeface="Calibri"/>
              </a:rPr>
              <a:t> </a:t>
            </a:r>
            <a:r>
              <a:rPr lang="en-US" err="1">
                <a:latin typeface="Times New Roman"/>
                <a:cs typeface="Calibri"/>
              </a:rPr>
              <a:t>thể</a:t>
            </a:r>
            <a:r>
              <a:rPr lang="en-US">
                <a:latin typeface="Times New Roman"/>
                <a:cs typeface="Calibri"/>
              </a:rPr>
              <a:t> do </a:t>
            </a:r>
            <a:r>
              <a:rPr lang="en-US" err="1">
                <a:latin typeface="Times New Roman"/>
                <a:cs typeface="Calibri"/>
              </a:rPr>
              <a:t>nhiễm</a:t>
            </a:r>
            <a:r>
              <a:rPr lang="en-US">
                <a:latin typeface="Times New Roman"/>
                <a:cs typeface="Calibri"/>
              </a:rPr>
              <a:t> </a:t>
            </a:r>
            <a:r>
              <a:rPr lang="en-US" err="1">
                <a:latin typeface="Times New Roman"/>
                <a:cs typeface="Calibri"/>
              </a:rPr>
              <a:t>trùng</a:t>
            </a:r>
            <a:r>
              <a:rPr lang="en-US">
                <a:latin typeface="Times New Roman"/>
                <a:cs typeface="Calibri"/>
              </a:rPr>
              <a:t>. Tuy </a:t>
            </a:r>
            <a:r>
              <a:rPr lang="en-US" err="1">
                <a:latin typeface="Times New Roman"/>
                <a:cs typeface="Calibri"/>
              </a:rPr>
              <a:t>nhiên</a:t>
            </a:r>
            <a:r>
              <a:rPr lang="en-US">
                <a:latin typeface="Times New Roman"/>
                <a:cs typeface="Calibri"/>
              </a:rPr>
              <a:t> PCT </a:t>
            </a:r>
            <a:r>
              <a:rPr lang="en-US" err="1">
                <a:latin typeface="Times New Roman"/>
                <a:cs typeface="Calibri"/>
              </a:rPr>
              <a:t>không</a:t>
            </a:r>
            <a:r>
              <a:rPr lang="en-US">
                <a:latin typeface="Times New Roman"/>
                <a:cs typeface="Calibri"/>
              </a:rPr>
              <a:t> </a:t>
            </a:r>
            <a:r>
              <a:rPr lang="en-US" err="1">
                <a:latin typeface="Times New Roman"/>
                <a:cs typeface="Calibri"/>
              </a:rPr>
              <a:t>tăng</a:t>
            </a:r>
            <a:r>
              <a:rPr lang="en-US">
                <a:latin typeface="Times New Roman"/>
                <a:cs typeface="Calibri"/>
              </a:rPr>
              <a:t>, </a:t>
            </a:r>
            <a:r>
              <a:rPr lang="en-US" err="1">
                <a:latin typeface="Times New Roman"/>
                <a:cs typeface="Calibri"/>
              </a:rPr>
              <a:t>lâm</a:t>
            </a:r>
            <a:r>
              <a:rPr lang="en-US">
                <a:latin typeface="Times New Roman"/>
                <a:cs typeface="Calibri"/>
              </a:rPr>
              <a:t> </a:t>
            </a:r>
            <a:r>
              <a:rPr lang="en-US" err="1">
                <a:latin typeface="Times New Roman"/>
                <a:cs typeface="Calibri"/>
              </a:rPr>
              <a:t>sàng</a:t>
            </a:r>
            <a:r>
              <a:rPr lang="en-US">
                <a:latin typeface="Times New Roman"/>
                <a:cs typeface="Calibri"/>
              </a:rPr>
              <a:t> </a:t>
            </a:r>
            <a:r>
              <a:rPr lang="en-US" err="1">
                <a:latin typeface="Times New Roman"/>
                <a:cs typeface="Calibri"/>
              </a:rPr>
              <a:t>không</a:t>
            </a:r>
            <a:r>
              <a:rPr lang="en-US">
                <a:latin typeface="Times New Roman"/>
                <a:cs typeface="Calibri"/>
              </a:rPr>
              <a:t> </a:t>
            </a:r>
            <a:r>
              <a:rPr lang="en-US" err="1">
                <a:latin typeface="Times New Roman"/>
                <a:cs typeface="Calibri"/>
              </a:rPr>
              <a:t>rõ</a:t>
            </a:r>
            <a:r>
              <a:rPr lang="en-US">
                <a:latin typeface="Times New Roman"/>
                <a:cs typeface="Calibri"/>
              </a:rPr>
              <a:t> ổ </a:t>
            </a:r>
            <a:r>
              <a:rPr lang="en-US" err="1">
                <a:latin typeface="Times New Roman"/>
                <a:cs typeface="Calibri"/>
              </a:rPr>
              <a:t>nhiễm</a:t>
            </a:r>
            <a:r>
              <a:rPr lang="en-US">
                <a:latin typeface="Times New Roman"/>
                <a:cs typeface="Calibri"/>
              </a:rPr>
              <a:t>, </a:t>
            </a:r>
            <a:r>
              <a:rPr lang="en-US" err="1">
                <a:latin typeface="Times New Roman"/>
                <a:cs typeface="Calibri"/>
              </a:rPr>
              <a:t>nên</a:t>
            </a:r>
            <a:r>
              <a:rPr lang="en-US">
                <a:latin typeface="Times New Roman"/>
                <a:cs typeface="Calibri"/>
              </a:rPr>
              <a:t> </a:t>
            </a:r>
            <a:r>
              <a:rPr lang="en-US" err="1">
                <a:latin typeface="Times New Roman"/>
                <a:cs typeface="Calibri"/>
              </a:rPr>
              <a:t>ít</a:t>
            </a:r>
            <a:r>
              <a:rPr lang="en-US">
                <a:latin typeface="Times New Roman"/>
                <a:cs typeface="Calibri"/>
              </a:rPr>
              <a:t> </a:t>
            </a:r>
            <a:r>
              <a:rPr lang="en-US" err="1">
                <a:latin typeface="Times New Roman"/>
                <a:cs typeface="Calibri"/>
              </a:rPr>
              <a:t>nghĩ</a:t>
            </a:r>
            <a:r>
              <a:rPr lang="en-US">
                <a:latin typeface="Times New Roman"/>
                <a:cs typeface="Calibri"/>
              </a:rPr>
              <a:t> </a:t>
            </a:r>
            <a:r>
              <a:rPr lang="en-US" err="1">
                <a:latin typeface="Times New Roman"/>
                <a:cs typeface="Calibri"/>
              </a:rPr>
              <a:t>nguyên</a:t>
            </a:r>
            <a:r>
              <a:rPr lang="en-US">
                <a:latin typeface="Times New Roman"/>
                <a:cs typeface="Calibri"/>
              </a:rPr>
              <a:t> </a:t>
            </a:r>
            <a:r>
              <a:rPr lang="en-US" err="1">
                <a:latin typeface="Times New Roman"/>
                <a:cs typeface="Calibri"/>
              </a:rPr>
              <a:t>nhân</a:t>
            </a:r>
            <a:r>
              <a:rPr lang="en-US">
                <a:latin typeface="Times New Roman"/>
                <a:cs typeface="Calibri"/>
              </a:rPr>
              <a:t> </a:t>
            </a:r>
            <a:r>
              <a:rPr lang="en-US" err="1">
                <a:latin typeface="Times New Roman"/>
                <a:cs typeface="Calibri"/>
              </a:rPr>
              <a:t>nhiễm</a:t>
            </a:r>
            <a:r>
              <a:rPr lang="en-US">
                <a:latin typeface="Times New Roman"/>
                <a:cs typeface="Calibri"/>
              </a:rPr>
              <a:t> </a:t>
            </a:r>
            <a:r>
              <a:rPr lang="en-US" err="1">
                <a:latin typeface="Times New Roman"/>
                <a:cs typeface="Calibri"/>
              </a:rPr>
              <a:t>trùng</a:t>
            </a:r>
            <a:r>
              <a:rPr lang="en-US">
                <a:latin typeface="Times New Roman"/>
                <a:cs typeface="Calibri"/>
              </a:rPr>
              <a:t>.</a:t>
            </a:r>
          </a:p>
        </p:txBody>
      </p:sp>
      <p:pic>
        <p:nvPicPr>
          <p:cNvPr id="7" name="Hình ảnh 8" descr="Ảnh có chứa văn bản, ký hiệu&#10;&#10;Mô tả được tự động tạo">
            <a:extLst>
              <a:ext uri="{FF2B5EF4-FFF2-40B4-BE49-F238E27FC236}">
                <a16:creationId xmlns:a16="http://schemas.microsoft.com/office/drawing/2014/main" id="{2CF5A008-FFC5-306F-F178-C018BED34E40}"/>
              </a:ext>
            </a:extLst>
          </p:cNvPr>
          <p:cNvPicPr>
            <a:picLocks noChangeAspect="1"/>
          </p:cNvPicPr>
          <p:nvPr/>
        </p:nvPicPr>
        <p:blipFill>
          <a:blip r:embed="rId3"/>
          <a:stretch>
            <a:fillRect/>
          </a:stretch>
        </p:blipFill>
        <p:spPr>
          <a:xfrm>
            <a:off x="8130548" y="6520"/>
            <a:ext cx="1016110" cy="981199"/>
          </a:xfrm>
          <a:prstGeom prst="rect">
            <a:avLst/>
          </a:prstGeom>
        </p:spPr>
      </p:pic>
    </p:spTree>
    <p:extLst>
      <p:ext uri="{BB962C8B-B14F-4D97-AF65-F5344CB8AC3E}">
        <p14:creationId xmlns:p14="http://schemas.microsoft.com/office/powerpoint/2010/main" val="7878334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a:solidFill>
                  <a:srgbClr val="000099"/>
                </a:solidFill>
                <a:latin typeface="Times New Roman"/>
                <a:cs typeface="Arial"/>
                <a:sym typeface="+mn-ea"/>
              </a:rPr>
              <a:t>KẾT QUẢ CẬN LÂM SÀNG</a:t>
            </a:r>
            <a:endParaRPr lang="en-US">
              <a:latin typeface="Times New Roman"/>
              <a:cs typeface="Times New Roman"/>
            </a:endParaRP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69EF9AC-A395-4FE0-A991-18AD7B7977EF}" type="datetime1">
              <a:rPr kumimoji="0" lang="vi-VN"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14/02/2023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Chỗ dành sẵn cho Nội dung 5">
            <a:extLst>
              <a:ext uri="{FF2B5EF4-FFF2-40B4-BE49-F238E27FC236}">
                <a16:creationId xmlns:a16="http://schemas.microsoft.com/office/drawing/2014/main" id="{CA09E82D-C8D5-F4B2-EA96-28692E68BF5C}"/>
              </a:ext>
            </a:extLst>
          </p:cNvPr>
          <p:cNvSpPr>
            <a:spLocks noGrp="1"/>
          </p:cNvSpPr>
          <p:nvPr>
            <p:ph idx="1"/>
          </p:nvPr>
        </p:nvSpPr>
        <p:spPr>
          <a:xfrm>
            <a:off x="457200" y="1600200"/>
            <a:ext cx="8236075" cy="2855176"/>
          </a:xfrm>
        </p:spPr>
        <p:txBody>
          <a:bodyPr vert="horz" lIns="91440" tIns="45720" rIns="91440" bIns="45720" rtlCol="0" anchor="t">
            <a:normAutofit/>
          </a:bodyPr>
          <a:lstStyle/>
          <a:p>
            <a:pPr marL="0" indent="0">
              <a:buNone/>
            </a:pPr>
            <a:r>
              <a:rPr lang="vi-VN" sz="2400">
                <a:latin typeface="Arial"/>
                <a:cs typeface="Arial"/>
              </a:rPr>
              <a:t>     Sinh hóa - miễn dịch</a:t>
            </a:r>
            <a:r>
              <a:rPr lang="vi-VN">
                <a:latin typeface="Arial"/>
                <a:cs typeface="Arial"/>
              </a:rPr>
              <a:t>  </a:t>
            </a:r>
            <a:br>
              <a:rPr lang="vi-VN">
                <a:latin typeface="Arial"/>
                <a:cs typeface="Arial"/>
              </a:rPr>
            </a:br>
            <a:endParaRPr lang="vi-VN">
              <a:cs typeface="Arial" panose="020B0604020202020204" pitchFamily="34" charset="0"/>
            </a:endParaRPr>
          </a:p>
        </p:txBody>
      </p:sp>
      <p:graphicFrame>
        <p:nvGraphicFramePr>
          <p:cNvPr id="9" name="Table 8">
            <a:extLst>
              <a:ext uri="{FF2B5EF4-FFF2-40B4-BE49-F238E27FC236}">
                <a16:creationId xmlns:a16="http://schemas.microsoft.com/office/drawing/2014/main" id="{0D6A35DE-8E68-45CE-7D1E-324D68C26FEA}"/>
              </a:ext>
            </a:extLst>
          </p:cNvPr>
          <p:cNvGraphicFramePr>
            <a:graphicFrameLocks noGrp="1"/>
          </p:cNvGraphicFramePr>
          <p:nvPr>
            <p:extLst>
              <p:ext uri="{D42A27DB-BD31-4B8C-83A1-F6EECF244321}">
                <p14:modId xmlns:p14="http://schemas.microsoft.com/office/powerpoint/2010/main" val="1437823987"/>
              </p:ext>
            </p:extLst>
          </p:nvPr>
        </p:nvGraphicFramePr>
        <p:xfrm>
          <a:off x="1005809" y="2423462"/>
          <a:ext cx="5596159" cy="2082349"/>
        </p:xfrm>
        <a:graphic>
          <a:graphicData uri="http://schemas.openxmlformats.org/drawingml/2006/table">
            <a:tbl>
              <a:tblPr firstRow="1" bandRow="1">
                <a:tableStyleId>{5C22544A-7EE6-4342-B048-85BDC9FD1C3A}</a:tableStyleId>
              </a:tblPr>
              <a:tblGrid>
                <a:gridCol w="1678848">
                  <a:extLst>
                    <a:ext uri="{9D8B030D-6E8A-4147-A177-3AD203B41FA5}">
                      <a16:colId xmlns:a16="http://schemas.microsoft.com/office/drawing/2014/main" val="1186155205"/>
                    </a:ext>
                  </a:extLst>
                </a:gridCol>
                <a:gridCol w="1216556">
                  <a:extLst>
                    <a:ext uri="{9D8B030D-6E8A-4147-A177-3AD203B41FA5}">
                      <a16:colId xmlns:a16="http://schemas.microsoft.com/office/drawing/2014/main" val="3035792759"/>
                    </a:ext>
                  </a:extLst>
                </a:gridCol>
                <a:gridCol w="1216556">
                  <a:extLst>
                    <a:ext uri="{9D8B030D-6E8A-4147-A177-3AD203B41FA5}">
                      <a16:colId xmlns:a16="http://schemas.microsoft.com/office/drawing/2014/main" val="2780249170"/>
                    </a:ext>
                  </a:extLst>
                </a:gridCol>
                <a:gridCol w="1484199">
                  <a:extLst>
                    <a:ext uri="{9D8B030D-6E8A-4147-A177-3AD203B41FA5}">
                      <a16:colId xmlns:a16="http://schemas.microsoft.com/office/drawing/2014/main" val="4126002880"/>
                    </a:ext>
                  </a:extLst>
                </a:gridCol>
              </a:tblGrid>
              <a:tr h="553535">
                <a:tc>
                  <a:txBody>
                    <a:bodyPr/>
                    <a:lstStyle/>
                    <a:p>
                      <a:pPr marL="0" algn="l" rtl="0" eaLnBrk="1" latinLnBrk="0" hangingPunct="1">
                        <a:spcBef>
                          <a:spcPts val="0"/>
                        </a:spcBef>
                        <a:spcAft>
                          <a:spcPts val="0"/>
                        </a:spcAft>
                      </a:pPr>
                      <a:endParaRPr lang="en-US">
                        <a:effectLst/>
                      </a:endParaRPr>
                    </a:p>
                  </a:txBody>
                  <a:tcPr marL="0" marR="0" marT="0" marB="0" anchor="ctr"/>
                </a:tc>
                <a:tc>
                  <a:txBody>
                    <a:bodyPr/>
                    <a:lstStyle/>
                    <a:p>
                      <a:pPr marL="0" lvl="0" algn="l">
                        <a:spcBef>
                          <a:spcPts val="0"/>
                        </a:spcBef>
                        <a:spcAft>
                          <a:spcPts val="0"/>
                        </a:spcAft>
                        <a:buNone/>
                      </a:pPr>
                      <a:r>
                        <a:rPr lang="en-US" sz="1800" kern="1200">
                          <a:effectLst/>
                        </a:rPr>
                        <a:t>01/02</a:t>
                      </a:r>
                    </a:p>
                  </a:txBody>
                  <a:tcPr marL="0" marR="0" marT="0" marB="0" anchor="ctr"/>
                </a:tc>
                <a:tc>
                  <a:txBody>
                    <a:bodyPr/>
                    <a:lstStyle/>
                    <a:p>
                      <a:pPr marL="0" lvl="0" algn="l">
                        <a:spcBef>
                          <a:spcPts val="0"/>
                        </a:spcBef>
                        <a:spcAft>
                          <a:spcPts val="0"/>
                        </a:spcAft>
                        <a:buNone/>
                      </a:pPr>
                      <a:r>
                        <a:rPr lang="en-US" sz="1800" kern="1200">
                          <a:effectLst/>
                        </a:rPr>
                        <a:t>07/02</a:t>
                      </a:r>
                    </a:p>
                  </a:txBody>
                  <a:tcPr marL="0" marR="0" marT="0" marB="0" anchor="ctr"/>
                </a:tc>
                <a:tc>
                  <a:txBody>
                    <a:bodyPr/>
                    <a:lstStyle/>
                    <a:p>
                      <a:pPr marL="0" algn="l" rtl="0" eaLnBrk="1" latinLnBrk="0" hangingPunct="1">
                        <a:spcBef>
                          <a:spcPts val="0"/>
                        </a:spcBef>
                        <a:spcAft>
                          <a:spcPts val="0"/>
                        </a:spcAft>
                      </a:pPr>
                      <a:r>
                        <a:rPr lang="vi-VN" sz="1800" kern="1200">
                          <a:effectLst/>
                        </a:rPr>
                        <a:t>Đơn vị </a:t>
                      </a:r>
                      <a:endParaRPr lang="vi-VN">
                        <a:effectLst/>
                      </a:endParaRPr>
                    </a:p>
                  </a:txBody>
                  <a:tcPr marL="0" marR="0" marT="0" marB="0" anchor="ctr"/>
                </a:tc>
                <a:extLst>
                  <a:ext uri="{0D108BD9-81ED-4DB2-BD59-A6C34878D82A}">
                    <a16:rowId xmlns:a16="http://schemas.microsoft.com/office/drawing/2014/main" val="1963700312"/>
                  </a:ext>
                </a:extLst>
              </a:tr>
              <a:tr h="764407">
                <a:tc>
                  <a:txBody>
                    <a:bodyPr/>
                    <a:lstStyle/>
                    <a:p>
                      <a:pPr marL="0" algn="l" rtl="0" eaLnBrk="1" latinLnBrk="0" hangingPunct="1">
                        <a:spcBef>
                          <a:spcPts val="0"/>
                        </a:spcBef>
                        <a:spcAft>
                          <a:spcPts val="0"/>
                        </a:spcAft>
                      </a:pPr>
                      <a:r>
                        <a:rPr lang="en-US" sz="1800" kern="1200">
                          <a:effectLst/>
                        </a:rPr>
                        <a:t>Procalcitonin</a:t>
                      </a:r>
                      <a:endParaRPr lang="en-US">
                        <a:effectLst/>
                      </a:endParaRPr>
                    </a:p>
                  </a:txBody>
                  <a:tcPr marL="0" marR="0" marT="0" marB="0" anchor="ctr"/>
                </a:tc>
                <a:tc>
                  <a:txBody>
                    <a:bodyPr/>
                    <a:lstStyle/>
                    <a:p>
                      <a:pPr marL="0" lvl="0" algn="l">
                        <a:spcBef>
                          <a:spcPts val="0"/>
                        </a:spcBef>
                        <a:spcAft>
                          <a:spcPts val="0"/>
                        </a:spcAft>
                        <a:buNone/>
                      </a:pPr>
                      <a:r>
                        <a:rPr lang="en-US" sz="1800" kern="1200">
                          <a:effectLst/>
                        </a:rPr>
                        <a:t>0.28</a:t>
                      </a:r>
                    </a:p>
                  </a:txBody>
                  <a:tcPr marL="0" marR="0" marT="0" marB="0" anchor="ctr"/>
                </a:tc>
                <a:tc>
                  <a:txBody>
                    <a:bodyPr/>
                    <a:lstStyle/>
                    <a:p>
                      <a:pPr marL="0" lvl="0" algn="l">
                        <a:spcBef>
                          <a:spcPts val="0"/>
                        </a:spcBef>
                        <a:spcAft>
                          <a:spcPts val="0"/>
                        </a:spcAft>
                        <a:buNone/>
                      </a:pPr>
                      <a:r>
                        <a:rPr lang="en-US" sz="1800" kern="1200">
                          <a:effectLst/>
                        </a:rPr>
                        <a:t>0.16</a:t>
                      </a:r>
                    </a:p>
                  </a:txBody>
                  <a:tcPr marL="0" marR="0" marT="0" marB="0" anchor="ctr"/>
                </a:tc>
                <a:tc>
                  <a:txBody>
                    <a:bodyPr/>
                    <a:lstStyle/>
                    <a:p>
                      <a:pPr marL="0" algn="l" rtl="0" eaLnBrk="1" latinLnBrk="0" hangingPunct="1">
                        <a:spcBef>
                          <a:spcPts val="0"/>
                        </a:spcBef>
                        <a:spcAft>
                          <a:spcPts val="0"/>
                        </a:spcAft>
                      </a:pPr>
                      <a:r>
                        <a:rPr lang="en-US" sz="1800" kern="1200">
                          <a:effectLst/>
                        </a:rPr>
                        <a:t>ng/ml </a:t>
                      </a:r>
                      <a:endParaRPr lang="en-US">
                        <a:effectLst/>
                      </a:endParaRPr>
                    </a:p>
                  </a:txBody>
                  <a:tcPr marL="0" marR="0" marT="0" marB="0" anchor="ctr"/>
                </a:tc>
                <a:extLst>
                  <a:ext uri="{0D108BD9-81ED-4DB2-BD59-A6C34878D82A}">
                    <a16:rowId xmlns:a16="http://schemas.microsoft.com/office/drawing/2014/main" val="1316203878"/>
                  </a:ext>
                </a:extLst>
              </a:tr>
              <a:tr h="764407">
                <a:tc>
                  <a:txBody>
                    <a:bodyPr/>
                    <a:lstStyle/>
                    <a:p>
                      <a:pPr marL="0" algn="l" rtl="0" eaLnBrk="1" latinLnBrk="0" hangingPunct="1">
                        <a:spcBef>
                          <a:spcPts val="0"/>
                        </a:spcBef>
                        <a:spcAft>
                          <a:spcPts val="0"/>
                        </a:spcAft>
                      </a:pPr>
                      <a:r>
                        <a:rPr lang="en-US" sz="1800" kern="1200">
                          <a:effectLst/>
                        </a:rPr>
                        <a:t>CRP </a:t>
                      </a:r>
                      <a:r>
                        <a:rPr lang="en-US" sz="1800" kern="1200" err="1">
                          <a:effectLst/>
                        </a:rPr>
                        <a:t>hs</a:t>
                      </a:r>
                      <a:endParaRPr lang="en-US" err="1">
                        <a:effectLst/>
                      </a:endParaRPr>
                    </a:p>
                  </a:txBody>
                  <a:tcPr marL="0" marR="0" marT="0" marB="0" anchor="ctr"/>
                </a:tc>
                <a:tc>
                  <a:txBody>
                    <a:bodyPr/>
                    <a:lstStyle/>
                    <a:p>
                      <a:pPr marL="0" lvl="0" algn="l">
                        <a:spcBef>
                          <a:spcPts val="0"/>
                        </a:spcBef>
                        <a:spcAft>
                          <a:spcPts val="0"/>
                        </a:spcAft>
                        <a:buNone/>
                      </a:pPr>
                      <a:endParaRPr lang="en-US" sz="1800" kern="1200">
                        <a:effectLst/>
                      </a:endParaRPr>
                    </a:p>
                  </a:txBody>
                  <a:tcPr marL="0" marR="0" marT="0" marB="0" anchor="ctr"/>
                </a:tc>
                <a:tc>
                  <a:txBody>
                    <a:bodyPr/>
                    <a:lstStyle/>
                    <a:p>
                      <a:pPr marL="0" lvl="0" algn="l">
                        <a:spcBef>
                          <a:spcPts val="0"/>
                        </a:spcBef>
                        <a:spcAft>
                          <a:spcPts val="0"/>
                        </a:spcAft>
                        <a:buNone/>
                      </a:pPr>
                      <a:endParaRPr lang="en-US" sz="1800" kern="1200">
                        <a:effectLst/>
                      </a:endParaRPr>
                    </a:p>
                  </a:txBody>
                  <a:tcPr marL="0" marR="0" marT="0" marB="0" anchor="ctr"/>
                </a:tc>
                <a:tc>
                  <a:txBody>
                    <a:bodyPr/>
                    <a:lstStyle/>
                    <a:p>
                      <a:pPr marL="0" algn="l" rtl="0" eaLnBrk="1" latinLnBrk="0" hangingPunct="1">
                        <a:spcBef>
                          <a:spcPts val="0"/>
                        </a:spcBef>
                        <a:spcAft>
                          <a:spcPts val="0"/>
                        </a:spcAft>
                      </a:pPr>
                      <a:r>
                        <a:rPr lang="en-US" sz="1800" kern="1200">
                          <a:effectLst/>
                        </a:rPr>
                        <a:t>mg/L</a:t>
                      </a:r>
                      <a:endParaRPr lang="en-US">
                        <a:effectLst/>
                      </a:endParaRPr>
                    </a:p>
                  </a:txBody>
                  <a:tcPr marL="0" marR="0" marT="0" marB="0" anchor="ctr"/>
                </a:tc>
                <a:extLst>
                  <a:ext uri="{0D108BD9-81ED-4DB2-BD59-A6C34878D82A}">
                    <a16:rowId xmlns:a16="http://schemas.microsoft.com/office/drawing/2014/main" val="1441243606"/>
                  </a:ext>
                </a:extLst>
              </a:tr>
            </a:tbl>
          </a:graphicData>
        </a:graphic>
      </p:graphicFrame>
      <p:pic>
        <p:nvPicPr>
          <p:cNvPr id="7" name="Hình ảnh 8" descr="Ảnh có chứa văn bản, ký hiệu&#10;&#10;Mô tả được tự động tạo">
            <a:extLst>
              <a:ext uri="{FF2B5EF4-FFF2-40B4-BE49-F238E27FC236}">
                <a16:creationId xmlns:a16="http://schemas.microsoft.com/office/drawing/2014/main" id="{2CF5A008-FFC5-306F-F178-C018BED34E40}"/>
              </a:ext>
            </a:extLst>
          </p:cNvPr>
          <p:cNvPicPr>
            <a:picLocks noChangeAspect="1"/>
          </p:cNvPicPr>
          <p:nvPr/>
        </p:nvPicPr>
        <p:blipFill>
          <a:blip r:embed="rId3"/>
          <a:stretch>
            <a:fillRect/>
          </a:stretch>
        </p:blipFill>
        <p:spPr>
          <a:xfrm>
            <a:off x="8130548" y="6520"/>
            <a:ext cx="1016110" cy="981199"/>
          </a:xfrm>
          <a:prstGeom prst="rect">
            <a:avLst/>
          </a:prstGeom>
        </p:spPr>
      </p:pic>
    </p:spTree>
    <p:extLst>
      <p:ext uri="{BB962C8B-B14F-4D97-AF65-F5344CB8AC3E}">
        <p14:creationId xmlns:p14="http://schemas.microsoft.com/office/powerpoint/2010/main" val="40295590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4059"/>
            <a:ext cx="8229600" cy="1143000"/>
          </a:xfrm>
        </p:spPr>
        <p:txBody>
          <a:bodyPr>
            <a:normAutofit/>
          </a:bodyPr>
          <a:lstStyle/>
          <a:p>
            <a:r>
              <a:rPr lang="en-US" sz="4000" b="1">
                <a:solidFill>
                  <a:srgbClr val="000099"/>
                </a:solidFill>
                <a:latin typeface="Times New Roman"/>
                <a:cs typeface="Arial"/>
                <a:sym typeface="+mn-ea"/>
              </a:rPr>
              <a:t>KẾT QUẢ CẬN LÂM SÀNG</a:t>
            </a:r>
            <a:endParaRPr lang="en-US" sz="4000">
              <a:latin typeface="Times New Roman"/>
              <a:ea typeface="Calibri"/>
              <a:cs typeface="Calibri"/>
            </a:endParaRP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69EF9AC-A395-4FE0-A991-18AD7B7977EF}" type="datetime1">
              <a:rPr kumimoji="0" lang="vi-VN"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14/02/2023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Chỗ dành sẵn cho Nội dung 5">
            <a:extLst>
              <a:ext uri="{FF2B5EF4-FFF2-40B4-BE49-F238E27FC236}">
                <a16:creationId xmlns:a16="http://schemas.microsoft.com/office/drawing/2014/main" id="{CA09E82D-C8D5-F4B2-EA96-28692E68BF5C}"/>
              </a:ext>
            </a:extLst>
          </p:cNvPr>
          <p:cNvSpPr>
            <a:spLocks noGrp="1"/>
          </p:cNvSpPr>
          <p:nvPr>
            <p:ph idx="1"/>
          </p:nvPr>
        </p:nvSpPr>
        <p:spPr>
          <a:xfrm>
            <a:off x="66174" y="928438"/>
            <a:ext cx="8620626" cy="5197725"/>
          </a:xfrm>
        </p:spPr>
        <p:txBody>
          <a:bodyPr vert="horz" lIns="91440" tIns="45720" rIns="91440" bIns="45720" rtlCol="0" anchor="t">
            <a:normAutofit/>
          </a:bodyPr>
          <a:lstStyle/>
          <a:p>
            <a:pPr marL="0" indent="0">
              <a:buNone/>
            </a:pPr>
            <a:r>
              <a:rPr lang="vi-VN" sz="2800">
                <a:latin typeface="Arial"/>
                <a:cs typeface="Arial"/>
              </a:rPr>
              <a:t>TPTNT</a:t>
            </a:r>
            <a:r>
              <a:rPr lang="vi-VN">
                <a:latin typeface="Arial"/>
                <a:cs typeface="Arial"/>
              </a:rPr>
              <a:t> </a:t>
            </a:r>
            <a:endParaRPr lang="vi-VN">
              <a:cs typeface="Arial" panose="020B0604020202020204" pitchFamily="34" charset="0"/>
            </a:endParaRPr>
          </a:p>
        </p:txBody>
      </p:sp>
      <p:graphicFrame>
        <p:nvGraphicFramePr>
          <p:cNvPr id="7" name="Table 6">
            <a:extLst>
              <a:ext uri="{FF2B5EF4-FFF2-40B4-BE49-F238E27FC236}">
                <a16:creationId xmlns:a16="http://schemas.microsoft.com/office/drawing/2014/main" id="{CF9BCB87-6B26-7CFA-78F9-0A3018D8C7B5}"/>
              </a:ext>
            </a:extLst>
          </p:cNvPr>
          <p:cNvGraphicFramePr>
            <a:graphicFrameLocks noGrp="1"/>
          </p:cNvGraphicFramePr>
          <p:nvPr>
            <p:extLst>
              <p:ext uri="{D42A27DB-BD31-4B8C-83A1-F6EECF244321}">
                <p14:modId xmlns:p14="http://schemas.microsoft.com/office/powerpoint/2010/main" val="1592323759"/>
              </p:ext>
            </p:extLst>
          </p:nvPr>
        </p:nvGraphicFramePr>
        <p:xfrm>
          <a:off x="213705" y="1651359"/>
          <a:ext cx="2606023" cy="4856776"/>
        </p:xfrm>
        <a:graphic>
          <a:graphicData uri="http://schemas.openxmlformats.org/drawingml/2006/table">
            <a:tbl>
              <a:tblPr firstRow="1" bandRow="1">
                <a:tableStyleId>{5C22544A-7EE6-4342-B048-85BDC9FD1C3A}</a:tableStyleId>
              </a:tblPr>
              <a:tblGrid>
                <a:gridCol w="1334039">
                  <a:extLst>
                    <a:ext uri="{9D8B030D-6E8A-4147-A177-3AD203B41FA5}">
                      <a16:colId xmlns:a16="http://schemas.microsoft.com/office/drawing/2014/main" val="2857369641"/>
                    </a:ext>
                  </a:extLst>
                </a:gridCol>
                <a:gridCol w="1271984">
                  <a:extLst>
                    <a:ext uri="{9D8B030D-6E8A-4147-A177-3AD203B41FA5}">
                      <a16:colId xmlns:a16="http://schemas.microsoft.com/office/drawing/2014/main" val="2140252383"/>
                    </a:ext>
                  </a:extLst>
                </a:gridCol>
              </a:tblGrid>
              <a:tr h="418051">
                <a:tc>
                  <a:txBody>
                    <a:bodyPr/>
                    <a:lstStyle/>
                    <a:p>
                      <a:pPr marL="0" algn="l" rtl="0" eaLnBrk="1" latinLnBrk="0" hangingPunct="1">
                        <a:spcBef>
                          <a:spcPts val="0"/>
                        </a:spcBef>
                        <a:spcAft>
                          <a:spcPts val="0"/>
                        </a:spcAft>
                      </a:pPr>
                      <a:endParaRPr lang="en-US">
                        <a:effectLst/>
                      </a:endParaRPr>
                    </a:p>
                  </a:txBody>
                  <a:tcPr marL="0" marR="0" marT="0" marB="0" anchor="ctr"/>
                </a:tc>
                <a:tc>
                  <a:txBody>
                    <a:bodyPr/>
                    <a:lstStyle/>
                    <a:p>
                      <a:pPr marL="0" algn="l" rtl="0" eaLnBrk="1" latinLnBrk="0" hangingPunct="1">
                        <a:spcBef>
                          <a:spcPts val="0"/>
                        </a:spcBef>
                        <a:spcAft>
                          <a:spcPts val="0"/>
                        </a:spcAft>
                      </a:pPr>
                      <a:r>
                        <a:rPr lang="en-US" sz="1800" kern="1200">
                          <a:effectLst/>
                        </a:rPr>
                        <a:t>27/01 </a:t>
                      </a:r>
                      <a:endParaRPr lang="en-US">
                        <a:effectLst/>
                      </a:endParaRPr>
                    </a:p>
                  </a:txBody>
                  <a:tcPr marL="0" marR="0" marT="0" marB="0" anchor="ctr"/>
                </a:tc>
                <a:extLst>
                  <a:ext uri="{0D108BD9-81ED-4DB2-BD59-A6C34878D82A}">
                    <a16:rowId xmlns:a16="http://schemas.microsoft.com/office/drawing/2014/main" val="17932930"/>
                  </a:ext>
                </a:extLst>
              </a:tr>
              <a:tr h="442643">
                <a:tc>
                  <a:txBody>
                    <a:bodyPr/>
                    <a:lstStyle/>
                    <a:p>
                      <a:pPr marL="0" algn="l" rtl="0" eaLnBrk="1" latinLnBrk="0" hangingPunct="1">
                        <a:spcBef>
                          <a:spcPts val="0"/>
                        </a:spcBef>
                        <a:spcAft>
                          <a:spcPts val="0"/>
                        </a:spcAft>
                      </a:pPr>
                      <a:r>
                        <a:rPr lang="en-US" sz="1800" kern="1200">
                          <a:effectLst/>
                        </a:rPr>
                        <a:t>pH </a:t>
                      </a:r>
                      <a:endParaRPr lang="en-US">
                        <a:effectLst/>
                      </a:endParaRPr>
                    </a:p>
                  </a:txBody>
                  <a:tcPr marL="0" marR="0" marT="0" marB="0" anchor="ctr"/>
                </a:tc>
                <a:tc>
                  <a:txBody>
                    <a:bodyPr/>
                    <a:lstStyle/>
                    <a:p>
                      <a:pPr marL="0" algn="l" rtl="0" eaLnBrk="1" latinLnBrk="0" hangingPunct="1">
                        <a:spcBef>
                          <a:spcPts val="0"/>
                        </a:spcBef>
                        <a:spcAft>
                          <a:spcPts val="0"/>
                        </a:spcAft>
                      </a:pPr>
                      <a:r>
                        <a:rPr lang="en-US" sz="1800" kern="1200">
                          <a:effectLst/>
                        </a:rPr>
                        <a:t>7.0</a:t>
                      </a:r>
                      <a:endParaRPr lang="en-US">
                        <a:effectLst/>
                      </a:endParaRPr>
                    </a:p>
                  </a:txBody>
                  <a:tcPr marL="0" marR="0" marT="0" marB="0" anchor="ctr"/>
                </a:tc>
                <a:extLst>
                  <a:ext uri="{0D108BD9-81ED-4DB2-BD59-A6C34878D82A}">
                    <a16:rowId xmlns:a16="http://schemas.microsoft.com/office/drawing/2014/main" val="1976701588"/>
                  </a:ext>
                </a:extLst>
              </a:tr>
              <a:tr h="454938">
                <a:tc>
                  <a:txBody>
                    <a:bodyPr/>
                    <a:lstStyle/>
                    <a:p>
                      <a:pPr marL="0" algn="l" rtl="0" eaLnBrk="1" latinLnBrk="0" hangingPunct="1">
                        <a:spcBef>
                          <a:spcPts val="0"/>
                        </a:spcBef>
                        <a:spcAft>
                          <a:spcPts val="0"/>
                        </a:spcAft>
                      </a:pPr>
                      <a:r>
                        <a:rPr lang="en-US" sz="1800" kern="1200">
                          <a:effectLst/>
                        </a:rPr>
                        <a:t>S.G </a:t>
                      </a:r>
                      <a:endParaRPr lang="en-US">
                        <a:effectLst/>
                      </a:endParaRPr>
                    </a:p>
                  </a:txBody>
                  <a:tcPr marL="0" marR="0" marT="0" marB="0" anchor="ctr"/>
                </a:tc>
                <a:tc>
                  <a:txBody>
                    <a:bodyPr/>
                    <a:lstStyle/>
                    <a:p>
                      <a:pPr marL="0" algn="l" rtl="0" eaLnBrk="1" latinLnBrk="0" hangingPunct="1">
                        <a:spcBef>
                          <a:spcPts val="0"/>
                        </a:spcBef>
                        <a:spcAft>
                          <a:spcPts val="0"/>
                        </a:spcAft>
                      </a:pPr>
                      <a:r>
                        <a:rPr lang="en-US" sz="1800" kern="1200">
                          <a:effectLst/>
                        </a:rPr>
                        <a:t>1.017</a:t>
                      </a:r>
                      <a:endParaRPr lang="en-US">
                        <a:effectLst/>
                      </a:endParaRPr>
                    </a:p>
                  </a:txBody>
                  <a:tcPr marL="0" marR="0" marT="0" marB="0" anchor="ctr"/>
                </a:tc>
                <a:extLst>
                  <a:ext uri="{0D108BD9-81ED-4DB2-BD59-A6C34878D82A}">
                    <a16:rowId xmlns:a16="http://schemas.microsoft.com/office/drawing/2014/main" val="789100066"/>
                  </a:ext>
                </a:extLst>
              </a:tr>
              <a:tr h="430348">
                <a:tc>
                  <a:txBody>
                    <a:bodyPr/>
                    <a:lstStyle/>
                    <a:p>
                      <a:pPr marL="0" algn="l" rtl="0" eaLnBrk="1" latinLnBrk="0" hangingPunct="1">
                        <a:spcBef>
                          <a:spcPts val="0"/>
                        </a:spcBef>
                        <a:spcAft>
                          <a:spcPts val="0"/>
                        </a:spcAft>
                      </a:pPr>
                      <a:r>
                        <a:rPr lang="en-US" sz="1800" kern="1200">
                          <a:effectLst/>
                        </a:rPr>
                        <a:t>Glucose</a:t>
                      </a:r>
                      <a:endParaRPr lang="en-US">
                        <a:effectLst/>
                      </a:endParaRPr>
                    </a:p>
                  </a:txBody>
                  <a:tcPr marL="0" marR="0" marT="0" marB="0" anchor="ctr"/>
                </a:tc>
                <a:tc>
                  <a:txBody>
                    <a:bodyPr/>
                    <a:lstStyle/>
                    <a:p>
                      <a:pPr marL="0" algn="l" rtl="0" eaLnBrk="1" latinLnBrk="0" hangingPunct="1">
                        <a:spcBef>
                          <a:spcPts val="0"/>
                        </a:spcBef>
                        <a:spcAft>
                          <a:spcPts val="0"/>
                        </a:spcAft>
                      </a:pPr>
                      <a:r>
                        <a:rPr lang="en-US" sz="1800" kern="1200">
                          <a:effectLst/>
                        </a:rPr>
                        <a:t>Negative</a:t>
                      </a:r>
                      <a:endParaRPr lang="en-US">
                        <a:effectLst/>
                      </a:endParaRPr>
                    </a:p>
                  </a:txBody>
                  <a:tcPr marL="0" marR="0" marT="0" marB="0" anchor="ctr"/>
                </a:tc>
                <a:extLst>
                  <a:ext uri="{0D108BD9-81ED-4DB2-BD59-A6C34878D82A}">
                    <a16:rowId xmlns:a16="http://schemas.microsoft.com/office/drawing/2014/main" val="3757227906"/>
                  </a:ext>
                </a:extLst>
              </a:tr>
              <a:tr h="381164">
                <a:tc>
                  <a:txBody>
                    <a:bodyPr/>
                    <a:lstStyle/>
                    <a:p>
                      <a:pPr marL="0" algn="l" rtl="0" eaLnBrk="1" latinLnBrk="0" hangingPunct="1">
                        <a:spcBef>
                          <a:spcPts val="0"/>
                        </a:spcBef>
                        <a:spcAft>
                          <a:spcPts val="0"/>
                        </a:spcAft>
                      </a:pPr>
                      <a:r>
                        <a:rPr lang="en-US" sz="1800" kern="1200">
                          <a:effectLst/>
                        </a:rPr>
                        <a:t>Protein </a:t>
                      </a:r>
                      <a:endParaRPr lang="en-US">
                        <a:effectLst/>
                      </a:endParaRPr>
                    </a:p>
                  </a:txBody>
                  <a:tcPr marL="0" marR="0" marT="0" marB="0" anchor="ctr"/>
                </a:tc>
                <a:tc>
                  <a:txBody>
                    <a:bodyPr/>
                    <a:lstStyle/>
                    <a:p>
                      <a:pPr marL="0" algn="l" rtl="0" eaLnBrk="1" latinLnBrk="0" hangingPunct="1">
                        <a:spcBef>
                          <a:spcPts val="0"/>
                        </a:spcBef>
                        <a:spcAft>
                          <a:spcPts val="0"/>
                        </a:spcAft>
                      </a:pPr>
                      <a:r>
                        <a:rPr lang="en-US" sz="1800" kern="1200">
                          <a:effectLst/>
                        </a:rPr>
                        <a:t>1.0</a:t>
                      </a:r>
                      <a:endParaRPr lang="en-US">
                        <a:effectLst/>
                      </a:endParaRPr>
                    </a:p>
                  </a:txBody>
                  <a:tcPr marL="0" marR="0" marT="0" marB="0" anchor="ctr"/>
                </a:tc>
                <a:extLst>
                  <a:ext uri="{0D108BD9-81ED-4DB2-BD59-A6C34878D82A}">
                    <a16:rowId xmlns:a16="http://schemas.microsoft.com/office/drawing/2014/main" val="1683723881"/>
                  </a:ext>
                </a:extLst>
              </a:tr>
              <a:tr h="418051">
                <a:tc>
                  <a:txBody>
                    <a:bodyPr/>
                    <a:lstStyle/>
                    <a:p>
                      <a:pPr marL="0" algn="l" rtl="0" eaLnBrk="1" latinLnBrk="0" hangingPunct="1">
                        <a:spcBef>
                          <a:spcPts val="0"/>
                        </a:spcBef>
                        <a:spcAft>
                          <a:spcPts val="0"/>
                        </a:spcAft>
                      </a:pPr>
                      <a:r>
                        <a:rPr lang="en-US" sz="1800" kern="1200">
                          <a:effectLst/>
                        </a:rPr>
                        <a:t>Bilirubin </a:t>
                      </a:r>
                      <a:endParaRPr lang="en-US">
                        <a:effectLst/>
                      </a:endParaRPr>
                    </a:p>
                  </a:txBody>
                  <a:tcPr marL="0" marR="0" marT="0" marB="0" anchor="ctr"/>
                </a:tc>
                <a:tc>
                  <a:txBody>
                    <a:bodyPr/>
                    <a:lstStyle/>
                    <a:p>
                      <a:pPr marL="0" algn="l" rtl="0" eaLnBrk="1" latinLnBrk="0" hangingPunct="1">
                        <a:spcBef>
                          <a:spcPts val="0"/>
                        </a:spcBef>
                        <a:spcAft>
                          <a:spcPts val="0"/>
                        </a:spcAft>
                      </a:pPr>
                      <a:r>
                        <a:rPr lang="en-US" sz="1800" kern="1200">
                          <a:effectLst/>
                        </a:rPr>
                        <a:t>17</a:t>
                      </a:r>
                      <a:endParaRPr lang="en-US">
                        <a:effectLst/>
                      </a:endParaRPr>
                    </a:p>
                  </a:txBody>
                  <a:tcPr marL="0" marR="0" marT="0" marB="0" anchor="ctr"/>
                </a:tc>
                <a:extLst>
                  <a:ext uri="{0D108BD9-81ED-4DB2-BD59-A6C34878D82A}">
                    <a16:rowId xmlns:a16="http://schemas.microsoft.com/office/drawing/2014/main" val="1066009549"/>
                  </a:ext>
                </a:extLst>
              </a:tr>
              <a:tr h="467235">
                <a:tc>
                  <a:txBody>
                    <a:bodyPr/>
                    <a:lstStyle/>
                    <a:p>
                      <a:pPr marL="0" algn="l" rtl="0" eaLnBrk="1" latinLnBrk="0" hangingPunct="1">
                        <a:spcBef>
                          <a:spcPts val="0"/>
                        </a:spcBef>
                        <a:spcAft>
                          <a:spcPts val="0"/>
                        </a:spcAft>
                      </a:pPr>
                      <a:r>
                        <a:rPr lang="en-US" sz="1800" kern="1200">
                          <a:effectLst/>
                        </a:rPr>
                        <a:t>Urobilinogen </a:t>
                      </a:r>
                      <a:endParaRPr lang="en-US">
                        <a:effectLst/>
                      </a:endParaRPr>
                    </a:p>
                  </a:txBody>
                  <a:tcPr marL="0" marR="0" marT="0" marB="0" anchor="ctr"/>
                </a:tc>
                <a:tc>
                  <a:txBody>
                    <a:bodyPr/>
                    <a:lstStyle/>
                    <a:p>
                      <a:pPr marL="0" algn="l" rtl="0" eaLnBrk="1" latinLnBrk="0" hangingPunct="1">
                        <a:spcBef>
                          <a:spcPts val="0"/>
                        </a:spcBef>
                        <a:spcAft>
                          <a:spcPts val="0"/>
                        </a:spcAft>
                      </a:pPr>
                      <a:r>
                        <a:rPr lang="en-US" sz="1800" kern="1200">
                          <a:effectLst/>
                        </a:rPr>
                        <a:t>16</a:t>
                      </a:r>
                      <a:endParaRPr lang="en-US">
                        <a:effectLst/>
                      </a:endParaRPr>
                    </a:p>
                  </a:txBody>
                  <a:tcPr marL="0" marR="0" marT="0" marB="0" anchor="ctr"/>
                </a:tc>
                <a:extLst>
                  <a:ext uri="{0D108BD9-81ED-4DB2-BD59-A6C34878D82A}">
                    <a16:rowId xmlns:a16="http://schemas.microsoft.com/office/drawing/2014/main" val="1284923548"/>
                  </a:ext>
                </a:extLst>
              </a:tr>
              <a:tr h="479530">
                <a:tc>
                  <a:txBody>
                    <a:bodyPr/>
                    <a:lstStyle/>
                    <a:p>
                      <a:pPr marL="0" algn="l" rtl="0" eaLnBrk="1" latinLnBrk="0" hangingPunct="1">
                        <a:spcBef>
                          <a:spcPts val="0"/>
                        </a:spcBef>
                        <a:spcAft>
                          <a:spcPts val="0"/>
                        </a:spcAft>
                      </a:pPr>
                      <a:r>
                        <a:rPr lang="en-US" sz="1800" kern="1200">
                          <a:effectLst/>
                        </a:rPr>
                        <a:t>Ketone </a:t>
                      </a:r>
                      <a:endParaRPr lang="en-US">
                        <a:effectLst/>
                      </a:endParaRPr>
                    </a:p>
                  </a:txBody>
                  <a:tcPr marL="0" marR="0" marT="0" marB="0" anchor="ctr"/>
                </a:tc>
                <a:tc>
                  <a:txBody>
                    <a:bodyPr/>
                    <a:lstStyle/>
                    <a:p>
                      <a:pPr marL="0" algn="l" rtl="0" eaLnBrk="1" latinLnBrk="0" hangingPunct="1">
                        <a:spcBef>
                          <a:spcPts val="0"/>
                        </a:spcBef>
                        <a:spcAft>
                          <a:spcPts val="0"/>
                        </a:spcAft>
                      </a:pPr>
                      <a:r>
                        <a:rPr lang="en-US" sz="1800" kern="1200">
                          <a:effectLst/>
                        </a:rPr>
                        <a:t>Negative</a:t>
                      </a:r>
                      <a:endParaRPr lang="en-US">
                        <a:effectLst/>
                      </a:endParaRPr>
                    </a:p>
                  </a:txBody>
                  <a:tcPr marL="0" marR="0" marT="0" marB="0" anchor="ctr"/>
                </a:tc>
                <a:extLst>
                  <a:ext uri="{0D108BD9-81ED-4DB2-BD59-A6C34878D82A}">
                    <a16:rowId xmlns:a16="http://schemas.microsoft.com/office/drawing/2014/main" val="2995993731"/>
                  </a:ext>
                </a:extLst>
              </a:tr>
              <a:tr h="418051">
                <a:tc>
                  <a:txBody>
                    <a:bodyPr/>
                    <a:lstStyle/>
                    <a:p>
                      <a:pPr marL="0" algn="l" rtl="0" eaLnBrk="1" latinLnBrk="0" hangingPunct="1">
                        <a:spcBef>
                          <a:spcPts val="0"/>
                        </a:spcBef>
                        <a:spcAft>
                          <a:spcPts val="0"/>
                        </a:spcAft>
                      </a:pPr>
                      <a:r>
                        <a:rPr lang="en-US" sz="1800" kern="1200">
                          <a:effectLst/>
                        </a:rPr>
                        <a:t>Blood</a:t>
                      </a:r>
                      <a:endParaRPr lang="en-US">
                        <a:effectLst/>
                      </a:endParaRPr>
                    </a:p>
                  </a:txBody>
                  <a:tcPr marL="0" marR="0" marT="0" marB="0" anchor="ctr"/>
                </a:tc>
                <a:tc>
                  <a:txBody>
                    <a:bodyPr/>
                    <a:lstStyle/>
                    <a:p>
                      <a:pPr marL="0" algn="l" rtl="0" eaLnBrk="1" latinLnBrk="0" hangingPunct="1">
                        <a:spcBef>
                          <a:spcPts val="0"/>
                        </a:spcBef>
                        <a:spcAft>
                          <a:spcPts val="0"/>
                        </a:spcAft>
                      </a:pPr>
                      <a:r>
                        <a:rPr lang="en-US" sz="1800" kern="1200">
                          <a:effectLst/>
                        </a:rPr>
                        <a:t>80</a:t>
                      </a:r>
                      <a:endParaRPr lang="en-US">
                        <a:effectLst/>
                      </a:endParaRPr>
                    </a:p>
                  </a:txBody>
                  <a:tcPr marL="0" marR="0" marT="0" marB="0" anchor="ctr"/>
                </a:tc>
                <a:extLst>
                  <a:ext uri="{0D108BD9-81ED-4DB2-BD59-A6C34878D82A}">
                    <a16:rowId xmlns:a16="http://schemas.microsoft.com/office/drawing/2014/main" val="2072981789"/>
                  </a:ext>
                </a:extLst>
              </a:tr>
              <a:tr h="430348">
                <a:tc>
                  <a:txBody>
                    <a:bodyPr/>
                    <a:lstStyle/>
                    <a:p>
                      <a:pPr marL="0" algn="l" rtl="0" eaLnBrk="1" latinLnBrk="0" hangingPunct="1">
                        <a:spcBef>
                          <a:spcPts val="0"/>
                        </a:spcBef>
                        <a:spcAft>
                          <a:spcPts val="0"/>
                        </a:spcAft>
                      </a:pPr>
                      <a:r>
                        <a:rPr lang="en-US" sz="1800" b="1" kern="1200">
                          <a:solidFill>
                            <a:srgbClr val="FF0000"/>
                          </a:solidFill>
                          <a:effectLst/>
                        </a:rPr>
                        <a:t>Leukocytes</a:t>
                      </a:r>
                      <a:endParaRPr lang="en-US" b="1">
                        <a:solidFill>
                          <a:srgbClr val="FF0000"/>
                        </a:solidFill>
                        <a:effectLst/>
                      </a:endParaRPr>
                    </a:p>
                  </a:txBody>
                  <a:tcPr marL="0" marR="0" marT="0" marB="0" anchor="ctr"/>
                </a:tc>
                <a:tc>
                  <a:txBody>
                    <a:bodyPr/>
                    <a:lstStyle/>
                    <a:p>
                      <a:pPr marL="0" algn="l" rtl="0" eaLnBrk="1" latinLnBrk="0" hangingPunct="1">
                        <a:spcBef>
                          <a:spcPts val="0"/>
                        </a:spcBef>
                        <a:spcAft>
                          <a:spcPts val="0"/>
                        </a:spcAft>
                      </a:pPr>
                      <a:r>
                        <a:rPr lang="en-US" sz="1800" b="1" kern="1200">
                          <a:solidFill>
                            <a:srgbClr val="FF0000"/>
                          </a:solidFill>
                          <a:effectLst/>
                        </a:rPr>
                        <a:t>70</a:t>
                      </a:r>
                      <a:endParaRPr lang="en-US" b="1">
                        <a:solidFill>
                          <a:srgbClr val="FF0000"/>
                        </a:solidFill>
                        <a:effectLst/>
                      </a:endParaRPr>
                    </a:p>
                  </a:txBody>
                  <a:tcPr marL="0" marR="0" marT="0" marB="0" anchor="ctr"/>
                </a:tc>
                <a:extLst>
                  <a:ext uri="{0D108BD9-81ED-4DB2-BD59-A6C34878D82A}">
                    <a16:rowId xmlns:a16="http://schemas.microsoft.com/office/drawing/2014/main" val="3020690638"/>
                  </a:ext>
                </a:extLst>
              </a:tr>
              <a:tr h="516417">
                <a:tc>
                  <a:txBody>
                    <a:bodyPr/>
                    <a:lstStyle/>
                    <a:p>
                      <a:pPr marL="0" algn="l" rtl="0" eaLnBrk="1" latinLnBrk="0" hangingPunct="1">
                        <a:spcBef>
                          <a:spcPts val="0"/>
                        </a:spcBef>
                        <a:spcAft>
                          <a:spcPts val="0"/>
                        </a:spcAft>
                      </a:pPr>
                      <a:r>
                        <a:rPr lang="en-US" sz="1800" b="1" kern="1200">
                          <a:solidFill>
                            <a:srgbClr val="FF0000"/>
                          </a:solidFill>
                          <a:effectLst/>
                        </a:rPr>
                        <a:t>Nitrite</a:t>
                      </a:r>
                      <a:endParaRPr lang="en-US" b="1">
                        <a:solidFill>
                          <a:srgbClr val="FF0000"/>
                        </a:solidFill>
                        <a:effectLst/>
                      </a:endParaRPr>
                    </a:p>
                  </a:txBody>
                  <a:tcPr marL="0" marR="0" marT="0" marB="0" anchor="ctr"/>
                </a:tc>
                <a:tc>
                  <a:txBody>
                    <a:bodyPr/>
                    <a:lstStyle/>
                    <a:p>
                      <a:pPr marL="0" algn="l" rtl="0" eaLnBrk="1" latinLnBrk="0" hangingPunct="1">
                        <a:spcBef>
                          <a:spcPts val="0"/>
                        </a:spcBef>
                        <a:spcAft>
                          <a:spcPts val="0"/>
                        </a:spcAft>
                      </a:pPr>
                      <a:r>
                        <a:rPr lang="en-US" sz="1800" b="1" kern="1200">
                          <a:solidFill>
                            <a:srgbClr val="FF0000"/>
                          </a:solidFill>
                          <a:effectLst/>
                        </a:rPr>
                        <a:t>Positive</a:t>
                      </a:r>
                      <a:endParaRPr lang="en-US" b="1">
                        <a:solidFill>
                          <a:srgbClr val="FF0000"/>
                        </a:solidFill>
                        <a:effectLst/>
                      </a:endParaRPr>
                    </a:p>
                  </a:txBody>
                  <a:tcPr marL="0" marR="0" marT="0" marB="0" anchor="ctr"/>
                </a:tc>
                <a:extLst>
                  <a:ext uri="{0D108BD9-81ED-4DB2-BD59-A6C34878D82A}">
                    <a16:rowId xmlns:a16="http://schemas.microsoft.com/office/drawing/2014/main" val="1656695952"/>
                  </a:ext>
                </a:extLst>
              </a:tr>
            </a:tbl>
          </a:graphicData>
        </a:graphic>
      </p:graphicFrame>
      <p:sp>
        <p:nvSpPr>
          <p:cNvPr id="10" name="Arrow: Right 9">
            <a:extLst>
              <a:ext uri="{FF2B5EF4-FFF2-40B4-BE49-F238E27FC236}">
                <a16:creationId xmlns:a16="http://schemas.microsoft.com/office/drawing/2014/main" id="{62E3E37A-DE2E-FD00-BE6F-15ED50FD8672}"/>
              </a:ext>
            </a:extLst>
          </p:cNvPr>
          <p:cNvSpPr/>
          <p:nvPr/>
        </p:nvSpPr>
        <p:spPr>
          <a:xfrm>
            <a:off x="3002882" y="2907631"/>
            <a:ext cx="2612692" cy="11881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err="1">
                <a:cs typeface="Calibri"/>
              </a:rPr>
              <a:t>Đề</a:t>
            </a:r>
            <a:r>
              <a:rPr lang="en-US">
                <a:cs typeface="Calibri"/>
              </a:rPr>
              <a:t> </a:t>
            </a:r>
            <a:r>
              <a:rPr lang="en-US" err="1">
                <a:cs typeface="Calibri"/>
              </a:rPr>
              <a:t>nghị</a:t>
            </a:r>
            <a:r>
              <a:rPr lang="en-US">
                <a:cs typeface="Calibri"/>
              </a:rPr>
              <a:t> </a:t>
            </a:r>
            <a:br>
              <a:rPr lang="en-US"/>
            </a:br>
            <a:r>
              <a:rPr lang="en-US" err="1">
                <a:cs typeface="Calibri"/>
              </a:rPr>
              <a:t>cấy</a:t>
            </a:r>
            <a:r>
              <a:rPr lang="en-US">
                <a:cs typeface="Calibri"/>
              </a:rPr>
              <a:t> </a:t>
            </a:r>
            <a:r>
              <a:rPr lang="en-US" err="1">
                <a:cs typeface="Calibri"/>
              </a:rPr>
              <a:t>nước</a:t>
            </a:r>
            <a:r>
              <a:rPr lang="en-US">
                <a:cs typeface="Calibri"/>
              </a:rPr>
              <a:t> </a:t>
            </a:r>
            <a:r>
              <a:rPr lang="en-US" err="1">
                <a:cs typeface="Calibri"/>
              </a:rPr>
              <a:t>tiểu</a:t>
            </a:r>
            <a:endParaRPr lang="en-US" err="1"/>
          </a:p>
        </p:txBody>
      </p:sp>
      <p:sp>
        <p:nvSpPr>
          <p:cNvPr id="12" name="Rectangle 11">
            <a:extLst>
              <a:ext uri="{FF2B5EF4-FFF2-40B4-BE49-F238E27FC236}">
                <a16:creationId xmlns:a16="http://schemas.microsoft.com/office/drawing/2014/main" id="{4683537F-4EF6-D88B-A201-0A0F27BEA865}"/>
              </a:ext>
            </a:extLst>
          </p:cNvPr>
          <p:cNvSpPr/>
          <p:nvPr/>
        </p:nvSpPr>
        <p:spPr>
          <a:xfrm>
            <a:off x="5753856" y="2912643"/>
            <a:ext cx="3308683" cy="14337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TextBox 12">
            <a:extLst>
              <a:ext uri="{FF2B5EF4-FFF2-40B4-BE49-F238E27FC236}">
                <a16:creationId xmlns:a16="http://schemas.microsoft.com/office/drawing/2014/main" id="{2CA88B00-01CB-1CAD-E33D-F2EABDE929AC}"/>
              </a:ext>
            </a:extLst>
          </p:cNvPr>
          <p:cNvSpPr txBox="1"/>
          <p:nvPr/>
        </p:nvSpPr>
        <p:spPr>
          <a:xfrm>
            <a:off x="5757112" y="3120190"/>
            <a:ext cx="3384883"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err="1">
                <a:solidFill>
                  <a:schemeClr val="dk1"/>
                </a:solidFill>
                <a:latin typeface="Times New Roman"/>
                <a:cs typeface="Times New Roman"/>
              </a:rPr>
              <a:t>Kết</a:t>
            </a:r>
            <a:r>
              <a:rPr lang="en-US" sz="2000">
                <a:solidFill>
                  <a:schemeClr val="dk1"/>
                </a:solidFill>
                <a:latin typeface="Times New Roman"/>
                <a:cs typeface="Times New Roman"/>
              </a:rPr>
              <a:t> </a:t>
            </a:r>
            <a:r>
              <a:rPr lang="en-US" sz="2000" err="1">
                <a:solidFill>
                  <a:schemeClr val="dk1"/>
                </a:solidFill>
                <a:latin typeface="Times New Roman"/>
                <a:cs typeface="Times New Roman"/>
              </a:rPr>
              <a:t>quả</a:t>
            </a:r>
            <a:r>
              <a:rPr lang="en-US" sz="2000">
                <a:solidFill>
                  <a:schemeClr val="dk1"/>
                </a:solidFill>
                <a:latin typeface="Times New Roman"/>
                <a:cs typeface="Times New Roman"/>
              </a:rPr>
              <a:t> vi </a:t>
            </a:r>
            <a:r>
              <a:rPr lang="en-US" sz="2000" err="1">
                <a:solidFill>
                  <a:schemeClr val="dk1"/>
                </a:solidFill>
                <a:latin typeface="Times New Roman"/>
                <a:cs typeface="Times New Roman"/>
              </a:rPr>
              <a:t>sinh</a:t>
            </a:r>
            <a:r>
              <a:rPr lang="en-US" sz="2000">
                <a:solidFill>
                  <a:schemeClr val="dk1"/>
                </a:solidFill>
                <a:latin typeface="Times New Roman"/>
                <a:cs typeface="Times New Roman"/>
              </a:rPr>
              <a:t>: 30/01</a:t>
            </a:r>
            <a:br>
              <a:rPr lang="en-US" sz="2000">
                <a:latin typeface="Times New Roman"/>
              </a:rPr>
            </a:br>
            <a:r>
              <a:rPr lang="en-US" sz="2000" err="1">
                <a:solidFill>
                  <a:schemeClr val="dk1"/>
                </a:solidFill>
                <a:latin typeface="Times New Roman"/>
                <a:cs typeface="Times New Roman"/>
              </a:rPr>
              <a:t>Cấy</a:t>
            </a:r>
            <a:r>
              <a:rPr lang="en-US" sz="2000">
                <a:solidFill>
                  <a:schemeClr val="dk1"/>
                </a:solidFill>
                <a:latin typeface="Times New Roman"/>
                <a:cs typeface="Times New Roman"/>
              </a:rPr>
              <a:t> </a:t>
            </a:r>
            <a:r>
              <a:rPr lang="en-US" sz="2000" err="1">
                <a:solidFill>
                  <a:schemeClr val="dk1"/>
                </a:solidFill>
                <a:latin typeface="Times New Roman"/>
                <a:cs typeface="Times New Roman"/>
              </a:rPr>
              <a:t>nước</a:t>
            </a:r>
            <a:r>
              <a:rPr lang="en-US" sz="2000">
                <a:solidFill>
                  <a:schemeClr val="dk1"/>
                </a:solidFill>
                <a:latin typeface="Times New Roman"/>
                <a:cs typeface="Times New Roman"/>
              </a:rPr>
              <a:t> </a:t>
            </a:r>
            <a:r>
              <a:rPr lang="en-US" sz="2000" err="1">
                <a:solidFill>
                  <a:schemeClr val="dk1"/>
                </a:solidFill>
                <a:latin typeface="Times New Roman"/>
                <a:cs typeface="Times New Roman"/>
              </a:rPr>
              <a:t>tiểu</a:t>
            </a:r>
            <a:r>
              <a:rPr lang="en-US" sz="2000">
                <a:solidFill>
                  <a:schemeClr val="dk1"/>
                </a:solidFill>
                <a:latin typeface="Times New Roman"/>
                <a:cs typeface="Times New Roman"/>
              </a:rPr>
              <a:t>: </a:t>
            </a:r>
            <a:r>
              <a:rPr lang="en-US" sz="2000" err="1">
                <a:solidFill>
                  <a:schemeClr val="dk1"/>
                </a:solidFill>
                <a:latin typeface="Times New Roman"/>
                <a:cs typeface="Times New Roman"/>
              </a:rPr>
              <a:t>mẫu</a:t>
            </a:r>
            <a:r>
              <a:rPr lang="en-US" sz="2000">
                <a:solidFill>
                  <a:schemeClr val="dk1"/>
                </a:solidFill>
                <a:latin typeface="Times New Roman"/>
                <a:cs typeface="Times New Roman"/>
              </a:rPr>
              <a:t> </a:t>
            </a:r>
            <a:r>
              <a:rPr lang="en-US" sz="2000" err="1">
                <a:solidFill>
                  <a:schemeClr val="dk1"/>
                </a:solidFill>
                <a:latin typeface="Times New Roman"/>
                <a:cs typeface="Times New Roman"/>
              </a:rPr>
              <a:t>tạp</a:t>
            </a:r>
            <a:r>
              <a:rPr lang="en-US" sz="2000">
                <a:solidFill>
                  <a:schemeClr val="dk1"/>
                </a:solidFill>
                <a:latin typeface="Times New Roman"/>
                <a:cs typeface="Times New Roman"/>
              </a:rPr>
              <a:t> </a:t>
            </a:r>
            <a:r>
              <a:rPr lang="en-US" sz="2000" err="1">
                <a:solidFill>
                  <a:schemeClr val="dk1"/>
                </a:solidFill>
                <a:latin typeface="Times New Roman"/>
                <a:cs typeface="Times New Roman"/>
              </a:rPr>
              <a:t>trùng</a:t>
            </a:r>
            <a:r>
              <a:rPr lang="en-US" sz="2000">
                <a:solidFill>
                  <a:schemeClr val="dk1"/>
                </a:solidFill>
                <a:latin typeface="Times New Roman"/>
                <a:cs typeface="Times New Roman"/>
              </a:rPr>
              <a:t>.</a:t>
            </a:r>
            <a:br>
              <a:rPr lang="en-US" sz="2000">
                <a:latin typeface="Times New Roman"/>
              </a:rPr>
            </a:br>
            <a:endParaRPr lang="en-US" sz="2000">
              <a:solidFill>
                <a:schemeClr val="dk1"/>
              </a:solidFill>
              <a:latin typeface="Times New Roman"/>
              <a:cs typeface="Times New Roman"/>
            </a:endParaRPr>
          </a:p>
        </p:txBody>
      </p:sp>
      <p:pic>
        <p:nvPicPr>
          <p:cNvPr id="8" name="Hình ảnh 8" descr="Ảnh có chứa văn bản, ký hiệu&#10;&#10;Mô tả được tự động tạo">
            <a:extLst>
              <a:ext uri="{FF2B5EF4-FFF2-40B4-BE49-F238E27FC236}">
                <a16:creationId xmlns:a16="http://schemas.microsoft.com/office/drawing/2014/main" id="{51EB2353-8323-1F02-D792-FAF9A8C432F3}"/>
              </a:ext>
            </a:extLst>
          </p:cNvPr>
          <p:cNvPicPr>
            <a:picLocks noChangeAspect="1"/>
          </p:cNvPicPr>
          <p:nvPr/>
        </p:nvPicPr>
        <p:blipFill>
          <a:blip r:embed="rId3"/>
          <a:stretch>
            <a:fillRect/>
          </a:stretch>
        </p:blipFill>
        <p:spPr>
          <a:xfrm>
            <a:off x="8060364" y="6520"/>
            <a:ext cx="1086294" cy="1061409"/>
          </a:xfrm>
          <a:prstGeom prst="rect">
            <a:avLst/>
          </a:prstGeom>
        </p:spPr>
      </p:pic>
      <p:sp>
        <p:nvSpPr>
          <p:cNvPr id="3" name="Hộp Văn bản 2">
            <a:extLst>
              <a:ext uri="{FF2B5EF4-FFF2-40B4-BE49-F238E27FC236}">
                <a16:creationId xmlns:a16="http://schemas.microsoft.com/office/drawing/2014/main" id="{10845E1D-FC89-273B-6A99-E10122010BFA}"/>
              </a:ext>
            </a:extLst>
          </p:cNvPr>
          <p:cNvSpPr txBox="1"/>
          <p:nvPr/>
        </p:nvSpPr>
        <p:spPr>
          <a:xfrm>
            <a:off x="3228975" y="4600575"/>
            <a:ext cx="510063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vi-VN" err="1">
                <a:latin typeface="Arial"/>
                <a:cs typeface="Arial"/>
              </a:rPr>
              <a:t>Leu</a:t>
            </a:r>
            <a:r>
              <a:rPr lang="vi-VN">
                <a:latin typeface="Arial"/>
                <a:cs typeface="Arial"/>
              </a:rPr>
              <a:t> +, </a:t>
            </a:r>
            <a:r>
              <a:rPr lang="vi-VN" err="1">
                <a:latin typeface="Arial"/>
                <a:cs typeface="Arial"/>
              </a:rPr>
              <a:t>Nitrite</a:t>
            </a:r>
            <a:r>
              <a:rPr lang="vi-VN">
                <a:latin typeface="Arial"/>
                <a:cs typeface="Arial"/>
              </a:rPr>
              <a:t> + -&gt; BN có tình trạng nhiễm trùng tiểu, phù hợp tình trạng WBC tăng, CRP tăng.  </a:t>
            </a:r>
          </a:p>
        </p:txBody>
      </p:sp>
    </p:spTree>
    <p:extLst>
      <p:ext uri="{BB962C8B-B14F-4D97-AF65-F5344CB8AC3E}">
        <p14:creationId xmlns:p14="http://schemas.microsoft.com/office/powerpoint/2010/main" val="33564604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2251"/>
            <a:ext cx="8229600" cy="1143000"/>
          </a:xfrm>
        </p:spPr>
        <p:txBody>
          <a:bodyPr>
            <a:normAutofit/>
          </a:bodyPr>
          <a:lstStyle/>
          <a:p>
            <a:r>
              <a:rPr lang="en-US" b="1">
                <a:solidFill>
                  <a:srgbClr val="000099"/>
                </a:solidFill>
                <a:latin typeface="Arial"/>
                <a:cs typeface="Arial"/>
                <a:sym typeface="+mn-ea"/>
              </a:rPr>
              <a:t>KẾT QUẢ CẬN LÂM SÀNG</a:t>
            </a:r>
            <a:endParaRPr lang="en-US"/>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69EF9AC-A395-4FE0-A991-18AD7B7977EF}" type="datetime1">
              <a:rPr kumimoji="0" lang="vi-VN"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14/02/2023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Chỗ dành sẵn cho Nội dung 5">
            <a:extLst>
              <a:ext uri="{FF2B5EF4-FFF2-40B4-BE49-F238E27FC236}">
                <a16:creationId xmlns:a16="http://schemas.microsoft.com/office/drawing/2014/main" id="{CA09E82D-C8D5-F4B2-EA96-28692E68BF5C}"/>
              </a:ext>
            </a:extLst>
          </p:cNvPr>
          <p:cNvSpPr>
            <a:spLocks noGrp="1"/>
          </p:cNvSpPr>
          <p:nvPr>
            <p:ph idx="1"/>
          </p:nvPr>
        </p:nvSpPr>
        <p:spPr>
          <a:xfrm>
            <a:off x="245533" y="866423"/>
            <a:ext cx="4227482" cy="420230"/>
          </a:xfrm>
        </p:spPr>
        <p:txBody>
          <a:bodyPr vert="horz" lIns="91440" tIns="45720" rIns="91440" bIns="45720" rtlCol="0" anchor="t">
            <a:normAutofit fontScale="77500" lnSpcReduction="20000"/>
          </a:bodyPr>
          <a:lstStyle/>
          <a:p>
            <a:pPr marL="0" indent="0">
              <a:buNone/>
            </a:pPr>
            <a:r>
              <a:rPr lang="vi-VN">
                <a:latin typeface="Arial"/>
                <a:cs typeface="Arial"/>
              </a:rPr>
              <a:t> Sinh hóa - miễn dịch  </a:t>
            </a:r>
            <a:endParaRPr lang="vi-VN">
              <a:cs typeface="Arial" panose="020B0604020202020204" pitchFamily="34" charset="0"/>
            </a:endParaRPr>
          </a:p>
        </p:txBody>
      </p:sp>
      <p:graphicFrame>
        <p:nvGraphicFramePr>
          <p:cNvPr id="7" name="Table 6">
            <a:extLst>
              <a:ext uri="{FF2B5EF4-FFF2-40B4-BE49-F238E27FC236}">
                <a16:creationId xmlns:a16="http://schemas.microsoft.com/office/drawing/2014/main" id="{D556197C-298D-BCE4-E871-70A05A147F4B}"/>
              </a:ext>
            </a:extLst>
          </p:cNvPr>
          <p:cNvGraphicFramePr>
            <a:graphicFrameLocks noGrp="1"/>
          </p:cNvGraphicFramePr>
          <p:nvPr>
            <p:extLst>
              <p:ext uri="{D42A27DB-BD31-4B8C-83A1-F6EECF244321}">
                <p14:modId xmlns:p14="http://schemas.microsoft.com/office/powerpoint/2010/main" val="2014444126"/>
              </p:ext>
            </p:extLst>
          </p:nvPr>
        </p:nvGraphicFramePr>
        <p:xfrm>
          <a:off x="427410" y="1489461"/>
          <a:ext cx="8282882" cy="4760112"/>
        </p:xfrm>
        <a:graphic>
          <a:graphicData uri="http://schemas.openxmlformats.org/drawingml/2006/table">
            <a:tbl>
              <a:tblPr firstRow="1" bandRow="1">
                <a:tableStyleId>{5C22544A-7EE6-4342-B048-85BDC9FD1C3A}</a:tableStyleId>
              </a:tblPr>
              <a:tblGrid>
                <a:gridCol w="2912546">
                  <a:extLst>
                    <a:ext uri="{9D8B030D-6E8A-4147-A177-3AD203B41FA5}">
                      <a16:colId xmlns:a16="http://schemas.microsoft.com/office/drawing/2014/main" val="3778568509"/>
                    </a:ext>
                  </a:extLst>
                </a:gridCol>
                <a:gridCol w="1786071">
                  <a:extLst>
                    <a:ext uri="{9D8B030D-6E8A-4147-A177-3AD203B41FA5}">
                      <a16:colId xmlns:a16="http://schemas.microsoft.com/office/drawing/2014/main" val="2172508324"/>
                    </a:ext>
                  </a:extLst>
                </a:gridCol>
                <a:gridCol w="1756792">
                  <a:extLst>
                    <a:ext uri="{9D8B030D-6E8A-4147-A177-3AD203B41FA5}">
                      <a16:colId xmlns:a16="http://schemas.microsoft.com/office/drawing/2014/main" val="204733599"/>
                    </a:ext>
                  </a:extLst>
                </a:gridCol>
                <a:gridCol w="1827473">
                  <a:extLst>
                    <a:ext uri="{9D8B030D-6E8A-4147-A177-3AD203B41FA5}">
                      <a16:colId xmlns:a16="http://schemas.microsoft.com/office/drawing/2014/main" val="2935485122"/>
                    </a:ext>
                  </a:extLst>
                </a:gridCol>
              </a:tblGrid>
              <a:tr h="402290">
                <a:tc>
                  <a:txBody>
                    <a:bodyPr/>
                    <a:lstStyle/>
                    <a:p>
                      <a:pPr marL="0" algn="l" rtl="0" eaLnBrk="1" latinLnBrk="0" hangingPunct="1">
                        <a:spcBef>
                          <a:spcPts val="0"/>
                        </a:spcBef>
                        <a:spcAft>
                          <a:spcPts val="0"/>
                        </a:spcAft>
                      </a:pPr>
                      <a:endParaRPr lang="en-US">
                        <a:effectLst/>
                      </a:endParaRPr>
                    </a:p>
                  </a:txBody>
                  <a:tcPr marL="0" marR="0" marT="0" marB="0" anchor="ctr"/>
                </a:tc>
                <a:tc>
                  <a:txBody>
                    <a:bodyPr/>
                    <a:lstStyle/>
                    <a:p>
                      <a:pPr marL="0" algn="l" rtl="0" eaLnBrk="1" latinLnBrk="0" hangingPunct="1">
                        <a:spcBef>
                          <a:spcPts val="0"/>
                        </a:spcBef>
                        <a:spcAft>
                          <a:spcPts val="0"/>
                        </a:spcAft>
                      </a:pPr>
                      <a:r>
                        <a:rPr lang="en-US" sz="1800" kern="1200">
                          <a:effectLst/>
                        </a:rPr>
                        <a:t>27/01 </a:t>
                      </a:r>
                      <a:endParaRPr lang="en-US">
                        <a:effectLst/>
                      </a:endParaRPr>
                    </a:p>
                  </a:txBody>
                  <a:tcPr marL="0" marR="0" marT="0" marB="0" anchor="ctr"/>
                </a:tc>
                <a:tc>
                  <a:txBody>
                    <a:bodyPr/>
                    <a:lstStyle/>
                    <a:p>
                      <a:pPr marL="0" lvl="0" algn="l">
                        <a:spcBef>
                          <a:spcPts val="0"/>
                        </a:spcBef>
                        <a:spcAft>
                          <a:spcPts val="0"/>
                        </a:spcAft>
                        <a:buNone/>
                      </a:pPr>
                      <a:r>
                        <a:rPr lang="en-US">
                          <a:effectLst/>
                        </a:rPr>
                        <a:t>07/02</a:t>
                      </a:r>
                      <a:endParaRPr lang="en-US"/>
                    </a:p>
                  </a:txBody>
                  <a:tcPr marL="0" marR="0" marT="0" marB="0" anchor="ctr"/>
                </a:tc>
                <a:tc>
                  <a:txBody>
                    <a:bodyPr/>
                    <a:lstStyle/>
                    <a:p>
                      <a:pPr marL="0" algn="l" rtl="0" eaLnBrk="1" latinLnBrk="0" hangingPunct="1">
                        <a:spcBef>
                          <a:spcPts val="0"/>
                        </a:spcBef>
                        <a:spcAft>
                          <a:spcPts val="0"/>
                        </a:spcAft>
                      </a:pPr>
                      <a:r>
                        <a:rPr lang="vi-VN" sz="1800" kern="1200">
                          <a:effectLst/>
                        </a:rPr>
                        <a:t>Đơn vị </a:t>
                      </a:r>
                      <a:endParaRPr lang="vi-VN">
                        <a:effectLst/>
                      </a:endParaRPr>
                    </a:p>
                  </a:txBody>
                  <a:tcPr marL="0" marR="0" marT="0" marB="0" anchor="ctr"/>
                </a:tc>
                <a:extLst>
                  <a:ext uri="{0D108BD9-81ED-4DB2-BD59-A6C34878D82A}">
                    <a16:rowId xmlns:a16="http://schemas.microsoft.com/office/drawing/2014/main" val="4058499247"/>
                  </a:ext>
                </a:extLst>
              </a:tr>
              <a:tr h="414861">
                <a:tc>
                  <a:txBody>
                    <a:bodyPr/>
                    <a:lstStyle/>
                    <a:p>
                      <a:pPr marL="0" algn="l" rtl="0" eaLnBrk="1" latinLnBrk="0" hangingPunct="1">
                        <a:spcBef>
                          <a:spcPts val="0"/>
                        </a:spcBef>
                        <a:spcAft>
                          <a:spcPts val="0"/>
                        </a:spcAft>
                      </a:pPr>
                      <a:r>
                        <a:rPr lang="en-US" sz="1800" kern="1200">
                          <a:effectLst/>
                        </a:rPr>
                        <a:t>Ure </a:t>
                      </a:r>
                      <a:endParaRPr lang="en-US">
                        <a:effectLst/>
                      </a:endParaRPr>
                    </a:p>
                  </a:txBody>
                  <a:tcPr marL="0" marR="0" marT="0" marB="0" anchor="ctr"/>
                </a:tc>
                <a:tc>
                  <a:txBody>
                    <a:bodyPr/>
                    <a:lstStyle/>
                    <a:p>
                      <a:pPr marL="0" algn="l" rtl="0" eaLnBrk="1" latinLnBrk="0" hangingPunct="1">
                        <a:spcBef>
                          <a:spcPts val="0"/>
                        </a:spcBef>
                        <a:spcAft>
                          <a:spcPts val="0"/>
                        </a:spcAft>
                      </a:pPr>
                      <a:r>
                        <a:rPr lang="en-US">
                          <a:effectLst/>
                        </a:rPr>
                        <a:t>14.98</a:t>
                      </a:r>
                    </a:p>
                  </a:txBody>
                  <a:tcPr marL="0" marR="0" marT="0" marB="0" anchor="ctr"/>
                </a:tc>
                <a:tc>
                  <a:txBody>
                    <a:bodyPr/>
                    <a:lstStyle/>
                    <a:p>
                      <a:pPr marL="0" algn="l" rtl="0" eaLnBrk="1" latinLnBrk="0" hangingPunct="1">
                        <a:spcBef>
                          <a:spcPts val="0"/>
                        </a:spcBef>
                        <a:spcAft>
                          <a:spcPts val="0"/>
                        </a:spcAft>
                      </a:pPr>
                      <a:r>
                        <a:rPr lang="en-US">
                          <a:effectLst/>
                        </a:rPr>
                        <a:t>25.17</a:t>
                      </a:r>
                    </a:p>
                  </a:txBody>
                  <a:tcPr marL="0" marR="0" marT="0" marB="0" anchor="ctr"/>
                </a:tc>
                <a:tc>
                  <a:txBody>
                    <a:bodyPr/>
                    <a:lstStyle/>
                    <a:p>
                      <a:pPr marL="0" algn="l" rtl="0" eaLnBrk="1" latinLnBrk="0" hangingPunct="1">
                        <a:spcBef>
                          <a:spcPts val="0"/>
                        </a:spcBef>
                        <a:spcAft>
                          <a:spcPts val="0"/>
                        </a:spcAft>
                      </a:pPr>
                      <a:r>
                        <a:rPr lang="en-US">
                          <a:effectLst/>
                        </a:rPr>
                        <a:t>mg/dL</a:t>
                      </a:r>
                    </a:p>
                  </a:txBody>
                  <a:tcPr marL="0" marR="0" marT="0" marB="0" anchor="ctr"/>
                </a:tc>
                <a:extLst>
                  <a:ext uri="{0D108BD9-81ED-4DB2-BD59-A6C34878D82A}">
                    <a16:rowId xmlns:a16="http://schemas.microsoft.com/office/drawing/2014/main" val="3200734294"/>
                  </a:ext>
                </a:extLst>
              </a:tr>
              <a:tr h="477719">
                <a:tc>
                  <a:txBody>
                    <a:bodyPr/>
                    <a:lstStyle/>
                    <a:p>
                      <a:pPr marL="0" algn="l" rtl="0" eaLnBrk="1" latinLnBrk="0" hangingPunct="1">
                        <a:spcBef>
                          <a:spcPts val="0"/>
                        </a:spcBef>
                        <a:spcAft>
                          <a:spcPts val="0"/>
                        </a:spcAft>
                      </a:pPr>
                      <a:r>
                        <a:rPr lang="en-US" sz="1800" kern="1200">
                          <a:effectLst/>
                        </a:rPr>
                        <a:t>Creatinine </a:t>
                      </a:r>
                      <a:endParaRPr lang="en-US">
                        <a:effectLst/>
                      </a:endParaRPr>
                    </a:p>
                  </a:txBody>
                  <a:tcPr marL="0" marR="0" marT="0" marB="0" anchor="ctr"/>
                </a:tc>
                <a:tc>
                  <a:txBody>
                    <a:bodyPr/>
                    <a:lstStyle/>
                    <a:p>
                      <a:pPr marL="0" algn="l" rtl="0" eaLnBrk="1" latinLnBrk="0" hangingPunct="1">
                        <a:spcBef>
                          <a:spcPts val="0"/>
                        </a:spcBef>
                        <a:spcAft>
                          <a:spcPts val="0"/>
                        </a:spcAft>
                      </a:pPr>
                      <a:r>
                        <a:rPr lang="en-US">
                          <a:effectLst/>
                        </a:rPr>
                        <a:t>52.7</a:t>
                      </a:r>
                      <a:br>
                        <a:rPr lang="en-US">
                          <a:effectLst/>
                        </a:rPr>
                      </a:br>
                      <a:r>
                        <a:rPr lang="en-US">
                          <a:effectLst/>
                        </a:rPr>
                        <a:t>0.6</a:t>
                      </a:r>
                    </a:p>
                  </a:txBody>
                  <a:tcPr marL="0" marR="0" marT="0" marB="0" anchor="ctr"/>
                </a:tc>
                <a:tc>
                  <a:txBody>
                    <a:bodyPr/>
                    <a:lstStyle/>
                    <a:p>
                      <a:pPr marL="0" algn="l" rtl="0" eaLnBrk="1" latinLnBrk="0" hangingPunct="1">
                        <a:spcBef>
                          <a:spcPts val="0"/>
                        </a:spcBef>
                        <a:spcAft>
                          <a:spcPts val="0"/>
                        </a:spcAft>
                      </a:pPr>
                      <a:r>
                        <a:rPr lang="en-US">
                          <a:effectLst/>
                        </a:rPr>
                        <a:t>50.5</a:t>
                      </a:r>
                      <a:br>
                        <a:rPr lang="en-US">
                          <a:effectLst/>
                        </a:rPr>
                      </a:br>
                      <a:endParaRPr lang="en-US">
                        <a:effectLst/>
                      </a:endParaRPr>
                    </a:p>
                  </a:txBody>
                  <a:tcPr marL="0" marR="0" marT="0" marB="0" anchor="ctr"/>
                </a:tc>
                <a:tc>
                  <a:txBody>
                    <a:bodyPr/>
                    <a:lstStyle/>
                    <a:p>
                      <a:pPr marL="0" algn="l" rtl="0" eaLnBrk="1" latinLnBrk="0" hangingPunct="1">
                        <a:spcBef>
                          <a:spcPts val="0"/>
                        </a:spcBef>
                        <a:spcAft>
                          <a:spcPts val="0"/>
                        </a:spcAft>
                      </a:pPr>
                      <a:r>
                        <a:rPr lang="en-US">
                          <a:effectLst/>
                        </a:rPr>
                        <a:t>Umol/L</a:t>
                      </a:r>
                      <a:br>
                        <a:rPr lang="en-US">
                          <a:effectLst/>
                        </a:rPr>
                      </a:br>
                      <a:r>
                        <a:rPr lang="en-US">
                          <a:effectLst/>
                        </a:rPr>
                        <a:t>mg/dL</a:t>
                      </a:r>
                    </a:p>
                  </a:txBody>
                  <a:tcPr marL="0" marR="0" marT="0" marB="0" anchor="ctr"/>
                </a:tc>
                <a:extLst>
                  <a:ext uri="{0D108BD9-81ED-4DB2-BD59-A6C34878D82A}">
                    <a16:rowId xmlns:a16="http://schemas.microsoft.com/office/drawing/2014/main" val="3445277514"/>
                  </a:ext>
                </a:extLst>
              </a:tr>
              <a:tr h="402290">
                <a:tc>
                  <a:txBody>
                    <a:bodyPr/>
                    <a:lstStyle/>
                    <a:p>
                      <a:pPr marL="0" marR="0" indent="0" algn="l" rtl="0" eaLnBrk="1" fontAlgn="auto" latinLnBrk="0" hangingPunct="1">
                        <a:spcBef>
                          <a:spcPts val="0"/>
                        </a:spcBef>
                        <a:spcAft>
                          <a:spcPts val="0"/>
                        </a:spcAft>
                      </a:pPr>
                      <a:r>
                        <a:rPr lang="en-US" sz="1800" kern="1200">
                          <a:effectLst/>
                        </a:rPr>
                        <a:t>eGFR (CKD-EPI)</a:t>
                      </a:r>
                    </a:p>
                  </a:txBody>
                  <a:tcPr marL="0" marR="0" marT="0" marB="0" anchor="ctr"/>
                </a:tc>
                <a:tc>
                  <a:txBody>
                    <a:bodyPr/>
                    <a:lstStyle/>
                    <a:p>
                      <a:pPr marL="0" algn="l" rtl="0" eaLnBrk="1" latinLnBrk="0" hangingPunct="1">
                        <a:spcBef>
                          <a:spcPts val="0"/>
                        </a:spcBef>
                        <a:spcAft>
                          <a:spcPts val="0"/>
                        </a:spcAft>
                      </a:pPr>
                      <a:r>
                        <a:rPr lang="en-US">
                          <a:effectLst/>
                        </a:rPr>
                        <a:t>167</a:t>
                      </a:r>
                    </a:p>
                  </a:txBody>
                  <a:tcPr marL="0" marR="0" marT="0" marB="0" anchor="ctr"/>
                </a:tc>
                <a:tc>
                  <a:txBody>
                    <a:bodyPr/>
                    <a:lstStyle/>
                    <a:p>
                      <a:pPr marL="0" algn="l" rtl="0" eaLnBrk="1" latinLnBrk="0" hangingPunct="1">
                        <a:spcBef>
                          <a:spcPts val="0"/>
                        </a:spcBef>
                        <a:spcAft>
                          <a:spcPts val="0"/>
                        </a:spcAft>
                      </a:pPr>
                      <a:r>
                        <a:rPr lang="en-US">
                          <a:effectLst/>
                        </a:rPr>
                        <a:t>175</a:t>
                      </a:r>
                    </a:p>
                  </a:txBody>
                  <a:tcPr marL="0" marR="0" marT="0" marB="0" anchor="ctr"/>
                </a:tc>
                <a:tc>
                  <a:txBody>
                    <a:bodyPr/>
                    <a:lstStyle/>
                    <a:p>
                      <a:pPr marL="0" algn="l" rtl="0" eaLnBrk="1" latinLnBrk="0" hangingPunct="1">
                        <a:spcBef>
                          <a:spcPts val="0"/>
                        </a:spcBef>
                        <a:spcAft>
                          <a:spcPts val="0"/>
                        </a:spcAft>
                      </a:pPr>
                      <a:r>
                        <a:rPr lang="en-US">
                          <a:effectLst/>
                        </a:rPr>
                        <a:t>ml/ph</a:t>
                      </a:r>
                      <a:endParaRPr lang="en-US" err="1">
                        <a:effectLst/>
                      </a:endParaRPr>
                    </a:p>
                  </a:txBody>
                  <a:tcPr marL="0" marR="0" marT="0" marB="0" anchor="ctr"/>
                </a:tc>
                <a:extLst>
                  <a:ext uri="{0D108BD9-81ED-4DB2-BD59-A6C34878D82A}">
                    <a16:rowId xmlns:a16="http://schemas.microsoft.com/office/drawing/2014/main" val="1720944939"/>
                  </a:ext>
                </a:extLst>
              </a:tr>
              <a:tr h="427433">
                <a:tc>
                  <a:txBody>
                    <a:bodyPr/>
                    <a:lstStyle/>
                    <a:p>
                      <a:pPr marL="0" algn="l" rtl="0" eaLnBrk="1" latinLnBrk="0" hangingPunct="1">
                        <a:spcBef>
                          <a:spcPts val="0"/>
                        </a:spcBef>
                        <a:spcAft>
                          <a:spcPts val="0"/>
                        </a:spcAft>
                      </a:pPr>
                      <a:r>
                        <a:rPr lang="en-US" sz="1800" kern="1200">
                          <a:effectLst/>
                        </a:rPr>
                        <a:t>Albumin </a:t>
                      </a:r>
                      <a:endParaRPr lang="en-US">
                        <a:effectLst/>
                      </a:endParaRPr>
                    </a:p>
                  </a:txBody>
                  <a:tcPr marL="0" marR="0" marT="0" marB="0" anchor="ctr"/>
                </a:tc>
                <a:tc>
                  <a:txBody>
                    <a:bodyPr/>
                    <a:lstStyle/>
                    <a:p>
                      <a:pPr marL="0" algn="l" rtl="0" eaLnBrk="1" latinLnBrk="0" hangingPunct="1">
                        <a:spcBef>
                          <a:spcPts val="0"/>
                        </a:spcBef>
                        <a:spcAft>
                          <a:spcPts val="0"/>
                        </a:spcAft>
                      </a:pPr>
                      <a:r>
                        <a:rPr lang="en-US" sz="1800" kern="1200">
                          <a:effectLst/>
                        </a:rPr>
                        <a:t>29.3</a:t>
                      </a:r>
                      <a:endParaRPr lang="en-US">
                        <a:effectLst/>
                      </a:endParaRPr>
                    </a:p>
                  </a:txBody>
                  <a:tcPr marL="0" marR="0" marT="0" marB="0" anchor="ctr"/>
                </a:tc>
                <a:tc>
                  <a:txBody>
                    <a:bodyPr/>
                    <a:lstStyle/>
                    <a:p>
                      <a:pPr marL="0" algn="l" rtl="0" eaLnBrk="1" latinLnBrk="0" hangingPunct="1">
                        <a:spcBef>
                          <a:spcPts val="0"/>
                        </a:spcBef>
                        <a:spcAft>
                          <a:spcPts val="0"/>
                        </a:spcAft>
                      </a:pPr>
                      <a:r>
                        <a:rPr lang="en-US">
                          <a:effectLst/>
                        </a:rPr>
                        <a:t>28.2</a:t>
                      </a:r>
                    </a:p>
                  </a:txBody>
                  <a:tcPr marL="0" marR="0" marT="0" marB="0" anchor="ctr"/>
                </a:tc>
                <a:tc>
                  <a:txBody>
                    <a:bodyPr/>
                    <a:lstStyle/>
                    <a:p>
                      <a:pPr marL="0" algn="l" rtl="0" eaLnBrk="1" latinLnBrk="0" hangingPunct="1">
                        <a:spcBef>
                          <a:spcPts val="0"/>
                        </a:spcBef>
                        <a:spcAft>
                          <a:spcPts val="0"/>
                        </a:spcAft>
                      </a:pPr>
                      <a:r>
                        <a:rPr lang="en-US" sz="1800" kern="1200">
                          <a:effectLst/>
                        </a:rPr>
                        <a:t>g/L</a:t>
                      </a:r>
                      <a:endParaRPr lang="en-US">
                        <a:effectLst/>
                      </a:endParaRPr>
                    </a:p>
                  </a:txBody>
                  <a:tcPr marL="0" marR="0" marT="0" marB="0" anchor="ctr"/>
                </a:tc>
                <a:extLst>
                  <a:ext uri="{0D108BD9-81ED-4DB2-BD59-A6C34878D82A}">
                    <a16:rowId xmlns:a16="http://schemas.microsoft.com/office/drawing/2014/main" val="1708881294"/>
                  </a:ext>
                </a:extLst>
              </a:tr>
              <a:tr h="427433">
                <a:tc>
                  <a:txBody>
                    <a:bodyPr/>
                    <a:lstStyle/>
                    <a:p>
                      <a:pPr marL="0" lvl="0" algn="l">
                        <a:spcBef>
                          <a:spcPts val="0"/>
                        </a:spcBef>
                        <a:spcAft>
                          <a:spcPts val="0"/>
                        </a:spcAft>
                        <a:buNone/>
                      </a:pPr>
                      <a:r>
                        <a:rPr lang="en-US" sz="1800" kern="1200">
                          <a:effectLst/>
                        </a:rPr>
                        <a:t>AST</a:t>
                      </a:r>
                    </a:p>
                  </a:txBody>
                  <a:tcPr marL="0" marR="0" marT="0" marB="0" anchor="ctr"/>
                </a:tc>
                <a:tc>
                  <a:txBody>
                    <a:bodyPr/>
                    <a:lstStyle/>
                    <a:p>
                      <a:pPr marL="0" lvl="0" algn="l">
                        <a:spcBef>
                          <a:spcPts val="0"/>
                        </a:spcBef>
                        <a:spcAft>
                          <a:spcPts val="0"/>
                        </a:spcAft>
                        <a:buNone/>
                      </a:pPr>
                      <a:r>
                        <a:rPr lang="en-US" sz="1800" kern="1200">
                          <a:effectLst/>
                        </a:rPr>
                        <a:t>32</a:t>
                      </a:r>
                    </a:p>
                  </a:txBody>
                  <a:tcPr marL="0" marR="0" marT="0" marB="0" anchor="ctr"/>
                </a:tc>
                <a:tc>
                  <a:txBody>
                    <a:bodyPr/>
                    <a:lstStyle/>
                    <a:p>
                      <a:pPr marL="0" lvl="0" algn="l">
                        <a:spcBef>
                          <a:spcPts val="0"/>
                        </a:spcBef>
                        <a:spcAft>
                          <a:spcPts val="0"/>
                        </a:spcAft>
                        <a:buNone/>
                      </a:pPr>
                      <a:endParaRPr lang="en-US">
                        <a:effectLst/>
                      </a:endParaRPr>
                    </a:p>
                  </a:txBody>
                  <a:tcPr marL="0" marR="0" marT="0" marB="0" anchor="ctr"/>
                </a:tc>
                <a:tc>
                  <a:txBody>
                    <a:bodyPr/>
                    <a:lstStyle/>
                    <a:p>
                      <a:pPr marL="0" lvl="0" algn="l">
                        <a:spcBef>
                          <a:spcPts val="0"/>
                        </a:spcBef>
                        <a:spcAft>
                          <a:spcPts val="0"/>
                        </a:spcAft>
                        <a:buNone/>
                      </a:pPr>
                      <a:r>
                        <a:rPr lang="en-US" sz="1800" kern="1200">
                          <a:effectLst/>
                        </a:rPr>
                        <a:t>U/L</a:t>
                      </a:r>
                    </a:p>
                  </a:txBody>
                  <a:tcPr marL="0" marR="0" marT="0" marB="0" anchor="ctr"/>
                </a:tc>
                <a:extLst>
                  <a:ext uri="{0D108BD9-81ED-4DB2-BD59-A6C34878D82A}">
                    <a16:rowId xmlns:a16="http://schemas.microsoft.com/office/drawing/2014/main" val="2222888579"/>
                  </a:ext>
                </a:extLst>
              </a:tr>
              <a:tr h="427433">
                <a:tc>
                  <a:txBody>
                    <a:bodyPr/>
                    <a:lstStyle/>
                    <a:p>
                      <a:pPr marL="0" lvl="0" algn="l">
                        <a:spcBef>
                          <a:spcPts val="0"/>
                        </a:spcBef>
                        <a:spcAft>
                          <a:spcPts val="0"/>
                        </a:spcAft>
                        <a:buNone/>
                      </a:pPr>
                      <a:r>
                        <a:rPr lang="en-US" sz="1800" kern="1200">
                          <a:effectLst/>
                        </a:rPr>
                        <a:t>ALT </a:t>
                      </a:r>
                    </a:p>
                  </a:txBody>
                  <a:tcPr marL="0" marR="0" marT="0" marB="0" anchor="ctr"/>
                </a:tc>
                <a:tc>
                  <a:txBody>
                    <a:bodyPr/>
                    <a:lstStyle/>
                    <a:p>
                      <a:pPr marL="0" lvl="0" algn="l">
                        <a:spcBef>
                          <a:spcPts val="0"/>
                        </a:spcBef>
                        <a:spcAft>
                          <a:spcPts val="0"/>
                        </a:spcAft>
                        <a:buNone/>
                      </a:pPr>
                      <a:r>
                        <a:rPr lang="en-US" sz="1800" kern="1200">
                          <a:effectLst/>
                        </a:rPr>
                        <a:t>71</a:t>
                      </a:r>
                    </a:p>
                  </a:txBody>
                  <a:tcPr marL="0" marR="0" marT="0" marB="0" anchor="ctr"/>
                </a:tc>
                <a:tc>
                  <a:txBody>
                    <a:bodyPr/>
                    <a:lstStyle/>
                    <a:p>
                      <a:pPr marL="0" lvl="0" algn="l">
                        <a:spcBef>
                          <a:spcPts val="0"/>
                        </a:spcBef>
                        <a:spcAft>
                          <a:spcPts val="0"/>
                        </a:spcAft>
                        <a:buNone/>
                      </a:pPr>
                      <a:endParaRPr lang="en-US">
                        <a:effectLst/>
                      </a:endParaRPr>
                    </a:p>
                  </a:txBody>
                  <a:tcPr marL="0" marR="0" marT="0" marB="0" anchor="ctr"/>
                </a:tc>
                <a:tc>
                  <a:txBody>
                    <a:bodyPr/>
                    <a:lstStyle/>
                    <a:p>
                      <a:pPr marL="0" lvl="0" algn="l">
                        <a:spcBef>
                          <a:spcPts val="0"/>
                        </a:spcBef>
                        <a:spcAft>
                          <a:spcPts val="0"/>
                        </a:spcAft>
                        <a:buNone/>
                      </a:pPr>
                      <a:r>
                        <a:rPr lang="en-US" sz="1800" kern="1200">
                          <a:effectLst/>
                        </a:rPr>
                        <a:t>U/L</a:t>
                      </a:r>
                    </a:p>
                  </a:txBody>
                  <a:tcPr marL="0" marR="0" marT="0" marB="0" anchor="ctr"/>
                </a:tc>
                <a:extLst>
                  <a:ext uri="{0D108BD9-81ED-4DB2-BD59-A6C34878D82A}">
                    <a16:rowId xmlns:a16="http://schemas.microsoft.com/office/drawing/2014/main" val="3825553351"/>
                  </a:ext>
                </a:extLst>
              </a:tr>
              <a:tr h="427433">
                <a:tc>
                  <a:txBody>
                    <a:bodyPr/>
                    <a:lstStyle/>
                    <a:p>
                      <a:pPr marL="0" lvl="0" algn="l">
                        <a:spcBef>
                          <a:spcPts val="0"/>
                        </a:spcBef>
                        <a:spcAft>
                          <a:spcPts val="0"/>
                        </a:spcAft>
                        <a:buNone/>
                      </a:pPr>
                      <a:r>
                        <a:rPr lang="en-US" sz="1800" kern="1200">
                          <a:effectLst/>
                        </a:rPr>
                        <a:t>Na </a:t>
                      </a:r>
                    </a:p>
                  </a:txBody>
                  <a:tcPr marL="0" marR="0" marT="0" marB="0" anchor="ctr"/>
                </a:tc>
                <a:tc>
                  <a:txBody>
                    <a:bodyPr/>
                    <a:lstStyle/>
                    <a:p>
                      <a:pPr marL="0" lvl="0" algn="l">
                        <a:spcBef>
                          <a:spcPts val="0"/>
                        </a:spcBef>
                        <a:spcAft>
                          <a:spcPts val="0"/>
                        </a:spcAft>
                        <a:buNone/>
                      </a:pPr>
                      <a:r>
                        <a:rPr lang="en-US" sz="1800" kern="1200">
                          <a:effectLst/>
                        </a:rPr>
                        <a:t>123</a:t>
                      </a:r>
                    </a:p>
                  </a:txBody>
                  <a:tcPr marL="0" marR="0" marT="0" marB="0" anchor="ctr"/>
                </a:tc>
                <a:tc>
                  <a:txBody>
                    <a:bodyPr/>
                    <a:lstStyle/>
                    <a:p>
                      <a:pPr marL="0" lvl="0" algn="l">
                        <a:spcBef>
                          <a:spcPts val="0"/>
                        </a:spcBef>
                        <a:spcAft>
                          <a:spcPts val="0"/>
                        </a:spcAft>
                        <a:buNone/>
                      </a:pPr>
                      <a:endParaRPr lang="en-US">
                        <a:effectLst/>
                      </a:endParaRPr>
                    </a:p>
                  </a:txBody>
                  <a:tcPr marL="0" marR="0" marT="0" marB="0" anchor="ctr"/>
                </a:tc>
                <a:tc>
                  <a:txBody>
                    <a:bodyPr/>
                    <a:lstStyle/>
                    <a:p>
                      <a:pPr marL="0" lvl="0" algn="l">
                        <a:spcBef>
                          <a:spcPts val="0"/>
                        </a:spcBef>
                        <a:spcAft>
                          <a:spcPts val="0"/>
                        </a:spcAft>
                        <a:buNone/>
                      </a:pPr>
                      <a:r>
                        <a:rPr lang="en-US" sz="1800" kern="1200">
                          <a:effectLst/>
                        </a:rPr>
                        <a:t>mmol/L</a:t>
                      </a:r>
                    </a:p>
                  </a:txBody>
                  <a:tcPr marL="0" marR="0" marT="0" marB="0" anchor="ctr"/>
                </a:tc>
                <a:extLst>
                  <a:ext uri="{0D108BD9-81ED-4DB2-BD59-A6C34878D82A}">
                    <a16:rowId xmlns:a16="http://schemas.microsoft.com/office/drawing/2014/main" val="1482611902"/>
                  </a:ext>
                </a:extLst>
              </a:tr>
              <a:tr h="427433">
                <a:tc>
                  <a:txBody>
                    <a:bodyPr/>
                    <a:lstStyle/>
                    <a:p>
                      <a:pPr marL="0" lvl="0" algn="l">
                        <a:spcBef>
                          <a:spcPts val="0"/>
                        </a:spcBef>
                        <a:spcAft>
                          <a:spcPts val="0"/>
                        </a:spcAft>
                        <a:buNone/>
                      </a:pPr>
                      <a:r>
                        <a:rPr lang="en-US" sz="1800" kern="1200">
                          <a:effectLst/>
                        </a:rPr>
                        <a:t>K </a:t>
                      </a:r>
                    </a:p>
                  </a:txBody>
                  <a:tcPr marL="0" marR="0" marT="0" marB="0" anchor="ctr"/>
                </a:tc>
                <a:tc>
                  <a:txBody>
                    <a:bodyPr/>
                    <a:lstStyle/>
                    <a:p>
                      <a:pPr marL="0" lvl="0" algn="l">
                        <a:spcBef>
                          <a:spcPts val="0"/>
                        </a:spcBef>
                        <a:spcAft>
                          <a:spcPts val="0"/>
                        </a:spcAft>
                        <a:buNone/>
                      </a:pPr>
                      <a:r>
                        <a:rPr lang="en-US" sz="1800" kern="1200">
                          <a:effectLst/>
                        </a:rPr>
                        <a:t>3.96</a:t>
                      </a:r>
                    </a:p>
                  </a:txBody>
                  <a:tcPr marL="0" marR="0" marT="0" marB="0" anchor="ctr"/>
                </a:tc>
                <a:tc>
                  <a:txBody>
                    <a:bodyPr/>
                    <a:lstStyle/>
                    <a:p>
                      <a:pPr marL="0" lvl="0" algn="l">
                        <a:spcBef>
                          <a:spcPts val="0"/>
                        </a:spcBef>
                        <a:spcAft>
                          <a:spcPts val="0"/>
                        </a:spcAft>
                        <a:buNone/>
                      </a:pPr>
                      <a:endParaRPr lang="en-US">
                        <a:effectLst/>
                      </a:endParaRPr>
                    </a:p>
                  </a:txBody>
                  <a:tcPr marL="0" marR="0" marT="0" marB="0" anchor="ctr"/>
                </a:tc>
                <a:tc>
                  <a:txBody>
                    <a:bodyPr/>
                    <a:lstStyle/>
                    <a:p>
                      <a:pPr marL="0" lvl="0" algn="l">
                        <a:spcBef>
                          <a:spcPts val="0"/>
                        </a:spcBef>
                        <a:spcAft>
                          <a:spcPts val="0"/>
                        </a:spcAft>
                        <a:buNone/>
                      </a:pPr>
                      <a:r>
                        <a:rPr lang="en-US" sz="1800" b="0" i="0" u="none" strike="noStrike" kern="1200" noProof="0">
                          <a:effectLst/>
                          <a:latin typeface="Calibri"/>
                        </a:rPr>
                        <a:t>mmol/L</a:t>
                      </a:r>
                      <a:endParaRPr lang="en-US"/>
                    </a:p>
                  </a:txBody>
                  <a:tcPr marL="0" marR="0" marT="0" marB="0" anchor="ctr"/>
                </a:tc>
                <a:extLst>
                  <a:ext uri="{0D108BD9-81ED-4DB2-BD59-A6C34878D82A}">
                    <a16:rowId xmlns:a16="http://schemas.microsoft.com/office/drawing/2014/main" val="1946928807"/>
                  </a:ext>
                </a:extLst>
              </a:tr>
              <a:tr h="427433">
                <a:tc>
                  <a:txBody>
                    <a:bodyPr/>
                    <a:lstStyle/>
                    <a:p>
                      <a:pPr marL="0" lvl="0" algn="l">
                        <a:spcBef>
                          <a:spcPts val="0"/>
                        </a:spcBef>
                        <a:spcAft>
                          <a:spcPts val="0"/>
                        </a:spcAft>
                        <a:buNone/>
                      </a:pPr>
                      <a:r>
                        <a:rPr lang="en-US" sz="1800" kern="1200">
                          <a:effectLst/>
                        </a:rPr>
                        <a:t>.Cl </a:t>
                      </a:r>
                    </a:p>
                  </a:txBody>
                  <a:tcPr marL="0" marR="0" marT="0" marB="0" anchor="ctr"/>
                </a:tc>
                <a:tc>
                  <a:txBody>
                    <a:bodyPr/>
                    <a:lstStyle/>
                    <a:p>
                      <a:pPr marL="0" lvl="0" algn="l">
                        <a:spcBef>
                          <a:spcPts val="0"/>
                        </a:spcBef>
                        <a:spcAft>
                          <a:spcPts val="0"/>
                        </a:spcAft>
                        <a:buNone/>
                      </a:pPr>
                      <a:r>
                        <a:rPr lang="en-US" sz="1800" kern="1200">
                          <a:effectLst/>
                        </a:rPr>
                        <a:t>85</a:t>
                      </a:r>
                    </a:p>
                  </a:txBody>
                  <a:tcPr marL="0" marR="0" marT="0" marB="0" anchor="ctr"/>
                </a:tc>
                <a:tc>
                  <a:txBody>
                    <a:bodyPr/>
                    <a:lstStyle/>
                    <a:p>
                      <a:pPr marL="0" lvl="0" algn="l">
                        <a:spcBef>
                          <a:spcPts val="0"/>
                        </a:spcBef>
                        <a:spcAft>
                          <a:spcPts val="0"/>
                        </a:spcAft>
                        <a:buNone/>
                      </a:pPr>
                      <a:endParaRPr lang="en-US">
                        <a:effectLst/>
                      </a:endParaRPr>
                    </a:p>
                  </a:txBody>
                  <a:tcPr marL="0" marR="0" marT="0" marB="0" anchor="ctr"/>
                </a:tc>
                <a:tc>
                  <a:txBody>
                    <a:bodyPr/>
                    <a:lstStyle/>
                    <a:p>
                      <a:pPr marL="0" lvl="0" algn="l">
                        <a:spcBef>
                          <a:spcPts val="0"/>
                        </a:spcBef>
                        <a:spcAft>
                          <a:spcPts val="0"/>
                        </a:spcAft>
                        <a:buNone/>
                      </a:pPr>
                      <a:r>
                        <a:rPr lang="en-US" sz="1800" b="0" i="0" u="none" strike="noStrike" kern="1200" noProof="0">
                          <a:effectLst/>
                          <a:latin typeface="Calibri"/>
                        </a:rPr>
                        <a:t>mmol/L</a:t>
                      </a:r>
                      <a:endParaRPr lang="en-US"/>
                    </a:p>
                  </a:txBody>
                  <a:tcPr marL="0" marR="0" marT="0" marB="0" anchor="ctr"/>
                </a:tc>
                <a:extLst>
                  <a:ext uri="{0D108BD9-81ED-4DB2-BD59-A6C34878D82A}">
                    <a16:rowId xmlns:a16="http://schemas.microsoft.com/office/drawing/2014/main" val="3582945890"/>
                  </a:ext>
                </a:extLst>
              </a:tr>
              <a:tr h="427433">
                <a:tc>
                  <a:txBody>
                    <a:bodyPr/>
                    <a:lstStyle/>
                    <a:p>
                      <a:pPr marL="0" lvl="0" algn="l">
                        <a:spcBef>
                          <a:spcPts val="0"/>
                        </a:spcBef>
                        <a:spcAft>
                          <a:spcPts val="0"/>
                        </a:spcAft>
                        <a:buNone/>
                      </a:pPr>
                      <a:r>
                        <a:rPr lang="en-US" sz="1800" kern="1200">
                          <a:effectLst/>
                        </a:rPr>
                        <a:t>Ca TP </a:t>
                      </a:r>
                    </a:p>
                  </a:txBody>
                  <a:tcPr marL="0" marR="0" marT="0" marB="0" anchor="ctr"/>
                </a:tc>
                <a:tc>
                  <a:txBody>
                    <a:bodyPr/>
                    <a:lstStyle/>
                    <a:p>
                      <a:pPr marL="0" lvl="0" algn="l">
                        <a:spcBef>
                          <a:spcPts val="0"/>
                        </a:spcBef>
                        <a:spcAft>
                          <a:spcPts val="0"/>
                        </a:spcAft>
                        <a:buNone/>
                      </a:pPr>
                      <a:r>
                        <a:rPr lang="en-US" sz="1800" kern="1200">
                          <a:effectLst/>
                        </a:rPr>
                        <a:t>2.17</a:t>
                      </a:r>
                    </a:p>
                  </a:txBody>
                  <a:tcPr marL="0" marR="0" marT="0" marB="0" anchor="ctr"/>
                </a:tc>
                <a:tc>
                  <a:txBody>
                    <a:bodyPr/>
                    <a:lstStyle/>
                    <a:p>
                      <a:pPr marL="0" lvl="0" algn="l">
                        <a:spcBef>
                          <a:spcPts val="0"/>
                        </a:spcBef>
                        <a:spcAft>
                          <a:spcPts val="0"/>
                        </a:spcAft>
                        <a:buNone/>
                      </a:pPr>
                      <a:endParaRPr lang="en-US">
                        <a:effectLst/>
                      </a:endParaRPr>
                    </a:p>
                  </a:txBody>
                  <a:tcPr marL="0" marR="0" marT="0" marB="0" anchor="ctr"/>
                </a:tc>
                <a:tc>
                  <a:txBody>
                    <a:bodyPr/>
                    <a:lstStyle/>
                    <a:p>
                      <a:pPr marL="0" lvl="0" algn="l">
                        <a:spcBef>
                          <a:spcPts val="0"/>
                        </a:spcBef>
                        <a:spcAft>
                          <a:spcPts val="0"/>
                        </a:spcAft>
                        <a:buNone/>
                      </a:pPr>
                      <a:r>
                        <a:rPr lang="en-US" sz="1800" b="0" i="0" u="none" strike="noStrike" kern="1200" noProof="0">
                          <a:effectLst/>
                          <a:latin typeface="Calibri"/>
                        </a:rPr>
                        <a:t>mmol/L</a:t>
                      </a:r>
                      <a:endParaRPr lang="en-US"/>
                    </a:p>
                  </a:txBody>
                  <a:tcPr marL="0" marR="0" marT="0" marB="0" anchor="ctr"/>
                </a:tc>
                <a:extLst>
                  <a:ext uri="{0D108BD9-81ED-4DB2-BD59-A6C34878D82A}">
                    <a16:rowId xmlns:a16="http://schemas.microsoft.com/office/drawing/2014/main" val="2452742789"/>
                  </a:ext>
                </a:extLst>
              </a:tr>
            </a:tbl>
          </a:graphicData>
        </a:graphic>
      </p:graphicFrame>
    </p:spTree>
    <p:extLst>
      <p:ext uri="{BB962C8B-B14F-4D97-AF65-F5344CB8AC3E}">
        <p14:creationId xmlns:p14="http://schemas.microsoft.com/office/powerpoint/2010/main" val="29109374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solidFill>
                  <a:srgbClr val="000099"/>
                </a:solidFill>
                <a:latin typeface="Times New Roman"/>
                <a:cs typeface="Arial"/>
              </a:rPr>
              <a:t>LÝ DO NHẬP VIỆN</a:t>
            </a:r>
          </a:p>
        </p:txBody>
      </p:sp>
      <p:sp>
        <p:nvSpPr>
          <p:cNvPr id="3" name="Content Placeholder 2"/>
          <p:cNvSpPr>
            <a:spLocks noGrp="1"/>
          </p:cNvSpPr>
          <p:nvPr>
            <p:ph idx="1"/>
          </p:nvPr>
        </p:nvSpPr>
        <p:spPr/>
        <p:txBody>
          <a:bodyPr vert="horz" lIns="91440" tIns="45720" rIns="91440" bIns="45720" rtlCol="0" anchor="t">
            <a:normAutofit/>
          </a:bodyPr>
          <a:lstStyle/>
          <a:p>
            <a:pPr algn="ctr"/>
            <a:endParaRPr lang="en-US" sz="4000">
              <a:latin typeface="Times New Roman" panose="02020603050405020304" pitchFamily="18" charset="0"/>
              <a:cs typeface="Times New Roman" panose="02020603050405020304" pitchFamily="18" charset="0"/>
            </a:endParaRPr>
          </a:p>
          <a:p>
            <a:pPr marL="0" indent="0" algn="ctr">
              <a:buNone/>
            </a:pPr>
            <a:endParaRPr lang="en-US" sz="5000" b="1">
              <a:solidFill>
                <a:srgbClr val="C00000"/>
              </a:solidFill>
              <a:latin typeface="Times New Roman"/>
              <a:cs typeface="Times New Roman"/>
            </a:endParaRPr>
          </a:p>
        </p:txBody>
      </p:sp>
      <p:sp>
        <p:nvSpPr>
          <p:cNvPr id="6" name="Date Placeholder 5"/>
          <p:cNvSpPr>
            <a:spLocks noGrp="1"/>
          </p:cNvSpPr>
          <p:nvPr>
            <p:ph type="dt" sz="half" idx="10"/>
          </p:nvPr>
        </p:nvSpPr>
        <p:spPr/>
        <p:txBody>
          <a:bodyPr/>
          <a:lstStyle/>
          <a:p>
            <a:fld id="{CB94767C-1F72-48FE-838E-DC5C7CC53869}" type="datetime1">
              <a:rPr lang="vi-VN" smtClean="0"/>
              <a:t>14/02/2023</a:t>
            </a:fld>
            <a:endParaRPr lang="en-US"/>
          </a:p>
        </p:txBody>
      </p:sp>
      <p:sp>
        <p:nvSpPr>
          <p:cNvPr id="8" name="Slide Number Placeholder 7"/>
          <p:cNvSpPr>
            <a:spLocks noGrp="1"/>
          </p:cNvSpPr>
          <p:nvPr>
            <p:ph type="sldNum" sz="quarter" idx="12"/>
          </p:nvPr>
        </p:nvSpPr>
        <p:spPr/>
        <p:txBody>
          <a:bodyPr/>
          <a:lstStyle/>
          <a:p>
            <a:fld id="{B6F15528-21DE-4FAA-801E-634DDDAF4B2B}" type="slidenum">
              <a:rPr lang="en-US" smtClean="0"/>
              <a:t>3</a:t>
            </a:fld>
            <a:endParaRPr lang="en-US"/>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2400" y="92076"/>
            <a:ext cx="990600" cy="990600"/>
          </a:xfrm>
          <a:prstGeom prst="rect">
            <a:avLst/>
          </a:prstGeom>
        </p:spPr>
      </p:pic>
      <p:sp>
        <p:nvSpPr>
          <p:cNvPr id="4" name="Hộp Văn bản 3">
            <a:extLst>
              <a:ext uri="{FF2B5EF4-FFF2-40B4-BE49-F238E27FC236}">
                <a16:creationId xmlns:a16="http://schemas.microsoft.com/office/drawing/2014/main" id="{DB4AEFDB-F819-F5F7-A554-1DB4C6D877DF}"/>
              </a:ext>
            </a:extLst>
          </p:cNvPr>
          <p:cNvSpPr txBox="1"/>
          <p:nvPr/>
        </p:nvSpPr>
        <p:spPr>
          <a:xfrm>
            <a:off x="1131956" y="1628912"/>
            <a:ext cx="7481956"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vi-VN" sz="4000">
                <a:latin typeface="Times New Roman"/>
                <a:cs typeface="Arial"/>
              </a:rPr>
              <a:t>Sưng đau đùi (P)</a:t>
            </a:r>
            <a:endParaRPr lang="vi-VN" sz="4000">
              <a:latin typeface="Times New Roman"/>
              <a:cs typeface="Times New Roman"/>
            </a:endParaRPr>
          </a:p>
        </p:txBody>
      </p:sp>
      <p:pic>
        <p:nvPicPr>
          <p:cNvPr id="7" name="Hình ảnh 8" descr="Ảnh có chứa văn bản, ký hiệu&#10;&#10;Mô tả được tự động tạo">
            <a:extLst>
              <a:ext uri="{FF2B5EF4-FFF2-40B4-BE49-F238E27FC236}">
                <a16:creationId xmlns:a16="http://schemas.microsoft.com/office/drawing/2014/main" id="{EC9AF4E5-DC20-8D5E-B04D-376A022FBE12}"/>
              </a:ext>
            </a:extLst>
          </p:cNvPr>
          <p:cNvPicPr>
            <a:picLocks noChangeAspect="1"/>
          </p:cNvPicPr>
          <p:nvPr/>
        </p:nvPicPr>
        <p:blipFill>
          <a:blip r:embed="rId4"/>
          <a:stretch>
            <a:fillRect/>
          </a:stretch>
        </p:blipFill>
        <p:spPr>
          <a:xfrm>
            <a:off x="7679364" y="6520"/>
            <a:ext cx="1467294" cy="1422356"/>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Hình ảnh 6">
            <a:extLst>
              <a:ext uri="{FF2B5EF4-FFF2-40B4-BE49-F238E27FC236}">
                <a16:creationId xmlns:a16="http://schemas.microsoft.com/office/drawing/2014/main" id="{03308797-CFD2-A097-8B30-E3D19AFFDFF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55480" y="583096"/>
            <a:ext cx="7113876" cy="5864527"/>
          </a:xfrm>
        </p:spPr>
      </p:pic>
      <p:sp>
        <p:nvSpPr>
          <p:cNvPr id="4" name="Chỗ dành sẵn cho Ngày tháng 3">
            <a:extLst>
              <a:ext uri="{FF2B5EF4-FFF2-40B4-BE49-F238E27FC236}">
                <a16:creationId xmlns:a16="http://schemas.microsoft.com/office/drawing/2014/main" id="{FFD8BF42-9E60-D1FA-DBCF-08C75C683515}"/>
              </a:ext>
            </a:extLst>
          </p:cNvPr>
          <p:cNvSpPr>
            <a:spLocks noGrp="1"/>
          </p:cNvSpPr>
          <p:nvPr>
            <p:ph type="dt" sz="half" idx="10"/>
          </p:nvPr>
        </p:nvSpPr>
        <p:spPr/>
        <p:txBody>
          <a:bodyPr/>
          <a:lstStyle/>
          <a:p>
            <a:fld id="{A69EF9AC-A395-4FE0-A991-18AD7B7977EF}" type="datetime1">
              <a:rPr lang="vi-VN" smtClean="0"/>
              <a:t>14/02/2023</a:t>
            </a:fld>
            <a:endParaRPr lang="en-US"/>
          </a:p>
        </p:txBody>
      </p:sp>
      <p:sp>
        <p:nvSpPr>
          <p:cNvPr id="5" name="Chỗ dành sẵn cho Số hiệu Bản chiếu 4">
            <a:extLst>
              <a:ext uri="{FF2B5EF4-FFF2-40B4-BE49-F238E27FC236}">
                <a16:creationId xmlns:a16="http://schemas.microsoft.com/office/drawing/2014/main" id="{300CF372-5802-12F6-9AA2-C231984A03C6}"/>
              </a:ext>
            </a:extLst>
          </p:cNvPr>
          <p:cNvSpPr>
            <a:spLocks noGrp="1"/>
          </p:cNvSpPr>
          <p:nvPr>
            <p:ph type="sldNum" sz="quarter" idx="12"/>
          </p:nvPr>
        </p:nvSpPr>
        <p:spPr/>
        <p:txBody>
          <a:bodyPr/>
          <a:lstStyle/>
          <a:p>
            <a:fld id="{B6F15528-21DE-4FAA-801E-634DDDAF4B2B}" type="slidenum">
              <a:rPr lang="en-US" smtClean="0"/>
              <a:t>30</a:t>
            </a:fld>
            <a:endParaRPr lang="en-US"/>
          </a:p>
        </p:txBody>
      </p:sp>
    </p:spTree>
    <p:extLst>
      <p:ext uri="{BB962C8B-B14F-4D97-AF65-F5344CB8AC3E}">
        <p14:creationId xmlns:p14="http://schemas.microsoft.com/office/powerpoint/2010/main" val="21400006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ED624514-9D51-B9CF-7355-4599C8803682}"/>
              </a:ext>
            </a:extLst>
          </p:cNvPr>
          <p:cNvSpPr>
            <a:spLocks noGrp="1"/>
          </p:cNvSpPr>
          <p:nvPr>
            <p:ph type="title"/>
          </p:nvPr>
        </p:nvSpPr>
        <p:spPr>
          <a:xfrm>
            <a:off x="821531" y="674687"/>
            <a:ext cx="6858000" cy="685801"/>
          </a:xfrm>
        </p:spPr>
        <p:txBody>
          <a:bodyPr>
            <a:normAutofit fontScale="90000"/>
          </a:bodyPr>
          <a:lstStyle/>
          <a:p>
            <a:r>
              <a:rPr lang="en-US" b="1">
                <a:solidFill>
                  <a:srgbClr val="000099"/>
                </a:solidFill>
                <a:latin typeface="Arial"/>
                <a:cs typeface="Arial"/>
              </a:rPr>
              <a:t>CHẨN ĐOÁN XÁC ĐỊNH</a:t>
            </a:r>
            <a:endParaRPr lang="vi-VN">
              <a:ea typeface="+mj-lt"/>
              <a:cs typeface="+mj-lt"/>
            </a:endParaRPr>
          </a:p>
          <a:p>
            <a:endParaRPr lang="vi-VN">
              <a:latin typeface="Times New Roman"/>
              <a:cs typeface="Times New Roman"/>
            </a:endParaRPr>
          </a:p>
        </p:txBody>
      </p:sp>
      <p:sp>
        <p:nvSpPr>
          <p:cNvPr id="3" name="Chỗ dành sẵn cho Nội dung 2">
            <a:extLst>
              <a:ext uri="{FF2B5EF4-FFF2-40B4-BE49-F238E27FC236}">
                <a16:creationId xmlns:a16="http://schemas.microsoft.com/office/drawing/2014/main" id="{5558DC19-C5FB-CB2F-D213-116CCA644547}"/>
              </a:ext>
            </a:extLst>
          </p:cNvPr>
          <p:cNvSpPr>
            <a:spLocks noGrp="1"/>
          </p:cNvSpPr>
          <p:nvPr>
            <p:ph idx="1"/>
          </p:nvPr>
        </p:nvSpPr>
        <p:spPr>
          <a:xfrm>
            <a:off x="457200" y="1600200"/>
            <a:ext cx="8486775" cy="2254251"/>
          </a:xfrm>
        </p:spPr>
        <p:txBody>
          <a:bodyPr vert="horz" lIns="91440" tIns="45720" rIns="91440" bIns="45720" rtlCol="0" anchor="t">
            <a:normAutofit/>
          </a:bodyPr>
          <a:lstStyle/>
          <a:p>
            <a:pPr marL="0" indent="0">
              <a:buNone/>
            </a:pPr>
            <a:r>
              <a:rPr lang="vi-VN">
                <a:latin typeface="Times New Roman"/>
                <a:cs typeface="Arial"/>
              </a:rPr>
              <a:t>Tắc mạch bạch huyết do ung thư trực tràng di căn hạch bẹn - Nhiễm trùng tiểu dưới, lần đầu, phức tạp/ Ung thư trực tràng T4aN2M1 tiến triển di căn gan, hạch, xương. </a:t>
            </a:r>
            <a:endParaRPr lang="vi-VN">
              <a:latin typeface="Arial"/>
              <a:cs typeface="Arial" panose="020B0604020202020204" pitchFamily="34" charset="0"/>
            </a:endParaRPr>
          </a:p>
        </p:txBody>
      </p:sp>
      <p:sp>
        <p:nvSpPr>
          <p:cNvPr id="4" name="Chỗ dành sẵn cho Ngày tháng 3">
            <a:extLst>
              <a:ext uri="{FF2B5EF4-FFF2-40B4-BE49-F238E27FC236}">
                <a16:creationId xmlns:a16="http://schemas.microsoft.com/office/drawing/2014/main" id="{A82DA992-BFD7-FFF3-7419-91F841705B64}"/>
              </a:ext>
            </a:extLst>
          </p:cNvPr>
          <p:cNvSpPr>
            <a:spLocks noGrp="1"/>
          </p:cNvSpPr>
          <p:nvPr>
            <p:ph type="dt" sz="half" idx="10"/>
          </p:nvPr>
        </p:nvSpPr>
        <p:spPr/>
        <p:txBody>
          <a:bodyPr/>
          <a:lstStyle/>
          <a:p>
            <a:fld id="{A69EF9AC-A395-4FE0-A991-18AD7B7977EF}" type="datetime1">
              <a:rPr lang="vi-VN" smtClean="0"/>
              <a:t>14/02/2023</a:t>
            </a:fld>
            <a:endParaRPr lang="en-US"/>
          </a:p>
        </p:txBody>
      </p:sp>
      <p:sp>
        <p:nvSpPr>
          <p:cNvPr id="5" name="Chỗ dành sẵn cho Số hiệu Bản chiếu 4">
            <a:extLst>
              <a:ext uri="{FF2B5EF4-FFF2-40B4-BE49-F238E27FC236}">
                <a16:creationId xmlns:a16="http://schemas.microsoft.com/office/drawing/2014/main" id="{3ACBFE53-B92D-F5FC-18F1-401F345E6202}"/>
              </a:ext>
            </a:extLst>
          </p:cNvPr>
          <p:cNvSpPr>
            <a:spLocks noGrp="1"/>
          </p:cNvSpPr>
          <p:nvPr>
            <p:ph type="sldNum" sz="quarter" idx="12"/>
          </p:nvPr>
        </p:nvSpPr>
        <p:spPr/>
        <p:txBody>
          <a:bodyPr/>
          <a:lstStyle/>
          <a:p>
            <a:fld id="{B6F15528-21DE-4FAA-801E-634DDDAF4B2B}" type="slidenum">
              <a:rPr lang="en-US" smtClean="0"/>
              <a:t>31</a:t>
            </a:fld>
            <a:endParaRPr lang="en-US"/>
          </a:p>
        </p:txBody>
      </p:sp>
      <p:pic>
        <p:nvPicPr>
          <p:cNvPr id="7" name="Hình ảnh 8" descr="Ảnh có chứa văn bản, ký hiệu&#10;&#10;Mô tả được tự động tạo">
            <a:extLst>
              <a:ext uri="{FF2B5EF4-FFF2-40B4-BE49-F238E27FC236}">
                <a16:creationId xmlns:a16="http://schemas.microsoft.com/office/drawing/2014/main" id="{8A5786AD-860B-8B4A-F559-E83108FE5059}"/>
              </a:ext>
            </a:extLst>
          </p:cNvPr>
          <p:cNvPicPr>
            <a:picLocks noChangeAspect="1"/>
          </p:cNvPicPr>
          <p:nvPr/>
        </p:nvPicPr>
        <p:blipFill>
          <a:blip r:embed="rId2"/>
          <a:stretch>
            <a:fillRect/>
          </a:stretch>
        </p:blipFill>
        <p:spPr>
          <a:xfrm>
            <a:off x="7679364" y="6520"/>
            <a:ext cx="1467294" cy="1422356"/>
          </a:xfrm>
          <a:prstGeom prst="rect">
            <a:avLst/>
          </a:prstGeom>
        </p:spPr>
      </p:pic>
    </p:spTree>
    <p:extLst>
      <p:ext uri="{BB962C8B-B14F-4D97-AF65-F5344CB8AC3E}">
        <p14:creationId xmlns:p14="http://schemas.microsoft.com/office/powerpoint/2010/main" val="19096647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a:solidFill>
                  <a:srgbClr val="000099"/>
                </a:solidFill>
                <a:latin typeface="Arial" panose="020B0604020202020204" pitchFamily="34" charset="0"/>
                <a:cs typeface="Arial" panose="020B0604020202020204" pitchFamily="34" charset="0"/>
                <a:sym typeface="+mn-ea"/>
              </a:rPr>
              <a:t>HƯỚNG ĐIỀU TRỊ</a:t>
            </a:r>
            <a:endParaRPr lang="en-US"/>
          </a:p>
        </p:txBody>
      </p:sp>
      <p:sp>
        <p:nvSpPr>
          <p:cNvPr id="3" name="Content Placeholder 2"/>
          <p:cNvSpPr>
            <a:spLocks noGrp="1"/>
          </p:cNvSpPr>
          <p:nvPr>
            <p:ph idx="1"/>
          </p:nvPr>
        </p:nvSpPr>
        <p:spPr>
          <a:xfrm>
            <a:off x="457200" y="1600200"/>
            <a:ext cx="8229600" cy="4948555"/>
          </a:xfrm>
        </p:spPr>
        <p:txBody>
          <a:bodyPr vert="horz" lIns="91440" tIns="45720" rIns="91440" bIns="45720" rtlCol="0" anchor="t">
            <a:normAutofit/>
          </a:bodyPr>
          <a:lstStyle/>
          <a:p>
            <a:pPr marL="0" indent="0">
              <a:buNone/>
            </a:pPr>
            <a:endParaRPr lang="vi-VN">
              <a:latin typeface="Times New Roman" panose="02020603050405020304" pitchFamily="18" charset="0"/>
              <a:cs typeface="Times New Roman" panose="02020603050405020304" pitchFamily="18" charset="0"/>
            </a:endParaRPr>
          </a:p>
          <a:p>
            <a:pPr marL="0" indent="0">
              <a:buNone/>
            </a:pPr>
            <a:endParaRPr lang="en-US">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69EF9AC-A395-4FE0-A991-18AD7B7977EF}" type="datetime1">
              <a:rPr kumimoji="0" lang="vi-VN"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14/02/2023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Hộp Văn bản 5">
            <a:extLst>
              <a:ext uri="{FF2B5EF4-FFF2-40B4-BE49-F238E27FC236}">
                <a16:creationId xmlns:a16="http://schemas.microsoft.com/office/drawing/2014/main" id="{EA8B40B9-5359-25E3-1A21-2B0EFDDAD9FE}"/>
              </a:ext>
            </a:extLst>
          </p:cNvPr>
          <p:cNvSpPr txBox="1"/>
          <p:nvPr/>
        </p:nvSpPr>
        <p:spPr>
          <a:xfrm>
            <a:off x="3066186" y="1865899"/>
            <a:ext cx="2743199" cy="4572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vi-VN"/>
          </a:p>
        </p:txBody>
      </p:sp>
      <p:sp>
        <p:nvSpPr>
          <p:cNvPr id="7" name="Hộp Văn bản 6">
            <a:extLst>
              <a:ext uri="{FF2B5EF4-FFF2-40B4-BE49-F238E27FC236}">
                <a16:creationId xmlns:a16="http://schemas.microsoft.com/office/drawing/2014/main" id="{75FB7C77-6A44-2A36-5E20-95EB344DED44}"/>
              </a:ext>
            </a:extLst>
          </p:cNvPr>
          <p:cNvSpPr txBox="1"/>
          <p:nvPr/>
        </p:nvSpPr>
        <p:spPr>
          <a:xfrm>
            <a:off x="701221" y="1674350"/>
            <a:ext cx="7611647"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AutoNum type="arabicPeriod"/>
            </a:pPr>
            <a:r>
              <a:rPr lang="en-US" sz="3200">
                <a:latin typeface="Times New Roman"/>
                <a:cs typeface="Arial"/>
              </a:rPr>
              <a:t>Can </a:t>
            </a:r>
            <a:r>
              <a:rPr lang="en-US" sz="3200" err="1">
                <a:latin typeface="Times New Roman"/>
                <a:cs typeface="Arial"/>
              </a:rPr>
              <a:t>thiệp</a:t>
            </a:r>
            <a:r>
              <a:rPr lang="en-US" sz="3200">
                <a:latin typeface="Times New Roman"/>
                <a:cs typeface="Arial"/>
              </a:rPr>
              <a:t> </a:t>
            </a:r>
            <a:r>
              <a:rPr lang="en-US" sz="3200" err="1">
                <a:latin typeface="Times New Roman"/>
                <a:cs typeface="Arial"/>
              </a:rPr>
              <a:t>thuốc</a:t>
            </a:r>
            <a:r>
              <a:rPr lang="en-US" sz="3200">
                <a:latin typeface="Times New Roman"/>
                <a:cs typeface="Arial"/>
              </a:rPr>
              <a:t>: </a:t>
            </a:r>
          </a:p>
          <a:p>
            <a:pPr marL="285750" indent="-285750">
              <a:buFont typeface="Arial"/>
              <a:buChar char="•"/>
            </a:pPr>
            <a:r>
              <a:rPr lang="en-US" sz="3200" err="1">
                <a:latin typeface="Times New Roman"/>
                <a:cs typeface="Arial"/>
              </a:rPr>
              <a:t>Kiểm</a:t>
            </a:r>
            <a:r>
              <a:rPr lang="en-US" sz="3200">
                <a:latin typeface="Times New Roman"/>
                <a:cs typeface="Arial"/>
              </a:rPr>
              <a:t> </a:t>
            </a:r>
            <a:r>
              <a:rPr lang="en-US" sz="3200" err="1">
                <a:latin typeface="Times New Roman"/>
                <a:cs typeface="Arial"/>
              </a:rPr>
              <a:t>soát</a:t>
            </a:r>
            <a:r>
              <a:rPr lang="en-US" sz="3200">
                <a:latin typeface="Times New Roman"/>
                <a:cs typeface="Arial"/>
              </a:rPr>
              <a:t> </a:t>
            </a:r>
            <a:r>
              <a:rPr lang="en-US" sz="3200" err="1">
                <a:latin typeface="Times New Roman"/>
                <a:cs typeface="Arial"/>
              </a:rPr>
              <a:t>nhiễm</a:t>
            </a:r>
            <a:r>
              <a:rPr lang="en-US" sz="3200">
                <a:latin typeface="Times New Roman"/>
                <a:cs typeface="Arial"/>
              </a:rPr>
              <a:t> </a:t>
            </a:r>
            <a:r>
              <a:rPr lang="en-US" sz="3200" err="1">
                <a:latin typeface="Times New Roman"/>
                <a:cs typeface="Arial"/>
              </a:rPr>
              <a:t>trùng</a:t>
            </a:r>
            <a:r>
              <a:rPr lang="en-US" sz="3200">
                <a:latin typeface="Times New Roman"/>
                <a:cs typeface="Arial"/>
              </a:rPr>
              <a:t> </a:t>
            </a:r>
            <a:r>
              <a:rPr lang="en-US" sz="3200" err="1">
                <a:latin typeface="Times New Roman"/>
                <a:cs typeface="Arial"/>
              </a:rPr>
              <a:t>tiểu</a:t>
            </a:r>
            <a:endParaRPr lang="en-US" sz="3200">
              <a:latin typeface="Times New Roman"/>
              <a:ea typeface="+mn-lt"/>
              <a:cs typeface="+mn-lt"/>
            </a:endParaRPr>
          </a:p>
          <a:p>
            <a:pPr marL="285750" indent="-285750">
              <a:buFont typeface="Arial"/>
              <a:buChar char="•"/>
            </a:pPr>
            <a:r>
              <a:rPr lang="en-US" sz="3200" err="1">
                <a:latin typeface="Times New Roman"/>
                <a:cs typeface="Helvetica"/>
              </a:rPr>
              <a:t>Giảm</a:t>
            </a:r>
            <a:r>
              <a:rPr lang="en-US" sz="3200">
                <a:latin typeface="Times New Roman"/>
                <a:cs typeface="Helvetica"/>
              </a:rPr>
              <a:t> </a:t>
            </a:r>
            <a:r>
              <a:rPr lang="en-US" sz="3200" err="1">
                <a:latin typeface="Times New Roman"/>
                <a:cs typeface="Helvetica"/>
              </a:rPr>
              <a:t>đau</a:t>
            </a:r>
            <a:r>
              <a:rPr lang="en-US" sz="3200">
                <a:latin typeface="Times New Roman"/>
                <a:cs typeface="Helvetica"/>
              </a:rPr>
              <a:t> + </a:t>
            </a:r>
            <a:r>
              <a:rPr lang="en-US" sz="3200" err="1">
                <a:latin typeface="Times New Roman"/>
                <a:cs typeface="Helvetica"/>
              </a:rPr>
              <a:t>Phù</a:t>
            </a:r>
            <a:endParaRPr lang="en-US" sz="3200">
              <a:latin typeface="Times New Roman"/>
              <a:cs typeface="Times New Roman"/>
            </a:endParaRPr>
          </a:p>
          <a:p>
            <a:r>
              <a:rPr lang="en-US" sz="3200">
                <a:latin typeface="Times New Roman"/>
                <a:cs typeface="Arial"/>
              </a:rPr>
              <a:t>2. Can </a:t>
            </a:r>
            <a:r>
              <a:rPr lang="en-US" sz="3200" err="1">
                <a:latin typeface="Times New Roman"/>
                <a:cs typeface="Arial"/>
              </a:rPr>
              <a:t>thiệp</a:t>
            </a:r>
            <a:r>
              <a:rPr lang="en-US" sz="3200">
                <a:latin typeface="Times New Roman"/>
                <a:cs typeface="Arial"/>
              </a:rPr>
              <a:t> </a:t>
            </a:r>
            <a:r>
              <a:rPr lang="en-US" sz="3200" err="1">
                <a:latin typeface="Times New Roman"/>
                <a:cs typeface="Arial"/>
              </a:rPr>
              <a:t>tâm</a:t>
            </a:r>
            <a:r>
              <a:rPr lang="en-US" sz="3200">
                <a:latin typeface="Times New Roman"/>
                <a:cs typeface="Arial"/>
              </a:rPr>
              <a:t> </a:t>
            </a:r>
            <a:r>
              <a:rPr lang="en-US" sz="3200" err="1">
                <a:latin typeface="Times New Roman"/>
                <a:cs typeface="Arial"/>
              </a:rPr>
              <a:t>lý</a:t>
            </a:r>
            <a:r>
              <a:rPr lang="en-US" sz="3200">
                <a:latin typeface="Times New Roman"/>
                <a:cs typeface="Arial"/>
              </a:rPr>
              <a:t>: </a:t>
            </a:r>
          </a:p>
          <a:p>
            <a:r>
              <a:rPr lang="en-US" sz="3200">
                <a:latin typeface="Times New Roman"/>
                <a:cs typeface="Arial"/>
              </a:rPr>
              <a:t>3. Can </a:t>
            </a:r>
            <a:r>
              <a:rPr lang="en-US" sz="3200" err="1">
                <a:latin typeface="Times New Roman"/>
                <a:cs typeface="Arial"/>
              </a:rPr>
              <a:t>thiệp</a:t>
            </a:r>
            <a:r>
              <a:rPr lang="en-US" sz="3200">
                <a:latin typeface="Times New Roman"/>
                <a:cs typeface="Arial"/>
              </a:rPr>
              <a:t> </a:t>
            </a:r>
            <a:r>
              <a:rPr lang="en-US" sz="3200" err="1">
                <a:latin typeface="Times New Roman"/>
                <a:cs typeface="Arial"/>
              </a:rPr>
              <a:t>xã</a:t>
            </a:r>
            <a:r>
              <a:rPr lang="en-US" sz="3200">
                <a:latin typeface="Times New Roman"/>
                <a:cs typeface="Arial"/>
              </a:rPr>
              <a:t> </a:t>
            </a:r>
            <a:r>
              <a:rPr lang="en-US" sz="3200" err="1">
                <a:latin typeface="Times New Roman"/>
                <a:cs typeface="Arial"/>
              </a:rPr>
              <a:t>hội</a:t>
            </a:r>
            <a:r>
              <a:rPr lang="en-US" sz="3200">
                <a:latin typeface="Times New Roman"/>
                <a:cs typeface="Arial"/>
              </a:rPr>
              <a:t>:</a:t>
            </a:r>
          </a:p>
          <a:p>
            <a:r>
              <a:rPr lang="en-US" sz="3200">
                <a:latin typeface="Times New Roman"/>
                <a:cs typeface="Arial"/>
              </a:rPr>
              <a:t>4. Can </a:t>
            </a:r>
            <a:r>
              <a:rPr lang="en-US" sz="3200" err="1">
                <a:latin typeface="Times New Roman"/>
                <a:cs typeface="Arial"/>
              </a:rPr>
              <a:t>thiệp</a:t>
            </a:r>
            <a:r>
              <a:rPr lang="en-US" sz="3200">
                <a:latin typeface="Times New Roman"/>
                <a:cs typeface="Arial"/>
              </a:rPr>
              <a:t> </a:t>
            </a:r>
            <a:r>
              <a:rPr lang="en-US" sz="3200" err="1">
                <a:latin typeface="Times New Roman"/>
                <a:cs typeface="Arial"/>
              </a:rPr>
              <a:t>tâm</a:t>
            </a:r>
            <a:r>
              <a:rPr lang="en-US" sz="3200">
                <a:latin typeface="Times New Roman"/>
                <a:cs typeface="Arial"/>
              </a:rPr>
              <a:t> </a:t>
            </a:r>
            <a:r>
              <a:rPr lang="en-US" sz="3200" err="1">
                <a:latin typeface="Times New Roman"/>
                <a:cs typeface="Arial"/>
              </a:rPr>
              <a:t>linh</a:t>
            </a:r>
            <a:r>
              <a:rPr lang="en-US" sz="3200">
                <a:latin typeface="Times New Roman"/>
                <a:cs typeface="Arial"/>
              </a:rPr>
              <a:t>:</a:t>
            </a:r>
            <a:endParaRPr lang="en-US" sz="3200">
              <a:latin typeface="Arial"/>
              <a:cs typeface="Arial"/>
            </a:endParaRPr>
          </a:p>
          <a:p>
            <a:pPr>
              <a:buChar char="•"/>
            </a:pPr>
            <a:endParaRPr lang="en-US" sz="3200">
              <a:latin typeface="Helvetica"/>
              <a:cs typeface="Helvetica"/>
            </a:endParaRPr>
          </a:p>
        </p:txBody>
      </p:sp>
      <p:pic>
        <p:nvPicPr>
          <p:cNvPr id="9" name="Hình ảnh 8" descr="Ảnh có chứa văn bản, ký hiệu&#10;&#10;Mô tả được tự động tạo">
            <a:extLst>
              <a:ext uri="{FF2B5EF4-FFF2-40B4-BE49-F238E27FC236}">
                <a16:creationId xmlns:a16="http://schemas.microsoft.com/office/drawing/2014/main" id="{A1C81894-D802-2069-7B8B-EDC6035B4B42}"/>
              </a:ext>
            </a:extLst>
          </p:cNvPr>
          <p:cNvPicPr>
            <a:picLocks noChangeAspect="1"/>
          </p:cNvPicPr>
          <p:nvPr/>
        </p:nvPicPr>
        <p:blipFill>
          <a:blip r:embed="rId2"/>
          <a:stretch>
            <a:fillRect/>
          </a:stretch>
        </p:blipFill>
        <p:spPr>
          <a:xfrm>
            <a:off x="7679364" y="6520"/>
            <a:ext cx="1467294" cy="1422356"/>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solidFill>
                  <a:srgbClr val="000099"/>
                </a:solidFill>
                <a:latin typeface="Arial" panose="020B0604020202020204" pitchFamily="34" charset="0"/>
                <a:cs typeface="Arial" panose="020B0604020202020204" pitchFamily="34" charset="0"/>
                <a:sym typeface="+mn-ea"/>
              </a:rPr>
              <a:t> ĐIỀU TRỊ CỤ THỂ</a:t>
            </a:r>
            <a:endParaRPr lang="en-US"/>
          </a:p>
        </p:txBody>
      </p:sp>
      <p:sp>
        <p:nvSpPr>
          <p:cNvPr id="3" name="Content Placeholder 2"/>
          <p:cNvSpPr>
            <a:spLocks noGrp="1"/>
          </p:cNvSpPr>
          <p:nvPr>
            <p:ph idx="1"/>
          </p:nvPr>
        </p:nvSpPr>
        <p:spPr/>
        <p:txBody>
          <a:bodyPr vert="horz" lIns="91440" tIns="45720" rIns="91440" bIns="45720" rtlCol="0" anchor="t">
            <a:normAutofit lnSpcReduction="10000"/>
          </a:bodyPr>
          <a:lstStyle/>
          <a:p>
            <a:pPr marL="457200" indent="-457200">
              <a:buAutoNum type="arabicPeriod"/>
            </a:pPr>
            <a:r>
              <a:rPr lang="en-US" sz="2000" b="1" err="1">
                <a:latin typeface="Times New Roman"/>
                <a:ea typeface="+mn-lt"/>
                <a:cs typeface="+mn-lt"/>
              </a:rPr>
              <a:t>Nhiễm</a:t>
            </a:r>
            <a:r>
              <a:rPr lang="en-US" sz="2000" b="1">
                <a:latin typeface="Times New Roman"/>
                <a:ea typeface="+mn-lt"/>
                <a:cs typeface="+mn-lt"/>
              </a:rPr>
              <a:t> </a:t>
            </a:r>
            <a:r>
              <a:rPr lang="en-US" sz="2000" b="1" err="1">
                <a:latin typeface="Times New Roman"/>
                <a:ea typeface="+mn-lt"/>
                <a:cs typeface="+mn-lt"/>
              </a:rPr>
              <a:t>trùng</a:t>
            </a:r>
            <a:r>
              <a:rPr lang="en-US" sz="2000" b="1">
                <a:latin typeface="Times New Roman"/>
                <a:ea typeface="+mn-lt"/>
                <a:cs typeface="+mn-lt"/>
              </a:rPr>
              <a:t> </a:t>
            </a:r>
            <a:r>
              <a:rPr lang="en-US" sz="2000" b="1" err="1">
                <a:latin typeface="Times New Roman"/>
                <a:ea typeface="+mn-lt"/>
                <a:cs typeface="+mn-lt"/>
              </a:rPr>
              <a:t>tiểu</a:t>
            </a:r>
            <a:r>
              <a:rPr lang="en-US" sz="2000" b="1">
                <a:latin typeface="Times New Roman"/>
                <a:ea typeface="+mn-lt"/>
                <a:cs typeface="+mn-lt"/>
              </a:rPr>
              <a:t> </a:t>
            </a:r>
            <a:r>
              <a:rPr lang="en-US" sz="2000" b="1" err="1">
                <a:latin typeface="Times New Roman"/>
                <a:ea typeface="+mn-lt"/>
                <a:cs typeface="+mn-lt"/>
              </a:rPr>
              <a:t>phức</a:t>
            </a:r>
            <a:r>
              <a:rPr lang="en-US" sz="2000" b="1">
                <a:latin typeface="Times New Roman"/>
                <a:ea typeface="+mn-lt"/>
                <a:cs typeface="+mn-lt"/>
              </a:rPr>
              <a:t> </a:t>
            </a:r>
            <a:r>
              <a:rPr lang="en-US" sz="2000" b="1" err="1">
                <a:latin typeface="Times New Roman"/>
                <a:ea typeface="+mn-lt"/>
                <a:cs typeface="+mn-lt"/>
              </a:rPr>
              <a:t>tạp</a:t>
            </a:r>
            <a:r>
              <a:rPr lang="en-US" sz="2000" b="1">
                <a:latin typeface="Times New Roman"/>
                <a:ea typeface="+mn-lt"/>
                <a:cs typeface="+mn-lt"/>
              </a:rPr>
              <a:t>:</a:t>
            </a:r>
            <a:endParaRPr lang="vi-VN" b="1">
              <a:latin typeface="Arial"/>
              <a:cs typeface="Arial" panose="020B0604020202020204" pitchFamily="34" charset="0"/>
            </a:endParaRPr>
          </a:p>
          <a:p>
            <a:r>
              <a:rPr lang="en-US" sz="2000">
                <a:latin typeface="Times New Roman"/>
                <a:ea typeface="+mn-lt"/>
                <a:cs typeface="+mn-lt"/>
              </a:rPr>
              <a:t>Ertapenem 1g 1 </a:t>
            </a:r>
            <a:r>
              <a:rPr lang="en-US" sz="2000" err="1">
                <a:latin typeface="Times New Roman"/>
                <a:ea typeface="+mn-lt"/>
                <a:cs typeface="+mn-lt"/>
              </a:rPr>
              <a:t>lọ</a:t>
            </a:r>
            <a:r>
              <a:rPr lang="en-US" sz="2000">
                <a:latin typeface="Times New Roman"/>
                <a:ea typeface="+mn-lt"/>
                <a:cs typeface="+mn-lt"/>
              </a:rPr>
              <a:t> </a:t>
            </a:r>
            <a:r>
              <a:rPr lang="en-US" sz="2000" err="1">
                <a:latin typeface="Times New Roman"/>
                <a:ea typeface="+mn-lt"/>
                <a:cs typeface="+mn-lt"/>
              </a:rPr>
              <a:t>pha</a:t>
            </a:r>
            <a:r>
              <a:rPr lang="en-US" sz="2000">
                <a:latin typeface="Times New Roman"/>
                <a:ea typeface="+mn-lt"/>
                <a:cs typeface="+mn-lt"/>
              </a:rPr>
              <a:t> </a:t>
            </a:r>
            <a:r>
              <a:rPr lang="en-US" sz="2000" err="1">
                <a:latin typeface="Times New Roman"/>
                <a:ea typeface="+mn-lt"/>
                <a:cs typeface="+mn-lt"/>
              </a:rPr>
              <a:t>Natri</a:t>
            </a:r>
            <a:r>
              <a:rPr lang="en-US" sz="2000">
                <a:latin typeface="Times New Roman"/>
                <a:ea typeface="+mn-lt"/>
                <a:cs typeface="+mn-lt"/>
              </a:rPr>
              <a:t> </a:t>
            </a:r>
            <a:r>
              <a:rPr lang="en-US" sz="2000" err="1">
                <a:latin typeface="Times New Roman"/>
                <a:ea typeface="+mn-lt"/>
                <a:cs typeface="+mn-lt"/>
              </a:rPr>
              <a:t>Clorid</a:t>
            </a:r>
            <a:r>
              <a:rPr lang="en-US" sz="2000">
                <a:latin typeface="Times New Roman"/>
                <a:ea typeface="+mn-lt"/>
                <a:cs typeface="+mn-lt"/>
              </a:rPr>
              <a:t> 0,9% 100ml, 1 </a:t>
            </a:r>
            <a:r>
              <a:rPr lang="en-US" sz="2000" err="1">
                <a:latin typeface="Times New Roman"/>
                <a:ea typeface="+mn-lt"/>
                <a:cs typeface="+mn-lt"/>
              </a:rPr>
              <a:t>túi</a:t>
            </a:r>
            <a:r>
              <a:rPr lang="en-US" sz="2000">
                <a:latin typeface="Times New Roman"/>
                <a:ea typeface="+mn-lt"/>
                <a:cs typeface="+mn-lt"/>
              </a:rPr>
              <a:t> 1 </a:t>
            </a:r>
            <a:r>
              <a:rPr lang="en-US" sz="2000" err="1">
                <a:latin typeface="Times New Roman"/>
                <a:ea typeface="+mn-lt"/>
                <a:cs typeface="+mn-lt"/>
              </a:rPr>
              <a:t>lần</a:t>
            </a:r>
            <a:r>
              <a:rPr lang="en-US" sz="2000">
                <a:latin typeface="Times New Roman"/>
                <a:ea typeface="+mn-lt"/>
                <a:cs typeface="+mn-lt"/>
              </a:rPr>
              <a:t> TTM, </a:t>
            </a:r>
            <a:r>
              <a:rPr lang="en-US" sz="2000" err="1">
                <a:latin typeface="Times New Roman"/>
                <a:ea typeface="+mn-lt"/>
                <a:cs typeface="+mn-lt"/>
              </a:rPr>
              <a:t>sáng</a:t>
            </a:r>
            <a:r>
              <a:rPr lang="en-US" sz="2000">
                <a:latin typeface="Times New Roman"/>
                <a:ea typeface="+mn-lt"/>
                <a:cs typeface="+mn-lt"/>
              </a:rPr>
              <a:t>, </a:t>
            </a:r>
            <a:br>
              <a:rPr lang="en-US" sz="2000">
                <a:latin typeface="Times New Roman"/>
                <a:ea typeface="+mn-lt"/>
                <a:cs typeface="+mn-lt"/>
              </a:rPr>
            </a:br>
            <a:r>
              <a:rPr lang="en-US" sz="2000">
                <a:latin typeface="Times New Roman"/>
                <a:ea typeface="+mn-lt"/>
                <a:cs typeface="+mn-lt"/>
              </a:rPr>
              <a:t>30 g/ph. </a:t>
            </a:r>
            <a:endParaRPr lang="en-US" sz="2000">
              <a:latin typeface="Times New Roman"/>
              <a:ea typeface="Calibri"/>
              <a:cs typeface="Calibri"/>
            </a:endParaRPr>
          </a:p>
          <a:p>
            <a:pPr marL="0" indent="0">
              <a:buNone/>
            </a:pPr>
            <a:r>
              <a:rPr lang="en-US" sz="2000" b="1">
                <a:latin typeface="Times New Roman"/>
                <a:ea typeface="+mn-lt"/>
                <a:cs typeface="+mn-lt"/>
              </a:rPr>
              <a:t>2.    </a:t>
            </a:r>
            <a:r>
              <a:rPr lang="en-US" sz="2000" b="1" err="1">
                <a:latin typeface="Times New Roman"/>
                <a:ea typeface="+mn-lt"/>
                <a:cs typeface="+mn-lt"/>
              </a:rPr>
              <a:t>Đau</a:t>
            </a:r>
            <a:r>
              <a:rPr lang="en-US" sz="2000">
                <a:latin typeface="Times New Roman"/>
                <a:ea typeface="+mn-lt"/>
                <a:cs typeface="+mn-lt"/>
              </a:rPr>
              <a:t> </a:t>
            </a:r>
            <a:endParaRPr lang="en-US" sz="2000">
              <a:latin typeface="Times New Roman"/>
              <a:ea typeface="+mn-lt"/>
              <a:cs typeface="Times New Roman"/>
            </a:endParaRPr>
          </a:p>
          <a:p>
            <a:pPr marL="0" indent="0">
              <a:buNone/>
            </a:pPr>
            <a:r>
              <a:rPr lang="en-US" sz="2000" err="1">
                <a:latin typeface="Times New Roman"/>
                <a:ea typeface="+mn-lt"/>
                <a:cs typeface="+mn-lt"/>
              </a:rPr>
              <a:t>Mức</a:t>
            </a:r>
            <a:r>
              <a:rPr lang="en-US" sz="2000">
                <a:latin typeface="Times New Roman"/>
                <a:ea typeface="+mn-lt"/>
                <a:cs typeface="+mn-lt"/>
              </a:rPr>
              <a:t> </a:t>
            </a:r>
            <a:r>
              <a:rPr lang="en-US" sz="2000" err="1">
                <a:latin typeface="Times New Roman"/>
                <a:ea typeface="+mn-lt"/>
                <a:cs typeface="+mn-lt"/>
              </a:rPr>
              <a:t>độ</a:t>
            </a:r>
            <a:r>
              <a:rPr lang="en-US" sz="2000">
                <a:latin typeface="Times New Roman"/>
                <a:ea typeface="+mn-lt"/>
                <a:cs typeface="+mn-lt"/>
              </a:rPr>
              <a:t> </a:t>
            </a:r>
            <a:r>
              <a:rPr lang="en-US" sz="2000" err="1">
                <a:latin typeface="Times New Roman"/>
                <a:ea typeface="+mn-lt"/>
                <a:cs typeface="+mn-lt"/>
              </a:rPr>
              <a:t>đau</a:t>
            </a:r>
            <a:r>
              <a:rPr lang="en-US" sz="2000">
                <a:latin typeface="Times New Roman"/>
                <a:ea typeface="+mn-lt"/>
                <a:cs typeface="+mn-lt"/>
              </a:rPr>
              <a:t> </a:t>
            </a:r>
            <a:r>
              <a:rPr lang="en-US" sz="2000" err="1">
                <a:latin typeface="Times New Roman"/>
                <a:ea typeface="+mn-lt"/>
                <a:cs typeface="+mn-lt"/>
              </a:rPr>
              <a:t>nặng</a:t>
            </a:r>
            <a:r>
              <a:rPr lang="en-US" sz="2000">
                <a:latin typeface="Times New Roman"/>
                <a:ea typeface="+mn-lt"/>
                <a:cs typeface="+mn-lt"/>
              </a:rPr>
              <a:t>, </a:t>
            </a:r>
            <a:r>
              <a:rPr lang="en-US" sz="2000" err="1">
                <a:latin typeface="Times New Roman"/>
                <a:ea typeface="+mn-lt"/>
                <a:cs typeface="+mn-lt"/>
              </a:rPr>
              <a:t>bậc</a:t>
            </a:r>
            <a:r>
              <a:rPr lang="en-US" sz="2000">
                <a:latin typeface="Times New Roman"/>
                <a:ea typeface="+mn-lt"/>
                <a:cs typeface="+mn-lt"/>
              </a:rPr>
              <a:t> 3 </a:t>
            </a:r>
            <a:r>
              <a:rPr lang="en-US" sz="2000" err="1">
                <a:latin typeface="Times New Roman"/>
                <a:ea typeface="+mn-lt"/>
                <a:cs typeface="+mn-lt"/>
              </a:rPr>
              <a:t>theo</a:t>
            </a:r>
            <a:r>
              <a:rPr lang="en-US" sz="2000">
                <a:latin typeface="Times New Roman"/>
                <a:ea typeface="+mn-lt"/>
                <a:cs typeface="+mn-lt"/>
              </a:rPr>
              <a:t> WHO =&gt; </a:t>
            </a:r>
            <a:r>
              <a:rPr lang="en-US" sz="2000" err="1">
                <a:latin typeface="Times New Roman"/>
                <a:ea typeface="+mn-lt"/>
                <a:cs typeface="+mn-lt"/>
              </a:rPr>
              <a:t>Lựa</a:t>
            </a:r>
            <a:r>
              <a:rPr lang="en-US" sz="2000">
                <a:latin typeface="Times New Roman"/>
                <a:ea typeface="+mn-lt"/>
                <a:cs typeface="+mn-lt"/>
              </a:rPr>
              <a:t> </a:t>
            </a:r>
            <a:r>
              <a:rPr lang="en-US" sz="2000" err="1">
                <a:latin typeface="Times New Roman"/>
                <a:ea typeface="+mn-lt"/>
                <a:cs typeface="+mn-lt"/>
              </a:rPr>
              <a:t>chọn</a:t>
            </a:r>
            <a:r>
              <a:rPr lang="en-US" sz="2000">
                <a:latin typeface="Times New Roman"/>
                <a:ea typeface="+mn-lt"/>
                <a:cs typeface="+mn-lt"/>
              </a:rPr>
              <a:t> </a:t>
            </a:r>
            <a:r>
              <a:rPr lang="en-US" sz="2000" err="1">
                <a:latin typeface="Times New Roman"/>
                <a:ea typeface="+mn-lt"/>
                <a:cs typeface="+mn-lt"/>
              </a:rPr>
              <a:t>giảm</a:t>
            </a:r>
            <a:r>
              <a:rPr lang="en-US" sz="2000">
                <a:latin typeface="Times New Roman"/>
                <a:ea typeface="+mn-lt"/>
                <a:cs typeface="+mn-lt"/>
              </a:rPr>
              <a:t> </a:t>
            </a:r>
            <a:r>
              <a:rPr lang="en-US" sz="2000" err="1">
                <a:latin typeface="Times New Roman"/>
                <a:ea typeface="+mn-lt"/>
                <a:cs typeface="+mn-lt"/>
              </a:rPr>
              <a:t>đau</a:t>
            </a:r>
            <a:r>
              <a:rPr lang="en-US" sz="2000">
                <a:latin typeface="Times New Roman"/>
                <a:ea typeface="+mn-lt"/>
                <a:cs typeface="+mn-lt"/>
              </a:rPr>
              <a:t> </a:t>
            </a:r>
            <a:r>
              <a:rPr lang="en-US" sz="2000" err="1">
                <a:latin typeface="Times New Roman"/>
                <a:ea typeface="+mn-lt"/>
                <a:cs typeface="+mn-lt"/>
              </a:rPr>
              <a:t>bằng</a:t>
            </a:r>
            <a:r>
              <a:rPr lang="en-US" sz="2000">
                <a:latin typeface="Times New Roman"/>
                <a:ea typeface="+mn-lt"/>
                <a:cs typeface="+mn-lt"/>
              </a:rPr>
              <a:t> Opioid + </a:t>
            </a:r>
            <a:r>
              <a:rPr lang="en-US" sz="2000" err="1">
                <a:latin typeface="Times New Roman"/>
                <a:ea typeface="+mn-lt"/>
                <a:cs typeface="+mn-lt"/>
              </a:rPr>
              <a:t>Thuốc</a:t>
            </a:r>
            <a:r>
              <a:rPr lang="en-US" sz="2000">
                <a:latin typeface="Times New Roman"/>
                <a:ea typeface="+mn-lt"/>
                <a:cs typeface="+mn-lt"/>
              </a:rPr>
              <a:t> </a:t>
            </a:r>
            <a:r>
              <a:rPr lang="en-US" sz="2000" err="1">
                <a:latin typeface="Times New Roman"/>
                <a:ea typeface="+mn-lt"/>
                <a:cs typeface="+mn-lt"/>
              </a:rPr>
              <a:t>hỗ</a:t>
            </a:r>
            <a:r>
              <a:rPr lang="en-US" sz="2000">
                <a:latin typeface="Times New Roman"/>
                <a:ea typeface="+mn-lt"/>
                <a:cs typeface="+mn-lt"/>
              </a:rPr>
              <a:t> </a:t>
            </a:r>
            <a:r>
              <a:rPr lang="en-US" sz="2000" err="1">
                <a:latin typeface="Times New Roman"/>
                <a:ea typeface="+mn-lt"/>
                <a:cs typeface="+mn-lt"/>
              </a:rPr>
              <a:t>trợ</a:t>
            </a:r>
            <a:endParaRPr lang="en-US" sz="2000">
              <a:latin typeface="Times New Roman"/>
              <a:cs typeface="Times New Roman"/>
            </a:endParaRPr>
          </a:p>
          <a:p>
            <a:r>
              <a:rPr lang="en-US" sz="2000" err="1">
                <a:latin typeface="Times New Roman"/>
                <a:ea typeface="+mn-lt"/>
                <a:cs typeface="+mn-lt"/>
              </a:rPr>
              <a:t>Morphin</a:t>
            </a:r>
            <a:r>
              <a:rPr lang="en-US" sz="2000">
                <a:latin typeface="Times New Roman"/>
                <a:ea typeface="+mn-lt"/>
                <a:cs typeface="+mn-lt"/>
              </a:rPr>
              <a:t> </a:t>
            </a:r>
            <a:r>
              <a:rPr lang="en-US" sz="2000" err="1">
                <a:latin typeface="Times New Roman"/>
                <a:ea typeface="+mn-lt"/>
                <a:cs typeface="+mn-lt"/>
              </a:rPr>
              <a:t>sulfat</a:t>
            </a:r>
            <a:r>
              <a:rPr lang="en-US" sz="2000">
                <a:latin typeface="Times New Roman"/>
                <a:ea typeface="+mn-lt"/>
                <a:cs typeface="+mn-lt"/>
              </a:rPr>
              <a:t> (30mg), 02 Viên 7/30 mg x 6 </a:t>
            </a:r>
            <a:r>
              <a:rPr lang="en-US" sz="2000" err="1">
                <a:latin typeface="Times New Roman"/>
                <a:ea typeface="+mn-lt"/>
                <a:cs typeface="+mn-lt"/>
              </a:rPr>
              <a:t>uống</a:t>
            </a:r>
            <a:r>
              <a:rPr lang="en-US" sz="2000">
                <a:latin typeface="Times New Roman"/>
                <a:ea typeface="+mn-lt"/>
                <a:cs typeface="+mn-lt"/>
              </a:rPr>
              <a:t>, </a:t>
            </a:r>
            <a:r>
              <a:rPr lang="en-US" sz="2000" err="1">
                <a:latin typeface="Times New Roman"/>
                <a:ea typeface="+mn-lt"/>
                <a:cs typeface="+mn-lt"/>
              </a:rPr>
              <a:t>mỗi</a:t>
            </a:r>
            <a:r>
              <a:rPr lang="en-US" sz="2000">
                <a:latin typeface="Times New Roman"/>
                <a:ea typeface="+mn-lt"/>
                <a:cs typeface="+mn-lt"/>
              </a:rPr>
              <a:t> 4 </a:t>
            </a:r>
            <a:r>
              <a:rPr lang="en-US" sz="2000" err="1">
                <a:latin typeface="Times New Roman"/>
                <a:ea typeface="+mn-lt"/>
                <a:cs typeface="+mn-lt"/>
              </a:rPr>
              <a:t>giờ</a:t>
            </a:r>
            <a:r>
              <a:rPr lang="en-US" sz="2000">
                <a:latin typeface="Times New Roman"/>
                <a:ea typeface="+mn-lt"/>
                <a:cs typeface="+mn-lt"/>
              </a:rPr>
              <a:t> (</a:t>
            </a:r>
            <a:r>
              <a:rPr lang="en-US" sz="2000" err="1">
                <a:latin typeface="Times New Roman"/>
                <a:ea typeface="+mn-lt"/>
                <a:cs typeface="+mn-lt"/>
              </a:rPr>
              <a:t>liều</a:t>
            </a:r>
            <a:r>
              <a:rPr lang="en-US" sz="2000">
                <a:latin typeface="Times New Roman"/>
                <a:ea typeface="+mn-lt"/>
                <a:cs typeface="+mn-lt"/>
              </a:rPr>
              <a:t> </a:t>
            </a:r>
            <a:r>
              <a:rPr lang="en-US" sz="2000" err="1">
                <a:latin typeface="Times New Roman"/>
                <a:ea typeface="+mn-lt"/>
                <a:cs typeface="+mn-lt"/>
              </a:rPr>
              <a:t>cứu</a:t>
            </a:r>
            <a:r>
              <a:rPr lang="en-US" sz="2000">
                <a:latin typeface="Times New Roman"/>
                <a:ea typeface="+mn-lt"/>
                <a:cs typeface="+mn-lt"/>
              </a:rPr>
              <a:t> </a:t>
            </a:r>
            <a:r>
              <a:rPr lang="en-US" sz="2000" err="1">
                <a:latin typeface="Times New Roman"/>
                <a:ea typeface="+mn-lt"/>
                <a:cs typeface="+mn-lt"/>
              </a:rPr>
              <a:t>hộ</a:t>
            </a:r>
            <a:r>
              <a:rPr lang="en-US" sz="2000">
                <a:latin typeface="Times New Roman"/>
                <a:ea typeface="+mn-lt"/>
                <a:cs typeface="+mn-lt"/>
              </a:rPr>
              <a:t> 4mg) </a:t>
            </a:r>
            <a:endParaRPr lang="en-US" sz="2000">
              <a:latin typeface="Times New Roman"/>
              <a:ea typeface="+mn-lt"/>
              <a:cs typeface="Times New Roman"/>
            </a:endParaRPr>
          </a:p>
          <a:p>
            <a:r>
              <a:rPr lang="en-US" sz="2000">
                <a:latin typeface="Times New Roman"/>
                <a:ea typeface="+mn-lt"/>
                <a:cs typeface="+mn-lt"/>
              </a:rPr>
              <a:t>Ketorolac 30mg 3 ống,1 </a:t>
            </a:r>
            <a:r>
              <a:rPr lang="en-US" sz="2000" err="1">
                <a:latin typeface="Times New Roman"/>
                <a:ea typeface="+mn-lt"/>
                <a:cs typeface="+mn-lt"/>
              </a:rPr>
              <a:t>ống</a:t>
            </a:r>
            <a:r>
              <a:rPr lang="en-US" sz="2000">
                <a:latin typeface="Times New Roman"/>
                <a:ea typeface="+mn-lt"/>
                <a:cs typeface="+mn-lt"/>
              </a:rPr>
              <a:t> x3 TTM </a:t>
            </a:r>
            <a:r>
              <a:rPr lang="en-US" sz="2000" err="1">
                <a:latin typeface="Times New Roman"/>
                <a:ea typeface="+mn-lt"/>
                <a:cs typeface="+mn-lt"/>
              </a:rPr>
              <a:t>mỗi</a:t>
            </a:r>
            <a:r>
              <a:rPr lang="en-US" sz="2000">
                <a:latin typeface="Times New Roman"/>
                <a:ea typeface="+mn-lt"/>
                <a:cs typeface="+mn-lt"/>
              </a:rPr>
              <a:t> 8h</a:t>
            </a:r>
            <a:endParaRPr lang="en-US" sz="2000">
              <a:latin typeface="Times New Roman"/>
              <a:ea typeface="+mn-lt"/>
              <a:cs typeface="Calibri"/>
            </a:endParaRPr>
          </a:p>
          <a:p>
            <a:r>
              <a:rPr lang="en-US" sz="2000">
                <a:latin typeface="Times New Roman"/>
                <a:ea typeface="+mn-lt"/>
                <a:cs typeface="+mn-lt"/>
              </a:rPr>
              <a:t>Bisacodyl 5mg 2 </a:t>
            </a:r>
            <a:r>
              <a:rPr lang="en-US" sz="2000" err="1">
                <a:latin typeface="Times New Roman"/>
                <a:ea typeface="+mn-lt"/>
                <a:cs typeface="+mn-lt"/>
              </a:rPr>
              <a:t>viên</a:t>
            </a:r>
            <a:r>
              <a:rPr lang="en-US" sz="2000">
                <a:latin typeface="Times New Roman"/>
                <a:ea typeface="+mn-lt"/>
                <a:cs typeface="+mn-lt"/>
              </a:rPr>
              <a:t> </a:t>
            </a:r>
            <a:r>
              <a:rPr lang="en-US" sz="2000" err="1">
                <a:latin typeface="Times New Roman"/>
                <a:ea typeface="+mn-lt"/>
                <a:cs typeface="+mn-lt"/>
              </a:rPr>
              <a:t>uống</a:t>
            </a:r>
            <a:r>
              <a:rPr lang="en-US" sz="2000">
                <a:latin typeface="Times New Roman"/>
                <a:ea typeface="+mn-lt"/>
                <a:cs typeface="+mn-lt"/>
              </a:rPr>
              <a:t>, </a:t>
            </a:r>
            <a:r>
              <a:rPr lang="en-US" sz="2000" err="1">
                <a:latin typeface="Times New Roman"/>
                <a:ea typeface="+mn-lt"/>
                <a:cs typeface="+mn-lt"/>
              </a:rPr>
              <a:t>sáng</a:t>
            </a:r>
            <a:endParaRPr lang="en-US" sz="2000">
              <a:latin typeface="Times New Roman"/>
              <a:cs typeface="Times New Roman"/>
            </a:endParaRPr>
          </a:p>
          <a:p>
            <a:pPr marL="0" indent="0">
              <a:buNone/>
            </a:pPr>
            <a:br>
              <a:rPr lang="en-US"/>
            </a:br>
            <a:endParaRPr lang="en-US"/>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69EF9AC-A395-4FE0-A991-18AD7B7977EF}" type="datetime1">
              <a:rPr kumimoji="0" lang="vi-VN"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14/02/2023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pic>
        <p:nvPicPr>
          <p:cNvPr id="7" name="Hình ảnh 8" descr="Ảnh có chứa văn bản, ký hiệu&#10;&#10;Mô tả được tự động tạo">
            <a:extLst>
              <a:ext uri="{FF2B5EF4-FFF2-40B4-BE49-F238E27FC236}">
                <a16:creationId xmlns:a16="http://schemas.microsoft.com/office/drawing/2014/main" id="{99E6F1A0-D3B5-75A3-173C-B80C55F3EB0C}"/>
              </a:ext>
            </a:extLst>
          </p:cNvPr>
          <p:cNvPicPr>
            <a:picLocks noChangeAspect="1"/>
          </p:cNvPicPr>
          <p:nvPr/>
        </p:nvPicPr>
        <p:blipFill>
          <a:blip r:embed="rId2"/>
          <a:stretch>
            <a:fillRect/>
          </a:stretch>
        </p:blipFill>
        <p:spPr>
          <a:xfrm>
            <a:off x="7679364" y="6520"/>
            <a:ext cx="1467294" cy="1422356"/>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solidFill>
                  <a:srgbClr val="000099"/>
                </a:solidFill>
                <a:latin typeface="Arial" panose="020B0604020202020204" pitchFamily="34" charset="0"/>
                <a:cs typeface="Arial" panose="020B0604020202020204" pitchFamily="34" charset="0"/>
                <a:sym typeface="+mn-ea"/>
              </a:rPr>
              <a:t> ĐIỀU TRỊ CỤ THỂ</a:t>
            </a:r>
            <a:endParaRPr lang="en-US"/>
          </a:p>
        </p:txBody>
      </p:sp>
      <p:sp>
        <p:nvSpPr>
          <p:cNvPr id="3" name="Content Placeholder 2"/>
          <p:cNvSpPr>
            <a:spLocks noGrp="1"/>
          </p:cNvSpPr>
          <p:nvPr>
            <p:ph idx="1"/>
          </p:nvPr>
        </p:nvSpPr>
        <p:spPr/>
        <p:txBody>
          <a:bodyPr vert="horz" lIns="91440" tIns="45720" rIns="91440" bIns="45720" rtlCol="0" anchor="t">
            <a:normAutofit/>
          </a:bodyPr>
          <a:lstStyle/>
          <a:p>
            <a:pPr marL="0" indent="0">
              <a:buNone/>
            </a:pPr>
            <a:r>
              <a:rPr lang="en-US" sz="2000" b="1">
                <a:latin typeface="Times New Roman"/>
                <a:ea typeface="+mn-lt"/>
                <a:cs typeface="+mn-lt"/>
              </a:rPr>
              <a:t>3.Phù</a:t>
            </a:r>
            <a:r>
              <a:rPr lang="en-US" sz="2000">
                <a:latin typeface="Times New Roman"/>
                <a:ea typeface="+mn-lt"/>
                <a:cs typeface="+mn-lt"/>
              </a:rPr>
              <a:t>: </a:t>
            </a:r>
            <a:r>
              <a:rPr lang="en-US" sz="2000" err="1">
                <a:latin typeface="Times New Roman"/>
                <a:ea typeface="+mn-lt"/>
                <a:cs typeface="+mn-lt"/>
              </a:rPr>
              <a:t>Phù</a:t>
            </a:r>
            <a:r>
              <a:rPr lang="en-US" sz="2000">
                <a:latin typeface="Times New Roman"/>
                <a:ea typeface="+mn-lt"/>
                <a:cs typeface="+mn-lt"/>
              </a:rPr>
              <a:t> do </a:t>
            </a:r>
            <a:r>
              <a:rPr lang="en-US" sz="2000" err="1">
                <a:latin typeface="Times New Roman"/>
                <a:ea typeface="+mn-lt"/>
                <a:cs typeface="+mn-lt"/>
              </a:rPr>
              <a:t>tắc</a:t>
            </a:r>
            <a:r>
              <a:rPr lang="en-US" sz="2000">
                <a:latin typeface="Times New Roman"/>
                <a:ea typeface="+mn-lt"/>
                <a:cs typeface="+mn-lt"/>
              </a:rPr>
              <a:t> </a:t>
            </a:r>
            <a:r>
              <a:rPr lang="en-US" sz="2000" err="1">
                <a:latin typeface="Times New Roman"/>
                <a:ea typeface="+mn-lt"/>
                <a:cs typeface="+mn-lt"/>
              </a:rPr>
              <a:t>mạch</a:t>
            </a:r>
            <a:r>
              <a:rPr lang="en-US" sz="2000">
                <a:latin typeface="Times New Roman"/>
                <a:ea typeface="+mn-lt"/>
                <a:cs typeface="+mn-lt"/>
              </a:rPr>
              <a:t> </a:t>
            </a:r>
            <a:r>
              <a:rPr lang="en-US" sz="2000" err="1">
                <a:latin typeface="Times New Roman"/>
                <a:ea typeface="+mn-lt"/>
                <a:cs typeface="+mn-lt"/>
              </a:rPr>
              <a:t>bạch</a:t>
            </a:r>
            <a:r>
              <a:rPr lang="en-US" sz="2000">
                <a:latin typeface="Times New Roman"/>
                <a:ea typeface="+mn-lt"/>
                <a:cs typeface="+mn-lt"/>
              </a:rPr>
              <a:t> </a:t>
            </a:r>
            <a:r>
              <a:rPr lang="en-US" sz="2000" err="1">
                <a:latin typeface="Times New Roman"/>
                <a:ea typeface="+mn-lt"/>
                <a:cs typeface="+mn-lt"/>
              </a:rPr>
              <a:t>huyết</a:t>
            </a:r>
            <a:r>
              <a:rPr lang="en-US" sz="2000">
                <a:latin typeface="Times New Roman"/>
                <a:ea typeface="+mn-lt"/>
                <a:cs typeface="+mn-lt"/>
              </a:rPr>
              <a:t> </a:t>
            </a:r>
            <a:endParaRPr lang="en-US" sz="2000">
              <a:latin typeface="Times New Roman"/>
              <a:cs typeface="Calibri"/>
            </a:endParaRPr>
          </a:p>
          <a:p>
            <a:r>
              <a:rPr lang="en-US" sz="2000" err="1">
                <a:latin typeface="Times New Roman"/>
                <a:ea typeface="+mn-lt"/>
                <a:cs typeface="+mn-lt"/>
              </a:rPr>
              <a:t>Điều</a:t>
            </a:r>
            <a:r>
              <a:rPr lang="en-US" sz="2000">
                <a:latin typeface="Times New Roman"/>
                <a:ea typeface="+mn-lt"/>
                <a:cs typeface="+mn-lt"/>
              </a:rPr>
              <a:t> </a:t>
            </a:r>
            <a:r>
              <a:rPr lang="en-US" sz="2000" err="1">
                <a:latin typeface="Times New Roman"/>
                <a:ea typeface="+mn-lt"/>
                <a:cs typeface="+mn-lt"/>
              </a:rPr>
              <a:t>trị</a:t>
            </a:r>
            <a:r>
              <a:rPr lang="en-US" sz="2000">
                <a:latin typeface="Times New Roman"/>
                <a:ea typeface="+mn-lt"/>
                <a:cs typeface="+mn-lt"/>
              </a:rPr>
              <a:t> </a:t>
            </a:r>
            <a:r>
              <a:rPr lang="en-US" sz="2000" err="1">
                <a:latin typeface="Times New Roman"/>
                <a:ea typeface="+mn-lt"/>
                <a:cs typeface="+mn-lt"/>
              </a:rPr>
              <a:t>dùng</a:t>
            </a:r>
            <a:r>
              <a:rPr lang="en-US" sz="2000">
                <a:latin typeface="Times New Roman"/>
                <a:ea typeface="+mn-lt"/>
                <a:cs typeface="+mn-lt"/>
              </a:rPr>
              <a:t> </a:t>
            </a:r>
            <a:r>
              <a:rPr lang="en-US" sz="2000" err="1">
                <a:latin typeface="Times New Roman"/>
                <a:ea typeface="+mn-lt"/>
                <a:cs typeface="+mn-lt"/>
              </a:rPr>
              <a:t>thuốc</a:t>
            </a:r>
            <a:r>
              <a:rPr lang="en-US" sz="2000">
                <a:latin typeface="Times New Roman"/>
                <a:ea typeface="+mn-lt"/>
                <a:cs typeface="+mn-lt"/>
              </a:rPr>
              <a:t>: Dexamethasone 4mg/ml 1 </a:t>
            </a:r>
            <a:r>
              <a:rPr lang="en-US" sz="2000" err="1">
                <a:latin typeface="Times New Roman"/>
                <a:ea typeface="+mn-lt"/>
                <a:cs typeface="+mn-lt"/>
              </a:rPr>
              <a:t>ống</a:t>
            </a:r>
            <a:r>
              <a:rPr lang="en-US" sz="2000">
                <a:latin typeface="Times New Roman"/>
                <a:ea typeface="+mn-lt"/>
                <a:cs typeface="+mn-lt"/>
              </a:rPr>
              <a:t>, TTM </a:t>
            </a:r>
            <a:r>
              <a:rPr lang="en-US" sz="2000" err="1">
                <a:latin typeface="Times New Roman"/>
                <a:ea typeface="+mn-lt"/>
                <a:cs typeface="+mn-lt"/>
              </a:rPr>
              <a:t>sáng</a:t>
            </a:r>
            <a:endParaRPr lang="en-US" sz="2000">
              <a:latin typeface="Times New Roman"/>
              <a:ea typeface="+mn-lt"/>
              <a:cs typeface="+mn-lt"/>
            </a:endParaRPr>
          </a:p>
          <a:p>
            <a:r>
              <a:rPr lang="en-US" sz="2000" err="1">
                <a:latin typeface="Times New Roman"/>
                <a:ea typeface="+mn-lt"/>
                <a:cs typeface="+mn-lt"/>
              </a:rPr>
              <a:t>Điều</a:t>
            </a:r>
            <a:r>
              <a:rPr lang="en-US" sz="2000">
                <a:latin typeface="Times New Roman"/>
                <a:ea typeface="+mn-lt"/>
                <a:cs typeface="+mn-lt"/>
              </a:rPr>
              <a:t> </a:t>
            </a:r>
            <a:r>
              <a:rPr lang="en-US" sz="2000" err="1">
                <a:latin typeface="Times New Roman"/>
                <a:ea typeface="+mn-lt"/>
                <a:cs typeface="+mn-lt"/>
              </a:rPr>
              <a:t>trị</a:t>
            </a:r>
            <a:r>
              <a:rPr lang="en-US" sz="2000">
                <a:latin typeface="Times New Roman"/>
                <a:ea typeface="+mn-lt"/>
                <a:cs typeface="+mn-lt"/>
              </a:rPr>
              <a:t> </a:t>
            </a:r>
            <a:r>
              <a:rPr lang="en-US" sz="2000" err="1">
                <a:latin typeface="Times New Roman"/>
                <a:ea typeface="+mn-lt"/>
                <a:cs typeface="+mn-lt"/>
              </a:rPr>
              <a:t>không</a:t>
            </a:r>
            <a:r>
              <a:rPr lang="en-US" sz="2000">
                <a:latin typeface="Times New Roman"/>
                <a:ea typeface="+mn-lt"/>
                <a:cs typeface="+mn-lt"/>
              </a:rPr>
              <a:t> </a:t>
            </a:r>
            <a:r>
              <a:rPr lang="en-US" sz="2000" err="1">
                <a:latin typeface="Times New Roman"/>
                <a:ea typeface="+mn-lt"/>
                <a:cs typeface="+mn-lt"/>
              </a:rPr>
              <a:t>dùng</a:t>
            </a:r>
            <a:r>
              <a:rPr lang="en-US" sz="2000">
                <a:latin typeface="Times New Roman"/>
                <a:ea typeface="+mn-lt"/>
                <a:cs typeface="+mn-lt"/>
              </a:rPr>
              <a:t> </a:t>
            </a:r>
            <a:r>
              <a:rPr lang="en-US" sz="2000" err="1">
                <a:latin typeface="Times New Roman"/>
                <a:ea typeface="+mn-lt"/>
                <a:cs typeface="+mn-lt"/>
              </a:rPr>
              <a:t>thuốc</a:t>
            </a:r>
            <a:r>
              <a:rPr lang="en-US" sz="2000">
                <a:latin typeface="Times New Roman"/>
                <a:ea typeface="+mn-lt"/>
                <a:cs typeface="+mn-lt"/>
              </a:rPr>
              <a:t>: </a:t>
            </a:r>
            <a:r>
              <a:rPr lang="en-US" sz="2000" err="1">
                <a:latin typeface="Times New Roman"/>
                <a:ea typeface="+mn-lt"/>
                <a:cs typeface="+mn-lt"/>
              </a:rPr>
              <a:t>Tập</a:t>
            </a:r>
            <a:r>
              <a:rPr lang="en-US" sz="2000">
                <a:latin typeface="Times New Roman"/>
                <a:ea typeface="+mn-lt"/>
                <a:cs typeface="+mn-lt"/>
              </a:rPr>
              <a:t> VLTL: </a:t>
            </a:r>
            <a:r>
              <a:rPr lang="en-US" sz="2000" err="1">
                <a:latin typeface="Times New Roman"/>
                <a:ea typeface="+mn-lt"/>
                <a:cs typeface="+mn-lt"/>
              </a:rPr>
              <a:t>Tập</a:t>
            </a:r>
            <a:r>
              <a:rPr lang="en-US" sz="2000">
                <a:latin typeface="Times New Roman"/>
                <a:ea typeface="+mn-lt"/>
                <a:cs typeface="+mn-lt"/>
              </a:rPr>
              <a:t> </a:t>
            </a:r>
            <a:r>
              <a:rPr lang="en-US" sz="2000" err="1">
                <a:latin typeface="Times New Roman"/>
                <a:ea typeface="+mn-lt"/>
                <a:cs typeface="+mn-lt"/>
              </a:rPr>
              <a:t>vận</a:t>
            </a:r>
            <a:r>
              <a:rPr lang="en-US" sz="2000">
                <a:latin typeface="Times New Roman"/>
                <a:ea typeface="+mn-lt"/>
                <a:cs typeface="+mn-lt"/>
              </a:rPr>
              <a:t> </a:t>
            </a:r>
            <a:r>
              <a:rPr lang="en-US" sz="2000" err="1">
                <a:latin typeface="Times New Roman"/>
                <a:ea typeface="+mn-lt"/>
                <a:cs typeface="+mn-lt"/>
              </a:rPr>
              <a:t>động</a:t>
            </a:r>
            <a:r>
              <a:rPr lang="en-US" sz="2000">
                <a:latin typeface="Times New Roman"/>
                <a:ea typeface="+mn-lt"/>
                <a:cs typeface="+mn-lt"/>
              </a:rPr>
              <a:t> </a:t>
            </a:r>
            <a:r>
              <a:rPr lang="en-US" sz="2000" err="1">
                <a:latin typeface="Times New Roman"/>
                <a:ea typeface="+mn-lt"/>
                <a:cs typeface="+mn-lt"/>
              </a:rPr>
              <a:t>thụ</a:t>
            </a:r>
            <a:r>
              <a:rPr lang="en-US" sz="2000">
                <a:latin typeface="Times New Roman"/>
                <a:ea typeface="+mn-lt"/>
                <a:cs typeface="+mn-lt"/>
              </a:rPr>
              <a:t> </a:t>
            </a:r>
            <a:r>
              <a:rPr lang="en-US" sz="2000" err="1">
                <a:latin typeface="Times New Roman"/>
                <a:ea typeface="+mn-lt"/>
                <a:cs typeface="+mn-lt"/>
              </a:rPr>
              <a:t>động</a:t>
            </a:r>
            <a:r>
              <a:rPr lang="en-US" sz="2000">
                <a:latin typeface="Times New Roman"/>
                <a:ea typeface="+mn-lt"/>
                <a:cs typeface="+mn-lt"/>
              </a:rPr>
              <a:t> </a:t>
            </a:r>
            <a:r>
              <a:rPr lang="en-US" sz="2000" err="1">
                <a:latin typeface="Times New Roman"/>
                <a:ea typeface="+mn-lt"/>
                <a:cs typeface="+mn-lt"/>
              </a:rPr>
              <a:t>có</a:t>
            </a:r>
            <a:r>
              <a:rPr lang="en-US" sz="2000">
                <a:latin typeface="Times New Roman"/>
                <a:ea typeface="+mn-lt"/>
                <a:cs typeface="+mn-lt"/>
              </a:rPr>
              <a:t> </a:t>
            </a:r>
            <a:r>
              <a:rPr lang="en-US" sz="2000" err="1">
                <a:latin typeface="Times New Roman"/>
                <a:ea typeface="+mn-lt"/>
                <a:cs typeface="+mn-lt"/>
              </a:rPr>
              <a:t>trợ</a:t>
            </a:r>
            <a:r>
              <a:rPr lang="en-US" sz="2000">
                <a:latin typeface="Times New Roman"/>
                <a:ea typeface="+mn-lt"/>
                <a:cs typeface="+mn-lt"/>
              </a:rPr>
              <a:t> </a:t>
            </a:r>
            <a:r>
              <a:rPr lang="en-US" sz="2000" err="1">
                <a:latin typeface="Times New Roman"/>
                <a:ea typeface="+mn-lt"/>
                <a:cs typeface="+mn-lt"/>
              </a:rPr>
              <a:t>giúp</a:t>
            </a:r>
            <a:r>
              <a:rPr lang="en-US" sz="2000">
                <a:latin typeface="Times New Roman"/>
                <a:ea typeface="+mn-lt"/>
                <a:cs typeface="+mn-lt"/>
              </a:rPr>
              <a:t>, </a:t>
            </a:r>
            <a:r>
              <a:rPr lang="en-US" sz="2000" err="1">
                <a:latin typeface="Times New Roman"/>
                <a:ea typeface="+mn-lt"/>
                <a:cs typeface="+mn-lt"/>
              </a:rPr>
              <a:t>có</a:t>
            </a:r>
            <a:r>
              <a:rPr lang="en-US" sz="2000">
                <a:latin typeface="Times New Roman"/>
                <a:ea typeface="+mn-lt"/>
                <a:cs typeface="+mn-lt"/>
              </a:rPr>
              <a:t> </a:t>
            </a:r>
            <a:r>
              <a:rPr lang="en-US" sz="2000" err="1">
                <a:latin typeface="Times New Roman"/>
                <a:ea typeface="+mn-lt"/>
                <a:cs typeface="+mn-lt"/>
              </a:rPr>
              <a:t>đề</a:t>
            </a:r>
            <a:r>
              <a:rPr lang="en-US" sz="2000">
                <a:latin typeface="Times New Roman"/>
                <a:ea typeface="+mn-lt"/>
                <a:cs typeface="+mn-lt"/>
              </a:rPr>
              <a:t> </a:t>
            </a:r>
            <a:r>
              <a:rPr lang="en-US" sz="2000" err="1">
                <a:latin typeface="Times New Roman"/>
                <a:ea typeface="+mn-lt"/>
                <a:cs typeface="+mn-lt"/>
              </a:rPr>
              <a:t>kháng</a:t>
            </a:r>
            <a:endParaRPr lang="en-US" sz="2000">
              <a:latin typeface="Times New Roman"/>
              <a:ea typeface="+mn-lt"/>
              <a:cs typeface="+mn-lt"/>
            </a:endParaRPr>
          </a:p>
          <a:p>
            <a:pPr marL="457200" lvl="1" indent="-457200">
              <a:buNone/>
            </a:pPr>
            <a:r>
              <a:rPr lang="en-US" sz="2000" b="1">
                <a:latin typeface="Times New Roman"/>
                <a:ea typeface="+mn-lt"/>
                <a:cs typeface="+mn-lt"/>
              </a:rPr>
              <a:t>4 .Tâm </a:t>
            </a:r>
            <a:r>
              <a:rPr lang="en-US" sz="2000" b="1" err="1">
                <a:latin typeface="Times New Roman"/>
                <a:ea typeface="+mn-lt"/>
                <a:cs typeface="+mn-lt"/>
              </a:rPr>
              <a:t>lý</a:t>
            </a:r>
            <a:r>
              <a:rPr lang="en-US" sz="2000" b="1">
                <a:latin typeface="Times New Roman"/>
                <a:ea typeface="+mn-lt"/>
                <a:cs typeface="+mn-lt"/>
              </a:rPr>
              <a:t>:</a:t>
            </a:r>
            <a:endParaRPr lang="en-US" sz="2000">
              <a:latin typeface="Times New Roman"/>
              <a:ea typeface="+mn-lt"/>
              <a:cs typeface="+mn-lt"/>
            </a:endParaRPr>
          </a:p>
          <a:p>
            <a:pPr marL="342900" lvl="1" indent="-342900">
              <a:buFont typeface="Calibri" panose="020B0604020202020204" pitchFamily="34" charset="0"/>
              <a:buChar char="-"/>
            </a:pPr>
            <a:r>
              <a:rPr lang="en-US" sz="2000" err="1">
                <a:latin typeface="Times New Roman"/>
                <a:ea typeface="+mn-lt"/>
                <a:cs typeface="+mn-lt"/>
              </a:rPr>
              <a:t>Đánh</a:t>
            </a:r>
            <a:r>
              <a:rPr lang="en-US" sz="2000">
                <a:latin typeface="Times New Roman"/>
                <a:ea typeface="+mn-lt"/>
                <a:cs typeface="+mn-lt"/>
              </a:rPr>
              <a:t> </a:t>
            </a:r>
            <a:r>
              <a:rPr lang="en-US" sz="2000" err="1">
                <a:latin typeface="Times New Roman"/>
                <a:ea typeface="+mn-lt"/>
                <a:cs typeface="+mn-lt"/>
              </a:rPr>
              <a:t>giá</a:t>
            </a:r>
            <a:r>
              <a:rPr lang="en-US" sz="2000">
                <a:latin typeface="Times New Roman"/>
                <a:ea typeface="+mn-lt"/>
                <a:cs typeface="+mn-lt"/>
              </a:rPr>
              <a:t>: </a:t>
            </a:r>
            <a:r>
              <a:rPr lang="en-US" sz="2000" err="1">
                <a:latin typeface="Times New Roman"/>
                <a:ea typeface="+mn-lt"/>
                <a:cs typeface="+mn-lt"/>
              </a:rPr>
              <a:t>Bệnh</a:t>
            </a:r>
            <a:r>
              <a:rPr lang="en-US" sz="2000">
                <a:latin typeface="Times New Roman"/>
                <a:ea typeface="+mn-lt"/>
                <a:cs typeface="+mn-lt"/>
              </a:rPr>
              <a:t> </a:t>
            </a:r>
            <a:r>
              <a:rPr lang="en-US" sz="2000" err="1">
                <a:latin typeface="Times New Roman"/>
                <a:ea typeface="+mn-lt"/>
                <a:cs typeface="+mn-lt"/>
              </a:rPr>
              <a:t>nhân</a:t>
            </a:r>
            <a:r>
              <a:rPr lang="en-US" sz="2000">
                <a:latin typeface="Times New Roman"/>
                <a:ea typeface="+mn-lt"/>
                <a:cs typeface="+mn-lt"/>
              </a:rPr>
              <a:t> </a:t>
            </a:r>
            <a:r>
              <a:rPr lang="en-US" sz="2000" err="1">
                <a:latin typeface="Times New Roman"/>
                <a:ea typeface="+mn-lt"/>
                <a:cs typeface="+mn-lt"/>
              </a:rPr>
              <a:t>trầm</a:t>
            </a:r>
            <a:r>
              <a:rPr lang="en-US" sz="2000">
                <a:latin typeface="Times New Roman"/>
                <a:ea typeface="+mn-lt"/>
                <a:cs typeface="+mn-lt"/>
              </a:rPr>
              <a:t> </a:t>
            </a:r>
            <a:r>
              <a:rPr lang="en-US" sz="2000" err="1">
                <a:latin typeface="Times New Roman"/>
                <a:ea typeface="+mn-lt"/>
                <a:cs typeface="+mn-lt"/>
              </a:rPr>
              <a:t>lặng</a:t>
            </a:r>
            <a:r>
              <a:rPr lang="en-US" sz="2000">
                <a:latin typeface="Times New Roman"/>
                <a:ea typeface="+mn-lt"/>
                <a:cs typeface="+mn-lt"/>
              </a:rPr>
              <a:t>, </a:t>
            </a:r>
            <a:r>
              <a:rPr lang="en-US" sz="2000" err="1">
                <a:latin typeface="Times New Roman"/>
                <a:ea typeface="+mn-lt"/>
                <a:cs typeface="+mn-lt"/>
              </a:rPr>
              <a:t>ít</a:t>
            </a:r>
            <a:r>
              <a:rPr lang="en-US" sz="2000">
                <a:latin typeface="Times New Roman"/>
                <a:ea typeface="+mn-lt"/>
                <a:cs typeface="+mn-lt"/>
              </a:rPr>
              <a:t> </a:t>
            </a:r>
            <a:r>
              <a:rPr lang="en-US" sz="2000" err="1">
                <a:latin typeface="Times New Roman"/>
                <a:ea typeface="+mn-lt"/>
                <a:cs typeface="+mn-lt"/>
              </a:rPr>
              <a:t>nói</a:t>
            </a:r>
            <a:r>
              <a:rPr lang="en-US" sz="2000">
                <a:latin typeface="Times New Roman"/>
                <a:ea typeface="+mn-lt"/>
                <a:cs typeface="+mn-lt"/>
              </a:rPr>
              <a:t>, </a:t>
            </a:r>
            <a:r>
              <a:rPr lang="en-US" sz="2000" err="1">
                <a:latin typeface="Times New Roman"/>
                <a:ea typeface="+mn-lt"/>
                <a:cs typeface="+mn-lt"/>
              </a:rPr>
              <a:t>không</a:t>
            </a:r>
            <a:r>
              <a:rPr lang="en-US" sz="2000">
                <a:latin typeface="Times New Roman"/>
                <a:ea typeface="+mn-lt"/>
                <a:cs typeface="+mn-lt"/>
              </a:rPr>
              <a:t> </a:t>
            </a:r>
            <a:r>
              <a:rPr lang="en-US" sz="2000" err="1">
                <a:latin typeface="Times New Roman"/>
                <a:ea typeface="+mn-lt"/>
                <a:cs typeface="+mn-lt"/>
              </a:rPr>
              <a:t>muốn</a:t>
            </a:r>
            <a:r>
              <a:rPr lang="en-US" sz="2000">
                <a:latin typeface="Times New Roman"/>
                <a:ea typeface="+mn-lt"/>
                <a:cs typeface="+mn-lt"/>
              </a:rPr>
              <a:t> </a:t>
            </a:r>
            <a:r>
              <a:rPr lang="en-US" sz="2000" err="1">
                <a:latin typeface="Times New Roman"/>
                <a:ea typeface="+mn-lt"/>
                <a:cs typeface="+mn-lt"/>
              </a:rPr>
              <a:t>nói</a:t>
            </a:r>
            <a:r>
              <a:rPr lang="en-US" sz="2000">
                <a:latin typeface="Times New Roman"/>
                <a:ea typeface="+mn-lt"/>
                <a:cs typeface="+mn-lt"/>
              </a:rPr>
              <a:t> </a:t>
            </a:r>
            <a:r>
              <a:rPr lang="en-US" sz="2000" err="1">
                <a:latin typeface="Times New Roman"/>
                <a:ea typeface="+mn-lt"/>
                <a:cs typeface="+mn-lt"/>
              </a:rPr>
              <a:t>nhiều</a:t>
            </a:r>
            <a:r>
              <a:rPr lang="en-US" sz="2000">
                <a:latin typeface="Times New Roman"/>
                <a:ea typeface="+mn-lt"/>
                <a:cs typeface="+mn-lt"/>
              </a:rPr>
              <a:t> </a:t>
            </a:r>
            <a:r>
              <a:rPr lang="en-US" sz="2000" err="1">
                <a:latin typeface="Times New Roman"/>
                <a:ea typeface="+mn-lt"/>
                <a:cs typeface="+mn-lt"/>
              </a:rPr>
              <a:t>về</a:t>
            </a:r>
            <a:r>
              <a:rPr lang="en-US" sz="2000">
                <a:latin typeface="Times New Roman"/>
                <a:ea typeface="+mn-lt"/>
                <a:cs typeface="+mn-lt"/>
              </a:rPr>
              <a:t> </a:t>
            </a:r>
            <a:r>
              <a:rPr lang="en-US" sz="2000" err="1">
                <a:latin typeface="Times New Roman"/>
                <a:ea typeface="+mn-lt"/>
                <a:cs typeface="+mn-lt"/>
              </a:rPr>
              <a:t>tình</a:t>
            </a:r>
            <a:r>
              <a:rPr lang="en-US" sz="2000">
                <a:latin typeface="Times New Roman"/>
                <a:ea typeface="+mn-lt"/>
                <a:cs typeface="+mn-lt"/>
              </a:rPr>
              <a:t> </a:t>
            </a:r>
            <a:r>
              <a:rPr lang="en-US" sz="2000" err="1">
                <a:latin typeface="Times New Roman"/>
                <a:ea typeface="+mn-lt"/>
                <a:cs typeface="+mn-lt"/>
              </a:rPr>
              <a:t>trạng</a:t>
            </a:r>
            <a:r>
              <a:rPr lang="en-US" sz="2000">
                <a:latin typeface="Times New Roman"/>
                <a:ea typeface="+mn-lt"/>
                <a:cs typeface="+mn-lt"/>
              </a:rPr>
              <a:t> </a:t>
            </a:r>
            <a:r>
              <a:rPr lang="en-US" sz="2000" err="1">
                <a:latin typeface="Times New Roman"/>
                <a:ea typeface="+mn-lt"/>
                <a:cs typeface="+mn-lt"/>
              </a:rPr>
              <a:t>bệnh</a:t>
            </a:r>
            <a:r>
              <a:rPr lang="en-US" sz="2000">
                <a:latin typeface="Times New Roman"/>
                <a:ea typeface="+mn-lt"/>
                <a:cs typeface="+mn-lt"/>
              </a:rPr>
              <a:t> </a:t>
            </a:r>
            <a:r>
              <a:rPr lang="en-US" sz="2000" err="1">
                <a:latin typeface="Times New Roman"/>
                <a:ea typeface="+mn-lt"/>
                <a:cs typeface="+mn-lt"/>
              </a:rPr>
              <a:t>hiện</a:t>
            </a:r>
            <a:r>
              <a:rPr lang="en-US" sz="2000">
                <a:latin typeface="Times New Roman"/>
                <a:ea typeface="+mn-lt"/>
                <a:cs typeface="+mn-lt"/>
              </a:rPr>
              <a:t> </a:t>
            </a:r>
            <a:r>
              <a:rPr lang="en-US" sz="2000" err="1">
                <a:latin typeface="Times New Roman"/>
                <a:ea typeface="+mn-lt"/>
                <a:cs typeface="+mn-lt"/>
              </a:rPr>
              <a:t>tại</a:t>
            </a:r>
            <a:r>
              <a:rPr lang="en-US" sz="2000">
                <a:latin typeface="Times New Roman"/>
                <a:ea typeface="+mn-lt"/>
                <a:cs typeface="+mn-lt"/>
              </a:rPr>
              <a:t>, </a:t>
            </a:r>
            <a:r>
              <a:rPr lang="en-US" sz="2000" err="1">
                <a:latin typeface="Times New Roman"/>
                <a:ea typeface="+mn-lt"/>
                <a:cs typeface="+mn-lt"/>
              </a:rPr>
              <a:t>không</a:t>
            </a:r>
            <a:r>
              <a:rPr lang="en-US" sz="2000">
                <a:latin typeface="Times New Roman"/>
                <a:ea typeface="+mn-lt"/>
                <a:cs typeface="+mn-lt"/>
              </a:rPr>
              <a:t> </a:t>
            </a:r>
            <a:r>
              <a:rPr lang="en-US" sz="2000" err="1">
                <a:latin typeface="Times New Roman"/>
                <a:ea typeface="+mn-lt"/>
                <a:cs typeface="+mn-lt"/>
              </a:rPr>
              <a:t>sử</a:t>
            </a:r>
            <a:r>
              <a:rPr lang="en-US" sz="2000">
                <a:latin typeface="Times New Roman"/>
                <a:ea typeface="+mn-lt"/>
                <a:cs typeface="+mn-lt"/>
              </a:rPr>
              <a:t> </a:t>
            </a:r>
            <a:r>
              <a:rPr lang="en-US" sz="2000" err="1">
                <a:latin typeface="Times New Roman"/>
                <a:ea typeface="+mn-lt"/>
                <a:cs typeface="+mn-lt"/>
              </a:rPr>
              <a:t>dụng</a:t>
            </a:r>
            <a:r>
              <a:rPr lang="en-US" sz="2000">
                <a:latin typeface="Times New Roman"/>
                <a:ea typeface="+mn-lt"/>
                <a:cs typeface="+mn-lt"/>
              </a:rPr>
              <a:t> </a:t>
            </a:r>
            <a:r>
              <a:rPr lang="en-US" sz="2000" err="1">
                <a:latin typeface="Times New Roman"/>
                <a:ea typeface="+mn-lt"/>
                <a:cs typeface="+mn-lt"/>
              </a:rPr>
              <a:t>điện</a:t>
            </a:r>
            <a:r>
              <a:rPr lang="en-US" sz="2000">
                <a:latin typeface="Times New Roman"/>
                <a:ea typeface="+mn-lt"/>
                <a:cs typeface="+mn-lt"/>
              </a:rPr>
              <a:t> </a:t>
            </a:r>
            <a:r>
              <a:rPr lang="en-US" sz="2000" err="1">
                <a:latin typeface="Times New Roman"/>
                <a:ea typeface="+mn-lt"/>
                <a:cs typeface="+mn-lt"/>
              </a:rPr>
              <a:t>thoại</a:t>
            </a:r>
            <a:r>
              <a:rPr lang="en-US" sz="2000">
                <a:latin typeface="Times New Roman"/>
                <a:ea typeface="+mn-lt"/>
                <a:cs typeface="+mn-lt"/>
              </a:rPr>
              <a:t> </a:t>
            </a:r>
            <a:r>
              <a:rPr lang="en-US" sz="2000" err="1">
                <a:latin typeface="Times New Roman"/>
                <a:ea typeface="+mn-lt"/>
                <a:cs typeface="+mn-lt"/>
              </a:rPr>
              <a:t>nhiều</a:t>
            </a:r>
            <a:r>
              <a:rPr lang="en-US" sz="2000">
                <a:latin typeface="Times New Roman"/>
                <a:ea typeface="+mn-lt"/>
                <a:cs typeface="+mn-lt"/>
              </a:rPr>
              <a:t>, </a:t>
            </a:r>
            <a:r>
              <a:rPr lang="en-US" sz="2000" err="1">
                <a:latin typeface="Times New Roman"/>
                <a:ea typeface="+mn-lt"/>
                <a:cs typeface="+mn-lt"/>
              </a:rPr>
              <a:t>không</a:t>
            </a:r>
            <a:r>
              <a:rPr lang="en-US" sz="2000">
                <a:latin typeface="Times New Roman"/>
                <a:ea typeface="+mn-lt"/>
                <a:cs typeface="+mn-lt"/>
              </a:rPr>
              <a:t> </a:t>
            </a:r>
            <a:r>
              <a:rPr lang="en-US" sz="2000" err="1">
                <a:latin typeface="Times New Roman"/>
                <a:ea typeface="+mn-lt"/>
                <a:cs typeface="+mn-lt"/>
              </a:rPr>
              <a:t>liên</a:t>
            </a:r>
            <a:r>
              <a:rPr lang="en-US" sz="2000">
                <a:latin typeface="Times New Roman"/>
                <a:ea typeface="+mn-lt"/>
                <a:cs typeface="+mn-lt"/>
              </a:rPr>
              <a:t> </a:t>
            </a:r>
            <a:r>
              <a:rPr lang="en-US" sz="2000" err="1">
                <a:latin typeface="Times New Roman"/>
                <a:ea typeface="+mn-lt"/>
                <a:cs typeface="+mn-lt"/>
              </a:rPr>
              <a:t>lạc</a:t>
            </a:r>
            <a:r>
              <a:rPr lang="en-US" sz="2000">
                <a:latin typeface="Times New Roman"/>
                <a:ea typeface="+mn-lt"/>
                <a:cs typeface="+mn-lt"/>
              </a:rPr>
              <a:t> </a:t>
            </a:r>
            <a:r>
              <a:rPr lang="en-US" sz="2000" err="1">
                <a:latin typeface="Times New Roman"/>
                <a:ea typeface="+mn-lt"/>
                <a:cs typeface="+mn-lt"/>
              </a:rPr>
              <a:t>với</a:t>
            </a:r>
            <a:r>
              <a:rPr lang="en-US" sz="2000">
                <a:latin typeface="Times New Roman"/>
                <a:ea typeface="+mn-lt"/>
                <a:cs typeface="+mn-lt"/>
              </a:rPr>
              <a:t> </a:t>
            </a:r>
            <a:r>
              <a:rPr lang="en-US" sz="2000" err="1">
                <a:latin typeface="Times New Roman"/>
                <a:ea typeface="+mn-lt"/>
                <a:cs typeface="+mn-lt"/>
              </a:rPr>
              <a:t>bạn</a:t>
            </a:r>
            <a:r>
              <a:rPr lang="en-US" sz="2000">
                <a:latin typeface="Times New Roman"/>
                <a:ea typeface="+mn-lt"/>
                <a:cs typeface="+mn-lt"/>
              </a:rPr>
              <a:t> </a:t>
            </a:r>
            <a:r>
              <a:rPr lang="en-US" sz="2000" err="1">
                <a:latin typeface="Times New Roman"/>
                <a:ea typeface="+mn-lt"/>
                <a:cs typeface="+mn-lt"/>
              </a:rPr>
              <a:t>bè</a:t>
            </a:r>
            <a:r>
              <a:rPr lang="en-US" sz="2000">
                <a:latin typeface="Times New Roman"/>
                <a:ea typeface="+mn-lt"/>
                <a:cs typeface="+mn-lt"/>
              </a:rPr>
              <a:t> -&gt; </a:t>
            </a:r>
            <a:r>
              <a:rPr lang="en-US" sz="2000" err="1">
                <a:latin typeface="Times New Roman"/>
                <a:ea typeface="+mn-lt"/>
                <a:cs typeface="+mn-lt"/>
              </a:rPr>
              <a:t>Bệnh</a:t>
            </a:r>
            <a:r>
              <a:rPr lang="en-US" sz="2000">
                <a:latin typeface="Times New Roman"/>
                <a:ea typeface="+mn-lt"/>
                <a:cs typeface="+mn-lt"/>
              </a:rPr>
              <a:t> </a:t>
            </a:r>
            <a:r>
              <a:rPr lang="en-US" sz="2000" err="1">
                <a:latin typeface="Times New Roman"/>
                <a:ea typeface="+mn-lt"/>
                <a:cs typeface="+mn-lt"/>
              </a:rPr>
              <a:t>nhân</a:t>
            </a:r>
            <a:r>
              <a:rPr lang="en-US" sz="2000">
                <a:latin typeface="Times New Roman"/>
                <a:ea typeface="+mn-lt"/>
                <a:cs typeface="+mn-lt"/>
              </a:rPr>
              <a:t> </a:t>
            </a:r>
            <a:r>
              <a:rPr lang="en-US" sz="2000" err="1">
                <a:latin typeface="Times New Roman"/>
                <a:ea typeface="+mn-lt"/>
                <a:cs typeface="+mn-lt"/>
              </a:rPr>
              <a:t>cần</a:t>
            </a:r>
            <a:r>
              <a:rPr lang="en-US" sz="2000">
                <a:latin typeface="Times New Roman"/>
                <a:ea typeface="+mn-lt"/>
                <a:cs typeface="+mn-lt"/>
              </a:rPr>
              <a:t> </a:t>
            </a:r>
            <a:r>
              <a:rPr lang="en-US" sz="2000" err="1">
                <a:latin typeface="Times New Roman"/>
                <a:ea typeface="+mn-lt"/>
                <a:cs typeface="+mn-lt"/>
              </a:rPr>
              <a:t>được</a:t>
            </a:r>
            <a:r>
              <a:rPr lang="en-US" sz="2000">
                <a:latin typeface="Times New Roman"/>
                <a:ea typeface="+mn-lt"/>
                <a:cs typeface="+mn-lt"/>
              </a:rPr>
              <a:t> </a:t>
            </a:r>
            <a:r>
              <a:rPr lang="en-US" sz="2000" err="1">
                <a:latin typeface="Times New Roman"/>
                <a:ea typeface="+mn-lt"/>
                <a:cs typeface="+mn-lt"/>
              </a:rPr>
              <a:t>chăm</a:t>
            </a:r>
            <a:r>
              <a:rPr lang="en-US" sz="2000">
                <a:latin typeface="Times New Roman"/>
                <a:ea typeface="+mn-lt"/>
                <a:cs typeface="+mn-lt"/>
              </a:rPr>
              <a:t> </a:t>
            </a:r>
            <a:r>
              <a:rPr lang="en-US" sz="2000" err="1">
                <a:latin typeface="Times New Roman"/>
                <a:ea typeface="+mn-lt"/>
                <a:cs typeface="+mn-lt"/>
              </a:rPr>
              <a:t>sóc</a:t>
            </a:r>
            <a:r>
              <a:rPr lang="en-US" sz="2000">
                <a:latin typeface="Times New Roman"/>
                <a:ea typeface="+mn-lt"/>
                <a:cs typeface="+mn-lt"/>
              </a:rPr>
              <a:t> </a:t>
            </a:r>
            <a:r>
              <a:rPr lang="en-US" sz="2000" err="1">
                <a:latin typeface="Times New Roman"/>
                <a:ea typeface="+mn-lt"/>
                <a:cs typeface="+mn-lt"/>
              </a:rPr>
              <a:t>về</a:t>
            </a:r>
            <a:r>
              <a:rPr lang="en-US" sz="2000">
                <a:latin typeface="Times New Roman"/>
                <a:ea typeface="+mn-lt"/>
                <a:cs typeface="+mn-lt"/>
              </a:rPr>
              <a:t> </a:t>
            </a:r>
            <a:r>
              <a:rPr lang="en-US" sz="2000" err="1">
                <a:latin typeface="Times New Roman"/>
                <a:ea typeface="+mn-lt"/>
                <a:cs typeface="+mn-lt"/>
              </a:rPr>
              <a:t>mặt</a:t>
            </a:r>
            <a:r>
              <a:rPr lang="en-US" sz="2000">
                <a:latin typeface="Times New Roman"/>
                <a:ea typeface="+mn-lt"/>
                <a:cs typeface="+mn-lt"/>
              </a:rPr>
              <a:t> </a:t>
            </a:r>
            <a:r>
              <a:rPr lang="en-US" sz="2000" err="1">
                <a:latin typeface="Times New Roman"/>
                <a:ea typeface="+mn-lt"/>
                <a:cs typeface="+mn-lt"/>
              </a:rPr>
              <a:t>cảm</a:t>
            </a:r>
            <a:r>
              <a:rPr lang="en-US" sz="2000">
                <a:latin typeface="Times New Roman"/>
                <a:ea typeface="+mn-lt"/>
                <a:cs typeface="+mn-lt"/>
              </a:rPr>
              <a:t> </a:t>
            </a:r>
            <a:r>
              <a:rPr lang="en-US" sz="2000" err="1">
                <a:latin typeface="Times New Roman"/>
                <a:ea typeface="+mn-lt"/>
                <a:cs typeface="+mn-lt"/>
              </a:rPr>
              <a:t>xúc</a:t>
            </a:r>
            <a:r>
              <a:rPr lang="en-US" sz="2000">
                <a:latin typeface="Times New Roman"/>
                <a:ea typeface="+mn-lt"/>
                <a:cs typeface="+mn-lt"/>
              </a:rPr>
              <a:t>, </a:t>
            </a:r>
            <a:r>
              <a:rPr lang="en-US" sz="2000" err="1">
                <a:latin typeface="Times New Roman"/>
                <a:ea typeface="+mn-lt"/>
                <a:cs typeface="+mn-lt"/>
              </a:rPr>
              <a:t>tâm</a:t>
            </a:r>
            <a:r>
              <a:rPr lang="en-US" sz="2000">
                <a:latin typeface="Times New Roman"/>
                <a:ea typeface="+mn-lt"/>
                <a:cs typeface="+mn-lt"/>
              </a:rPr>
              <a:t> </a:t>
            </a:r>
            <a:r>
              <a:rPr lang="en-US" sz="2000" err="1">
                <a:latin typeface="Times New Roman"/>
                <a:ea typeface="+mn-lt"/>
                <a:cs typeface="+mn-lt"/>
              </a:rPr>
              <a:t>lý</a:t>
            </a:r>
            <a:r>
              <a:rPr lang="en-US" sz="2000">
                <a:latin typeface="Times New Roman"/>
                <a:ea typeface="+mn-lt"/>
                <a:cs typeface="+mn-lt"/>
              </a:rPr>
              <a:t> </a:t>
            </a:r>
            <a:br>
              <a:rPr lang="en-US" sz="2000">
                <a:latin typeface="Times New Roman"/>
              </a:rPr>
            </a:br>
            <a:endParaRPr lang="en-US" sz="2000">
              <a:latin typeface="Times New Roman"/>
              <a:cs typeface="Calibri"/>
            </a:endParaRP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69EF9AC-A395-4FE0-A991-18AD7B7977EF}" type="datetime1">
              <a:rPr kumimoji="0" lang="vi-VN"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14/02/2023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pic>
        <p:nvPicPr>
          <p:cNvPr id="7" name="Hình ảnh 8" descr="Ảnh có chứa văn bản, ký hiệu&#10;&#10;Mô tả được tự động tạo">
            <a:extLst>
              <a:ext uri="{FF2B5EF4-FFF2-40B4-BE49-F238E27FC236}">
                <a16:creationId xmlns:a16="http://schemas.microsoft.com/office/drawing/2014/main" id="{0FAA508F-4545-8092-006C-20216B65C64E}"/>
              </a:ext>
            </a:extLst>
          </p:cNvPr>
          <p:cNvPicPr>
            <a:picLocks noChangeAspect="1"/>
          </p:cNvPicPr>
          <p:nvPr/>
        </p:nvPicPr>
        <p:blipFill>
          <a:blip r:embed="rId2"/>
          <a:stretch>
            <a:fillRect/>
          </a:stretch>
        </p:blipFill>
        <p:spPr>
          <a:xfrm>
            <a:off x="7679364" y="6520"/>
            <a:ext cx="1467294" cy="1422356"/>
          </a:xfrm>
          <a:prstGeom prst="rect">
            <a:avLst/>
          </a:prstGeom>
        </p:spPr>
      </p:pic>
    </p:spTree>
    <p:extLst>
      <p:ext uri="{BB962C8B-B14F-4D97-AF65-F5344CB8AC3E}">
        <p14:creationId xmlns:p14="http://schemas.microsoft.com/office/powerpoint/2010/main" val="31643917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hỗ dành sẵn cho Ngày tháng 3">
            <a:extLst>
              <a:ext uri="{FF2B5EF4-FFF2-40B4-BE49-F238E27FC236}">
                <a16:creationId xmlns:a16="http://schemas.microsoft.com/office/drawing/2014/main" id="{E946053D-01AA-F33E-D9C3-0AB82516BE0A}"/>
              </a:ext>
            </a:extLst>
          </p:cNvPr>
          <p:cNvSpPr>
            <a:spLocks noGrp="1"/>
          </p:cNvSpPr>
          <p:nvPr>
            <p:ph type="dt" sz="half" idx="10"/>
          </p:nvPr>
        </p:nvSpPr>
        <p:spPr/>
        <p:txBody>
          <a:bodyPr/>
          <a:lstStyle/>
          <a:p>
            <a:fld id="{A69EF9AC-A395-4FE0-A991-18AD7B7977EF}" type="datetime1">
              <a:rPr lang="vi-VN" smtClean="0"/>
              <a:t>14/02/2023</a:t>
            </a:fld>
            <a:endParaRPr lang="en-US"/>
          </a:p>
        </p:txBody>
      </p:sp>
      <p:sp>
        <p:nvSpPr>
          <p:cNvPr id="5" name="Chỗ dành sẵn cho Số hiệu Bản chiếu 4">
            <a:extLst>
              <a:ext uri="{FF2B5EF4-FFF2-40B4-BE49-F238E27FC236}">
                <a16:creationId xmlns:a16="http://schemas.microsoft.com/office/drawing/2014/main" id="{34D6D817-F90A-B8F8-5C62-0A2AA47683B6}"/>
              </a:ext>
            </a:extLst>
          </p:cNvPr>
          <p:cNvSpPr>
            <a:spLocks noGrp="1"/>
          </p:cNvSpPr>
          <p:nvPr>
            <p:ph type="sldNum" sz="quarter" idx="12"/>
          </p:nvPr>
        </p:nvSpPr>
        <p:spPr/>
        <p:txBody>
          <a:bodyPr/>
          <a:lstStyle/>
          <a:p>
            <a:fld id="{B6F15528-21DE-4FAA-801E-634DDDAF4B2B}" type="slidenum">
              <a:rPr lang="en-US" smtClean="0"/>
              <a:t>35</a:t>
            </a:fld>
            <a:endParaRPr lang="en-US"/>
          </a:p>
        </p:txBody>
      </p:sp>
      <p:graphicFrame>
        <p:nvGraphicFramePr>
          <p:cNvPr id="7" name="Bảng 7">
            <a:extLst>
              <a:ext uri="{FF2B5EF4-FFF2-40B4-BE49-F238E27FC236}">
                <a16:creationId xmlns:a16="http://schemas.microsoft.com/office/drawing/2014/main" id="{1D3F23FD-6C1F-4FD6-D7B9-C0A1E4702B2C}"/>
              </a:ext>
            </a:extLst>
          </p:cNvPr>
          <p:cNvGraphicFramePr>
            <a:graphicFrameLocks noGrp="1"/>
          </p:cNvGraphicFramePr>
          <p:nvPr>
            <p:extLst>
              <p:ext uri="{D42A27DB-BD31-4B8C-83A1-F6EECF244321}">
                <p14:modId xmlns:p14="http://schemas.microsoft.com/office/powerpoint/2010/main" val="346435597"/>
              </p:ext>
            </p:extLst>
          </p:nvPr>
        </p:nvGraphicFramePr>
        <p:xfrm>
          <a:off x="349496" y="35779"/>
          <a:ext cx="8487126" cy="6613126"/>
        </p:xfrm>
        <a:graphic>
          <a:graphicData uri="http://schemas.openxmlformats.org/drawingml/2006/table">
            <a:tbl>
              <a:tblPr firstRow="1" bandRow="1">
                <a:tableStyleId>{5C22544A-7EE6-4342-B048-85BDC9FD1C3A}</a:tableStyleId>
              </a:tblPr>
              <a:tblGrid>
                <a:gridCol w="1645090">
                  <a:extLst>
                    <a:ext uri="{9D8B030D-6E8A-4147-A177-3AD203B41FA5}">
                      <a16:colId xmlns:a16="http://schemas.microsoft.com/office/drawing/2014/main" val="1513199874"/>
                    </a:ext>
                  </a:extLst>
                </a:gridCol>
                <a:gridCol w="1914525">
                  <a:extLst>
                    <a:ext uri="{9D8B030D-6E8A-4147-A177-3AD203B41FA5}">
                      <a16:colId xmlns:a16="http://schemas.microsoft.com/office/drawing/2014/main" val="2639317387"/>
                    </a:ext>
                  </a:extLst>
                </a:gridCol>
                <a:gridCol w="1532659">
                  <a:extLst>
                    <a:ext uri="{9D8B030D-6E8A-4147-A177-3AD203B41FA5}">
                      <a16:colId xmlns:a16="http://schemas.microsoft.com/office/drawing/2014/main" val="3922571997"/>
                    </a:ext>
                  </a:extLst>
                </a:gridCol>
                <a:gridCol w="1697426">
                  <a:extLst>
                    <a:ext uri="{9D8B030D-6E8A-4147-A177-3AD203B41FA5}">
                      <a16:colId xmlns:a16="http://schemas.microsoft.com/office/drawing/2014/main" val="2293377058"/>
                    </a:ext>
                  </a:extLst>
                </a:gridCol>
                <a:gridCol w="1697426">
                  <a:extLst>
                    <a:ext uri="{9D8B030D-6E8A-4147-A177-3AD203B41FA5}">
                      <a16:colId xmlns:a16="http://schemas.microsoft.com/office/drawing/2014/main" val="3101225716"/>
                    </a:ext>
                  </a:extLst>
                </a:gridCol>
              </a:tblGrid>
              <a:tr h="308605">
                <a:tc rowSpan="2">
                  <a:txBody>
                    <a:bodyPr/>
                    <a:lstStyle/>
                    <a:p>
                      <a:r>
                        <a:rPr lang="vi-VN" sz="1400">
                          <a:latin typeface="Times New Roman"/>
                        </a:rPr>
                        <a:t>Vấn đề</a:t>
                      </a:r>
                    </a:p>
                  </a:txBody>
                  <a:tcPr/>
                </a:tc>
                <a:tc gridSpan="4">
                  <a:txBody>
                    <a:bodyPr/>
                    <a:lstStyle/>
                    <a:p>
                      <a:pPr marL="0" indent="0" algn="ctr">
                        <a:buNone/>
                      </a:pPr>
                      <a:r>
                        <a:rPr lang="vi-VN" sz="1400">
                          <a:latin typeface="Times New Roman"/>
                        </a:rPr>
                        <a:t>Diễn tiến</a:t>
                      </a:r>
                    </a:p>
                  </a:txBody>
                  <a:tcPr/>
                </a:tc>
                <a:tc hMerge="1">
                  <a:txBody>
                    <a:bodyPr/>
                    <a:lstStyle/>
                    <a:p>
                      <a:endParaRPr lang="vi-VN"/>
                    </a:p>
                  </a:txBody>
                  <a:tcPr/>
                </a:tc>
                <a:tc hMerge="1">
                  <a:txBody>
                    <a:bodyPr/>
                    <a:lstStyle/>
                    <a:p>
                      <a:endParaRPr lang="vi-VN"/>
                    </a:p>
                  </a:txBody>
                  <a:tcPr/>
                </a:tc>
                <a:tc hMerge="1">
                  <a:txBody>
                    <a:bodyPr/>
                    <a:lstStyle/>
                    <a:p>
                      <a:endParaRPr lang="vi-VN"/>
                    </a:p>
                  </a:txBody>
                  <a:tcPr/>
                </a:tc>
                <a:extLst>
                  <a:ext uri="{0D108BD9-81ED-4DB2-BD59-A6C34878D82A}">
                    <a16:rowId xmlns:a16="http://schemas.microsoft.com/office/drawing/2014/main" val="3472103512"/>
                  </a:ext>
                </a:extLst>
              </a:tr>
              <a:tr h="281769">
                <a:tc vMerge="1">
                  <a:txBody>
                    <a:bodyPr/>
                    <a:lstStyle/>
                    <a:p>
                      <a:endParaRPr lang="vi-VN"/>
                    </a:p>
                  </a:txBody>
                  <a:tcPr/>
                </a:tc>
                <a:tc>
                  <a:txBody>
                    <a:bodyPr/>
                    <a:lstStyle/>
                    <a:p>
                      <a:pPr lvl="0">
                        <a:buNone/>
                      </a:pPr>
                      <a:r>
                        <a:rPr lang="vi-VN" sz="1400">
                          <a:latin typeface="Times New Roman"/>
                        </a:rPr>
                        <a:t>N1 ( 27/1)</a:t>
                      </a:r>
                    </a:p>
                  </a:txBody>
                  <a:tcPr/>
                </a:tc>
                <a:tc>
                  <a:txBody>
                    <a:bodyPr/>
                    <a:lstStyle/>
                    <a:p>
                      <a:pPr lvl="0">
                        <a:buNone/>
                      </a:pPr>
                      <a:r>
                        <a:rPr lang="vi-VN" sz="1400">
                          <a:latin typeface="Times New Roman"/>
                        </a:rPr>
                        <a:t>N2 ( 28/1)</a:t>
                      </a:r>
                    </a:p>
                  </a:txBody>
                  <a:tcPr/>
                </a:tc>
                <a:tc>
                  <a:txBody>
                    <a:bodyPr/>
                    <a:lstStyle/>
                    <a:p>
                      <a:pPr lvl="0">
                        <a:buNone/>
                      </a:pPr>
                      <a:r>
                        <a:rPr lang="vi-VN" sz="1400">
                          <a:latin typeface="Times New Roman"/>
                        </a:rPr>
                        <a:t>N3 ( 29/1)</a:t>
                      </a:r>
                    </a:p>
                  </a:txBody>
                  <a:tcPr/>
                </a:tc>
                <a:tc>
                  <a:txBody>
                    <a:bodyPr/>
                    <a:lstStyle/>
                    <a:p>
                      <a:pPr lvl="0">
                        <a:buNone/>
                      </a:pPr>
                      <a:r>
                        <a:rPr lang="vi-VN" sz="1400">
                          <a:latin typeface="Times New Roman"/>
                        </a:rPr>
                        <a:t>N4 ( 30/1)</a:t>
                      </a:r>
                    </a:p>
                  </a:txBody>
                  <a:tcPr/>
                </a:tc>
                <a:extLst>
                  <a:ext uri="{0D108BD9-81ED-4DB2-BD59-A6C34878D82A}">
                    <a16:rowId xmlns:a16="http://schemas.microsoft.com/office/drawing/2014/main" val="4274315308"/>
                  </a:ext>
                </a:extLst>
              </a:tr>
              <a:tr h="1891879">
                <a:tc>
                  <a:txBody>
                    <a:bodyPr/>
                    <a:lstStyle/>
                    <a:p>
                      <a:r>
                        <a:rPr lang="vi-VN" sz="1400">
                          <a:latin typeface="Times New Roman"/>
                        </a:rPr>
                        <a:t>Đau</a:t>
                      </a:r>
                    </a:p>
                  </a:txBody>
                  <a:tcPr/>
                </a:tc>
                <a:tc>
                  <a:txBody>
                    <a:bodyPr/>
                    <a:lstStyle/>
                    <a:p>
                      <a:pPr lvl="0">
                        <a:buNone/>
                      </a:pPr>
                      <a:r>
                        <a:rPr lang="en-US" sz="1400" b="0" i="0" u="none" strike="noStrike" noProof="0" err="1">
                          <a:latin typeface="Times New Roman"/>
                        </a:rPr>
                        <a:t>Đau</a:t>
                      </a:r>
                      <a:r>
                        <a:rPr lang="en-US" sz="1400" b="0" i="0" u="none" strike="noStrike" noProof="0">
                          <a:latin typeface="Times New Roman"/>
                        </a:rPr>
                        <a:t> </a:t>
                      </a:r>
                      <a:r>
                        <a:rPr lang="en-US" sz="1400" b="0" i="0" u="none" strike="noStrike" noProof="0" err="1">
                          <a:latin typeface="Times New Roman"/>
                        </a:rPr>
                        <a:t>đùi</a:t>
                      </a:r>
                      <a:r>
                        <a:rPr lang="en-US" sz="1400" b="0" i="0" u="none" strike="noStrike" noProof="0">
                          <a:latin typeface="Times New Roman"/>
                        </a:rPr>
                        <a:t> P </a:t>
                      </a:r>
                      <a:r>
                        <a:rPr lang="en-US" sz="1400" b="0" i="0" u="none" strike="noStrike" noProof="0" err="1">
                          <a:latin typeface="Times New Roman"/>
                        </a:rPr>
                        <a:t>mức</a:t>
                      </a:r>
                      <a:r>
                        <a:rPr lang="en-US" sz="1400" b="0" i="0" u="none" strike="noStrike" noProof="0">
                          <a:latin typeface="Times New Roman"/>
                        </a:rPr>
                        <a:t> </a:t>
                      </a:r>
                      <a:r>
                        <a:rPr lang="en-US" sz="1400" b="0" i="0" u="none" strike="noStrike" noProof="0" err="1">
                          <a:latin typeface="Times New Roman"/>
                        </a:rPr>
                        <a:t>độ</a:t>
                      </a:r>
                      <a:r>
                        <a:rPr lang="en-US" sz="1400" b="0" i="0" u="none" strike="noStrike" noProof="0">
                          <a:latin typeface="Times New Roman"/>
                        </a:rPr>
                        <a:t> 8/10</a:t>
                      </a:r>
                    </a:p>
                    <a:p>
                      <a:pPr lvl="0">
                        <a:buNone/>
                      </a:pPr>
                      <a:r>
                        <a:rPr lang="en-US" sz="1400" b="0" i="0" u="none" strike="noStrike" noProof="0" err="1">
                          <a:latin typeface="Times New Roman"/>
                        </a:rPr>
                        <a:t>Điều</a:t>
                      </a:r>
                      <a:r>
                        <a:rPr lang="en-US" sz="1400" b="0" i="0" u="none" strike="noStrike" noProof="0">
                          <a:latin typeface="Times New Roman"/>
                        </a:rPr>
                        <a:t> </a:t>
                      </a:r>
                      <a:r>
                        <a:rPr lang="en-US" sz="1400" b="0" i="0" u="none" strike="noStrike" noProof="0" err="1">
                          <a:latin typeface="Times New Roman"/>
                        </a:rPr>
                        <a:t>trị</a:t>
                      </a:r>
                      <a:r>
                        <a:rPr lang="en-US" sz="1400" b="0" i="0" u="none" strike="noStrike" noProof="0">
                          <a:latin typeface="Times New Roman"/>
                        </a:rPr>
                        <a:t>: </a:t>
                      </a:r>
                    </a:p>
                    <a:p>
                      <a:pPr marL="285750" lvl="0" indent="-285750">
                        <a:buFont typeface="Calibri"/>
                        <a:buChar char="-"/>
                      </a:pPr>
                      <a:r>
                        <a:rPr lang="en-US" sz="1400" b="0" i="0" u="none" strike="noStrike" noProof="0">
                          <a:latin typeface="Times New Roman"/>
                        </a:rPr>
                        <a:t>Tramadol IV 3 </a:t>
                      </a:r>
                      <a:r>
                        <a:rPr lang="en-US" sz="1400" b="0" i="0" u="none" strike="noStrike" noProof="0" err="1">
                          <a:latin typeface="Times New Roman"/>
                        </a:rPr>
                        <a:t>ống</a:t>
                      </a:r>
                      <a:endParaRPr lang="en-US" sz="1400" b="0" i="0" u="none" strike="noStrike" noProof="0">
                        <a:latin typeface="Times New Roman"/>
                      </a:endParaRPr>
                    </a:p>
                    <a:p>
                      <a:pPr marL="285750" lvl="0" indent="-285750">
                        <a:buFont typeface="Calibri"/>
                        <a:buChar char="-"/>
                      </a:pPr>
                      <a:r>
                        <a:rPr lang="en-US" sz="1400" b="0" i="0" u="none" strike="noStrike" noProof="0">
                          <a:latin typeface="Times New Roman"/>
                        </a:rPr>
                        <a:t>Ketorolac </a:t>
                      </a:r>
                    </a:p>
                  </a:txBody>
                  <a:tcPr/>
                </a:tc>
                <a:tc>
                  <a:txBody>
                    <a:bodyPr/>
                    <a:lstStyle/>
                    <a:p>
                      <a:pPr lvl="0">
                        <a:buNone/>
                      </a:pPr>
                      <a:r>
                        <a:rPr lang="vi-VN" sz="1400" b="0" i="0" u="none" strike="noStrike" kern="1200" noProof="0">
                          <a:solidFill>
                            <a:schemeClr val="dk1"/>
                          </a:solidFill>
                          <a:latin typeface="Times New Roman"/>
                          <a:ea typeface="+mn-ea"/>
                          <a:cs typeface="+mn-cs"/>
                        </a:rPr>
                        <a:t>Giảm đau chân</a:t>
                      </a:r>
                    </a:p>
                    <a:p>
                      <a:pPr lvl="0" algn="l">
                        <a:lnSpc>
                          <a:spcPct val="100000"/>
                        </a:lnSpc>
                        <a:spcBef>
                          <a:spcPts val="0"/>
                        </a:spcBef>
                        <a:spcAft>
                          <a:spcPts val="0"/>
                        </a:spcAft>
                        <a:buNone/>
                      </a:pPr>
                      <a:r>
                        <a:rPr lang="vi-VN" sz="1400" b="0" i="0" u="none" strike="noStrike" kern="1200" noProof="0">
                          <a:solidFill>
                            <a:schemeClr val="dk1"/>
                          </a:solidFill>
                          <a:latin typeface="Times New Roman"/>
                          <a:ea typeface="+mn-ea"/>
                          <a:cs typeface="+mn-cs"/>
                        </a:rPr>
                        <a:t>GPT/ALAT: 71 U/L </a:t>
                      </a:r>
                    </a:p>
                    <a:p>
                      <a:pPr lvl="0" algn="l">
                        <a:lnSpc>
                          <a:spcPct val="100000"/>
                        </a:lnSpc>
                        <a:spcBef>
                          <a:spcPts val="0"/>
                        </a:spcBef>
                        <a:spcAft>
                          <a:spcPts val="0"/>
                        </a:spcAft>
                        <a:buNone/>
                      </a:pPr>
                      <a:r>
                        <a:rPr lang="vi-VN" sz="1400" b="0" i="0" u="none" strike="noStrike" kern="1200" noProof="0">
                          <a:solidFill>
                            <a:schemeClr val="dk1"/>
                          </a:solidFill>
                          <a:latin typeface="Times New Roman"/>
                          <a:ea typeface="+mn-ea"/>
                          <a:cs typeface="+mn-cs"/>
                        </a:rPr>
                        <a:t>Điều trị: </a:t>
                      </a:r>
                    </a:p>
                    <a:p>
                      <a:pPr marL="285750" lvl="0" indent="-285750">
                        <a:buFont typeface="Calibri"/>
                        <a:buChar char="-"/>
                      </a:pPr>
                      <a:r>
                        <a:rPr lang="vi-VN" sz="1400" b="0" i="0" u="none" strike="noStrike" kern="1200" noProof="0" err="1">
                          <a:solidFill>
                            <a:schemeClr val="dk1"/>
                          </a:solidFill>
                          <a:latin typeface="Times New Roman"/>
                          <a:ea typeface="+mn-ea"/>
                          <a:cs typeface="+mn-cs"/>
                        </a:rPr>
                        <a:t>Morphine</a:t>
                      </a:r>
                      <a:r>
                        <a:rPr lang="vi-VN" sz="1400" b="0" i="0" u="none" strike="noStrike" kern="1200" noProof="0">
                          <a:solidFill>
                            <a:schemeClr val="dk1"/>
                          </a:solidFill>
                          <a:latin typeface="Times New Roman"/>
                          <a:ea typeface="+mn-ea"/>
                          <a:cs typeface="+mn-cs"/>
                        </a:rPr>
                        <a:t> IV 5 </a:t>
                      </a:r>
                      <a:r>
                        <a:rPr lang="vi-VN" sz="1400" b="0" i="0" u="none" strike="noStrike" kern="1200" noProof="0" err="1">
                          <a:solidFill>
                            <a:schemeClr val="dk1"/>
                          </a:solidFill>
                          <a:latin typeface="Times New Roman"/>
                          <a:ea typeface="+mn-ea"/>
                          <a:cs typeface="+mn-cs"/>
                        </a:rPr>
                        <a:t>mg</a:t>
                      </a:r>
                      <a:r>
                        <a:rPr lang="vi-VN" sz="1400" b="0" i="0" u="none" strike="noStrike" kern="1200" noProof="0">
                          <a:solidFill>
                            <a:schemeClr val="dk1"/>
                          </a:solidFill>
                          <a:latin typeface="Times New Roman"/>
                          <a:ea typeface="+mn-ea"/>
                          <a:cs typeface="+mn-cs"/>
                        </a:rPr>
                        <a:t> mỗi 4 giờ</a:t>
                      </a:r>
                    </a:p>
                    <a:p>
                      <a:pPr marL="285750" lvl="0" indent="-285750">
                        <a:buFont typeface="Calibri"/>
                        <a:buChar char="-"/>
                      </a:pPr>
                      <a:r>
                        <a:rPr lang="vi-VN" sz="1400" b="0" i="0" u="none" strike="noStrike" kern="1200" noProof="0" err="1">
                          <a:solidFill>
                            <a:schemeClr val="dk1"/>
                          </a:solidFill>
                          <a:latin typeface="Times New Roman"/>
                          <a:ea typeface="+mn-ea"/>
                          <a:cs typeface="+mn-cs"/>
                        </a:rPr>
                        <a:t>Ketorolac</a:t>
                      </a:r>
                      <a:endParaRPr lang="vi-VN" sz="1400" b="0" i="0" u="none" strike="noStrike" kern="1200" noProof="0">
                        <a:solidFill>
                          <a:schemeClr val="dk1"/>
                        </a:solidFill>
                        <a:latin typeface="Times New Roman"/>
                        <a:ea typeface="+mn-ea"/>
                        <a:cs typeface="+mn-cs"/>
                      </a:endParaRPr>
                    </a:p>
                    <a:p>
                      <a:pPr marL="285750" lvl="0" indent="-285750">
                        <a:buFont typeface="Calibri"/>
                        <a:buChar char="-"/>
                      </a:pPr>
                      <a:r>
                        <a:rPr lang="vi-VN" sz="1400" b="0" i="0" u="none" strike="noStrike" kern="1200" noProof="0" err="1">
                          <a:solidFill>
                            <a:schemeClr val="dk1"/>
                          </a:solidFill>
                          <a:latin typeface="Times New Roman"/>
                          <a:ea typeface="+mn-ea"/>
                          <a:cs typeface="+mn-cs"/>
                        </a:rPr>
                        <a:t>Pregabalin</a:t>
                      </a:r>
                      <a:r>
                        <a:rPr lang="vi-VN" sz="1400" b="0" i="0" u="none" strike="noStrike" kern="1200" noProof="0">
                          <a:solidFill>
                            <a:schemeClr val="dk1"/>
                          </a:solidFill>
                          <a:latin typeface="Times New Roman"/>
                          <a:ea typeface="+mn-ea"/>
                          <a:cs typeface="+mn-cs"/>
                        </a:rPr>
                        <a:t> 5 </a:t>
                      </a:r>
                      <a:r>
                        <a:rPr lang="vi-VN" sz="1400" b="0" i="0" u="none" strike="noStrike" kern="1200" noProof="0" err="1">
                          <a:solidFill>
                            <a:schemeClr val="dk1"/>
                          </a:solidFill>
                          <a:latin typeface="Times New Roman"/>
                          <a:ea typeface="+mn-ea"/>
                          <a:cs typeface="+mn-cs"/>
                        </a:rPr>
                        <a:t>mg</a:t>
                      </a:r>
                      <a:r>
                        <a:rPr lang="vi-VN" sz="1400" b="0" i="0" u="none" strike="noStrike" kern="1200" noProof="0">
                          <a:solidFill>
                            <a:schemeClr val="dk1"/>
                          </a:solidFill>
                          <a:latin typeface="Times New Roman"/>
                          <a:ea typeface="+mn-ea"/>
                          <a:cs typeface="+mn-cs"/>
                        </a:rPr>
                        <a:t> x2v (u)</a:t>
                      </a:r>
                    </a:p>
                  </a:txBody>
                  <a:tcPr/>
                </a:tc>
                <a:tc>
                  <a:txBody>
                    <a:bodyPr/>
                    <a:lstStyle/>
                    <a:p>
                      <a:r>
                        <a:rPr lang="vi-VN" sz="1400" b="0" i="0" u="none" strike="noStrike" noProof="0">
                          <a:solidFill>
                            <a:schemeClr val="dk1"/>
                          </a:solidFill>
                          <a:latin typeface="Times New Roman"/>
                        </a:rPr>
                        <a:t>Giảm đau chân</a:t>
                      </a:r>
                    </a:p>
                    <a:p>
                      <a:pPr lvl="0">
                        <a:buNone/>
                      </a:pPr>
                      <a:r>
                        <a:rPr lang="vi-VN" sz="1400" b="0" i="0" u="none" strike="noStrike" noProof="0">
                          <a:solidFill>
                            <a:schemeClr val="dk1"/>
                          </a:solidFill>
                          <a:latin typeface="Times New Roman"/>
                        </a:rPr>
                        <a:t>Điều trị: </a:t>
                      </a:r>
                      <a:endParaRPr lang="en-US" sz="1400" b="0" i="0" u="none" strike="noStrike" noProof="0">
                        <a:latin typeface="Times New Roman"/>
                      </a:endParaRPr>
                    </a:p>
                    <a:p>
                      <a:pPr marL="285750" lvl="0" indent="-285750">
                        <a:buClr>
                          <a:srgbClr val="000000"/>
                        </a:buClr>
                        <a:buFont typeface="Calibri,Sans-Serif"/>
                        <a:buChar char="-"/>
                      </a:pPr>
                      <a:r>
                        <a:rPr lang="vi-VN" sz="1400" b="0" i="0" u="none" strike="noStrike" noProof="0" err="1">
                          <a:solidFill>
                            <a:schemeClr val="dk1"/>
                          </a:solidFill>
                          <a:latin typeface="Times New Roman"/>
                        </a:rPr>
                        <a:t>Morphine</a:t>
                      </a:r>
                      <a:r>
                        <a:rPr lang="vi-VN" sz="1400" b="0" i="0" u="none" strike="noStrike" noProof="0">
                          <a:solidFill>
                            <a:schemeClr val="dk1"/>
                          </a:solidFill>
                          <a:latin typeface="Times New Roman"/>
                        </a:rPr>
                        <a:t> IV 5 </a:t>
                      </a:r>
                      <a:r>
                        <a:rPr lang="vi-VN" sz="1400" b="0" i="0" u="none" strike="noStrike" noProof="0" err="1">
                          <a:solidFill>
                            <a:schemeClr val="dk1"/>
                          </a:solidFill>
                          <a:latin typeface="Times New Roman"/>
                        </a:rPr>
                        <a:t>mg</a:t>
                      </a:r>
                      <a:r>
                        <a:rPr lang="vi-VN" sz="1400" b="0" i="0" u="none" strike="noStrike" noProof="0">
                          <a:solidFill>
                            <a:schemeClr val="dk1"/>
                          </a:solidFill>
                          <a:latin typeface="Times New Roman"/>
                        </a:rPr>
                        <a:t> mỗi 4 giờ (liều cứu hộ 3mg) </a:t>
                      </a:r>
                      <a:endParaRPr lang="en-US" sz="1400" b="0" i="0" u="none" strike="noStrike" noProof="0">
                        <a:latin typeface="Times New Roman"/>
                      </a:endParaRPr>
                    </a:p>
                    <a:p>
                      <a:pPr marL="0" lvl="0" indent="0">
                        <a:buClr>
                          <a:srgbClr val="000000"/>
                        </a:buClr>
                        <a:buNone/>
                      </a:pPr>
                      <a:r>
                        <a:rPr lang="vi-VN" sz="1400" b="0" i="0" u="none" strike="noStrike" noProof="0" err="1">
                          <a:solidFill>
                            <a:schemeClr val="dk1"/>
                          </a:solidFill>
                          <a:latin typeface="Times New Roman"/>
                        </a:rPr>
                        <a:t>Ketorolac</a:t>
                      </a:r>
                      <a:endParaRPr lang="vi-VN" sz="1400" b="0" i="0" u="none" strike="noStrike" noProof="0">
                        <a:latin typeface="Times New Roman"/>
                      </a:endParaRPr>
                    </a:p>
                    <a:p>
                      <a:pPr marL="0" lvl="0" indent="0">
                        <a:buClr>
                          <a:srgbClr val="000000"/>
                        </a:buClr>
                        <a:buNone/>
                      </a:pPr>
                      <a:r>
                        <a:rPr lang="vi-VN" sz="1400" b="0" i="0" u="none" strike="noStrike" noProof="0" err="1">
                          <a:solidFill>
                            <a:schemeClr val="dk1"/>
                          </a:solidFill>
                          <a:latin typeface="Times New Roman"/>
                        </a:rPr>
                        <a:t>Pregabalin</a:t>
                      </a:r>
                      <a:r>
                        <a:rPr lang="vi-VN" sz="1400" b="0" i="0" u="none" strike="noStrike" noProof="0">
                          <a:solidFill>
                            <a:schemeClr val="dk1"/>
                          </a:solidFill>
                          <a:latin typeface="Times New Roman"/>
                        </a:rPr>
                        <a:t> 5 </a:t>
                      </a:r>
                      <a:r>
                        <a:rPr lang="vi-VN" sz="1400" b="0" i="0" u="none" strike="noStrike" noProof="0" err="1">
                          <a:solidFill>
                            <a:schemeClr val="dk1"/>
                          </a:solidFill>
                          <a:latin typeface="Times New Roman"/>
                        </a:rPr>
                        <a:t>mg</a:t>
                      </a:r>
                      <a:r>
                        <a:rPr lang="vi-VN" sz="1400" b="0" i="0" u="none" strike="noStrike" noProof="0">
                          <a:solidFill>
                            <a:schemeClr val="dk1"/>
                          </a:solidFill>
                          <a:latin typeface="Times New Roman"/>
                        </a:rPr>
                        <a:t> x2v (u)</a:t>
                      </a:r>
                      <a:endParaRPr lang="vi-VN" sz="1400">
                        <a:latin typeface="Times New Roman"/>
                      </a:endParaRPr>
                    </a:p>
                  </a:txBody>
                  <a:tcPr/>
                </a:tc>
                <a:tc>
                  <a:txBody>
                    <a:bodyPr/>
                    <a:lstStyle/>
                    <a:p>
                      <a:pPr marL="285750" lvl="0" indent="-285750">
                        <a:buFont typeface="Calibri"/>
                        <a:buChar char="-"/>
                      </a:pPr>
                      <a:r>
                        <a:rPr lang="vi-VN" sz="1400">
                          <a:latin typeface="Times New Roman"/>
                        </a:rPr>
                        <a:t>BN đau dùng 2 liều cứu hộ 3mg.</a:t>
                      </a:r>
                    </a:p>
                    <a:p>
                      <a:pPr marL="285750" lvl="0" indent="-285750">
                        <a:buFont typeface="Calibri"/>
                        <a:buChar char="-"/>
                      </a:pPr>
                      <a:r>
                        <a:rPr lang="vi-VN" sz="1400" err="1">
                          <a:latin typeface="Times New Roman"/>
                        </a:rPr>
                        <a:t>Morphine</a:t>
                      </a:r>
                      <a:r>
                        <a:rPr lang="vi-VN" sz="1400">
                          <a:latin typeface="Times New Roman"/>
                        </a:rPr>
                        <a:t> IV 6 </a:t>
                      </a:r>
                      <a:r>
                        <a:rPr lang="vi-VN" sz="1400" err="1">
                          <a:latin typeface="Times New Roman"/>
                        </a:rPr>
                        <a:t>mg</a:t>
                      </a:r>
                      <a:r>
                        <a:rPr lang="vi-VN" sz="1400">
                          <a:latin typeface="Times New Roman"/>
                        </a:rPr>
                        <a:t> mỗi 4 giờ</a:t>
                      </a:r>
                    </a:p>
                    <a:p>
                      <a:pPr marL="0" lvl="0" indent="0">
                        <a:buNone/>
                      </a:pPr>
                      <a:r>
                        <a:rPr lang="vi-VN" sz="1400" b="0" i="0" u="none" strike="noStrike" noProof="0" err="1">
                          <a:solidFill>
                            <a:schemeClr val="dk1"/>
                          </a:solidFill>
                          <a:latin typeface="Times New Roman"/>
                        </a:rPr>
                        <a:t>Pregabalin</a:t>
                      </a:r>
                      <a:r>
                        <a:rPr lang="vi-VN" sz="1400" b="0" i="0" u="none" strike="noStrike" noProof="0">
                          <a:solidFill>
                            <a:schemeClr val="dk1"/>
                          </a:solidFill>
                          <a:latin typeface="Times New Roman"/>
                        </a:rPr>
                        <a:t> 5 </a:t>
                      </a:r>
                      <a:r>
                        <a:rPr lang="vi-VN" sz="1400" b="0" i="0" u="none" strike="noStrike" noProof="0" err="1">
                          <a:solidFill>
                            <a:schemeClr val="dk1"/>
                          </a:solidFill>
                          <a:latin typeface="Times New Roman"/>
                        </a:rPr>
                        <a:t>mg</a:t>
                      </a:r>
                      <a:r>
                        <a:rPr lang="vi-VN" sz="1400" b="0" i="0" u="none" strike="noStrike" noProof="0">
                          <a:solidFill>
                            <a:schemeClr val="dk1"/>
                          </a:solidFill>
                          <a:latin typeface="Times New Roman"/>
                        </a:rPr>
                        <a:t> x2v (u)</a:t>
                      </a:r>
                      <a:endParaRPr lang="vi-VN" sz="1400">
                        <a:latin typeface="Times New Roman"/>
                      </a:endParaRPr>
                    </a:p>
                  </a:txBody>
                  <a:tcPr/>
                </a:tc>
                <a:extLst>
                  <a:ext uri="{0D108BD9-81ED-4DB2-BD59-A6C34878D82A}">
                    <a16:rowId xmlns:a16="http://schemas.microsoft.com/office/drawing/2014/main" val="2773396808"/>
                  </a:ext>
                </a:extLst>
              </a:tr>
              <a:tr h="1288092">
                <a:tc>
                  <a:txBody>
                    <a:bodyPr/>
                    <a:lstStyle/>
                    <a:p>
                      <a:r>
                        <a:rPr lang="vi-VN" sz="1400">
                          <a:latin typeface="Times New Roman"/>
                        </a:rPr>
                        <a:t>Nhiễm trùng</a:t>
                      </a:r>
                    </a:p>
                  </a:txBody>
                  <a:tcPr/>
                </a:tc>
                <a:tc>
                  <a:txBody>
                    <a:bodyPr/>
                    <a:lstStyle/>
                    <a:p>
                      <a:r>
                        <a:rPr lang="vi-VN" sz="1400">
                          <a:latin typeface="Times New Roman"/>
                        </a:rPr>
                        <a:t>WBC 23,2 k/</a:t>
                      </a:r>
                      <a:r>
                        <a:rPr lang="vi-VN" sz="1400" err="1">
                          <a:latin typeface="Times New Roman"/>
                        </a:rPr>
                        <a:t>uL</a:t>
                      </a:r>
                    </a:p>
                    <a:p>
                      <a:pPr lvl="0">
                        <a:buNone/>
                      </a:pPr>
                      <a:r>
                        <a:rPr lang="vi-VN" sz="1400" err="1">
                          <a:latin typeface="Times New Roman"/>
                        </a:rPr>
                        <a:t>Neu</a:t>
                      </a:r>
                      <a:r>
                        <a:rPr lang="vi-VN" sz="1400">
                          <a:latin typeface="Times New Roman"/>
                        </a:rPr>
                        <a:t>%: 83,5%</a:t>
                      </a:r>
                    </a:p>
                    <a:p>
                      <a:pPr lvl="0">
                        <a:buNone/>
                      </a:pPr>
                      <a:endParaRPr lang="vi-VN" sz="1400">
                        <a:latin typeface="Times New Roman"/>
                      </a:endParaRPr>
                    </a:p>
                  </a:txBody>
                  <a:tcPr/>
                </a:tc>
                <a:tc>
                  <a:txBody>
                    <a:bodyPr/>
                    <a:lstStyle/>
                    <a:p>
                      <a:endParaRPr lang="vi-VN" sz="1400">
                        <a:latin typeface="Times New Roman"/>
                      </a:endParaRPr>
                    </a:p>
                  </a:txBody>
                  <a:tcPr/>
                </a:tc>
                <a:tc>
                  <a:txBody>
                    <a:bodyPr/>
                    <a:lstStyle/>
                    <a:p>
                      <a:r>
                        <a:rPr lang="vi-VN" sz="1400">
                          <a:latin typeface="Times New Roman"/>
                        </a:rPr>
                        <a:t>Sốt 38,3 độ C</a:t>
                      </a:r>
                    </a:p>
                  </a:txBody>
                  <a:tcPr/>
                </a:tc>
                <a:tc>
                  <a:txBody>
                    <a:bodyPr/>
                    <a:lstStyle/>
                    <a:p>
                      <a:r>
                        <a:rPr lang="vi-VN" sz="1400">
                          <a:latin typeface="Times New Roman"/>
                        </a:rPr>
                        <a:t>Sốt 38 độ C.</a:t>
                      </a:r>
                    </a:p>
                    <a:p>
                      <a:pPr lvl="0">
                        <a:buNone/>
                      </a:pPr>
                      <a:r>
                        <a:rPr lang="vi-VN" sz="1400">
                          <a:latin typeface="Times New Roman"/>
                        </a:rPr>
                        <a:t>WBC: 22k/</a:t>
                      </a:r>
                      <a:r>
                        <a:rPr lang="vi-VN" sz="1400" err="1">
                          <a:latin typeface="Times New Roman"/>
                        </a:rPr>
                        <a:t>uL</a:t>
                      </a:r>
                      <a:endParaRPr lang="vi-VN" sz="1400">
                        <a:latin typeface="Times New Roman"/>
                      </a:endParaRPr>
                    </a:p>
                    <a:p>
                      <a:pPr lvl="0">
                        <a:buNone/>
                      </a:pPr>
                      <a:r>
                        <a:rPr lang="vi-VN" sz="1400" err="1">
                          <a:latin typeface="Times New Roman"/>
                        </a:rPr>
                        <a:t>Neu</a:t>
                      </a:r>
                      <a:r>
                        <a:rPr lang="vi-VN" sz="1400">
                          <a:latin typeface="Times New Roman"/>
                        </a:rPr>
                        <a:t>: 83,5%</a:t>
                      </a:r>
                    </a:p>
                    <a:p>
                      <a:pPr lvl="0">
                        <a:buNone/>
                      </a:pPr>
                      <a:r>
                        <a:rPr lang="vi-VN" sz="1400" err="1">
                          <a:latin typeface="Times New Roman"/>
                        </a:rPr>
                        <a:t>Pro-calcitonin</a:t>
                      </a:r>
                      <a:r>
                        <a:rPr lang="vi-VN" sz="1400">
                          <a:latin typeface="Times New Roman"/>
                        </a:rPr>
                        <a:t>: 0,29 </a:t>
                      </a:r>
                      <a:r>
                        <a:rPr lang="vi-VN" sz="1400" err="1">
                          <a:latin typeface="Times New Roman"/>
                        </a:rPr>
                        <a:t>ng</a:t>
                      </a:r>
                      <a:r>
                        <a:rPr lang="vi-VN" sz="1400">
                          <a:latin typeface="Times New Roman"/>
                        </a:rPr>
                        <a:t>/</a:t>
                      </a:r>
                      <a:r>
                        <a:rPr lang="vi-VN" sz="1400" err="1">
                          <a:latin typeface="Times New Roman"/>
                        </a:rPr>
                        <a:t>ml</a:t>
                      </a:r>
                      <a:endParaRPr lang="vi-VN" sz="1400">
                        <a:latin typeface="Times New Roman"/>
                      </a:endParaRPr>
                    </a:p>
                    <a:p>
                      <a:pPr marL="0" lvl="0" indent="0">
                        <a:buNone/>
                      </a:pPr>
                      <a:r>
                        <a:rPr lang="vi-VN" sz="1400">
                          <a:latin typeface="Times New Roman"/>
                        </a:rPr>
                        <a:t>(1) </a:t>
                      </a:r>
                      <a:r>
                        <a:rPr lang="vi-VN" sz="1400" err="1">
                          <a:latin typeface="Times New Roman"/>
                        </a:rPr>
                        <a:t>Ceftriaxone</a:t>
                      </a:r>
                      <a:r>
                        <a:rPr lang="vi-VN" sz="1400">
                          <a:latin typeface="Times New Roman"/>
                        </a:rPr>
                        <a:t> 2g</a:t>
                      </a:r>
                    </a:p>
                  </a:txBody>
                  <a:tcPr/>
                </a:tc>
                <a:extLst>
                  <a:ext uri="{0D108BD9-81ED-4DB2-BD59-A6C34878D82A}">
                    <a16:rowId xmlns:a16="http://schemas.microsoft.com/office/drawing/2014/main" val="3663799568"/>
                  </a:ext>
                </a:extLst>
              </a:tr>
              <a:tr h="2616441">
                <a:tc>
                  <a:txBody>
                    <a:bodyPr/>
                    <a:lstStyle/>
                    <a:p>
                      <a:pPr lvl="0">
                        <a:buNone/>
                      </a:pPr>
                      <a:r>
                        <a:rPr lang="vi-VN" sz="1400">
                          <a:latin typeface="Times New Roman"/>
                        </a:rPr>
                        <a:t>Phù</a:t>
                      </a:r>
                    </a:p>
                  </a:txBody>
                  <a:tcPr/>
                </a:tc>
                <a:tc>
                  <a:txBody>
                    <a:bodyPr/>
                    <a:lstStyle/>
                    <a:p>
                      <a:pPr lvl="0" algn="l">
                        <a:lnSpc>
                          <a:spcPct val="100000"/>
                        </a:lnSpc>
                        <a:spcBef>
                          <a:spcPts val="0"/>
                        </a:spcBef>
                        <a:spcAft>
                          <a:spcPts val="0"/>
                        </a:spcAft>
                        <a:buNone/>
                      </a:pPr>
                      <a:r>
                        <a:rPr lang="vi-VN" sz="1400" b="0" i="0" u="none" strike="noStrike" noProof="0">
                          <a:latin typeface="Times New Roman"/>
                        </a:rPr>
                        <a:t>Phù nhiều chân P&gt;T, ấn đau nhiều, không cử động 2 chân</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CLS: Siêu âm ĐTM 2 chi dưới: ĐM, TM  không bất thường, nhiều hạch vùng bẹn</a:t>
                      </a:r>
                      <a:endParaRPr lang="vi-VN" sz="1400">
                        <a:latin typeface="Times New Roman"/>
                      </a:endParaRPr>
                    </a:p>
                    <a:p>
                      <a:pPr lvl="0" algn="l">
                        <a:lnSpc>
                          <a:spcPct val="100000"/>
                        </a:lnSpc>
                        <a:spcBef>
                          <a:spcPts val="0"/>
                        </a:spcBef>
                        <a:spcAft>
                          <a:spcPts val="0"/>
                        </a:spcAft>
                        <a:buNone/>
                      </a:pPr>
                      <a:br>
                        <a:rPr lang="en-US"/>
                      </a:br>
                      <a:endParaRPr lang="en-US" sz="1400">
                        <a:latin typeface="Times New Roman"/>
                      </a:endParaRPr>
                    </a:p>
                    <a:p>
                      <a:pPr lvl="0">
                        <a:buNone/>
                      </a:pPr>
                      <a:br>
                        <a:rPr lang="en-US"/>
                      </a:br>
                      <a:endParaRPr lang="en-US" sz="1400">
                        <a:latin typeface="Times New Roman"/>
                      </a:endParaRPr>
                    </a:p>
                  </a:txBody>
                  <a:tcPr/>
                </a:tc>
                <a:tc>
                  <a:txBody>
                    <a:bodyPr/>
                    <a:lstStyle/>
                    <a:p>
                      <a:pPr lvl="0">
                        <a:buNone/>
                      </a:pPr>
                      <a:endParaRPr lang="vi-VN" sz="1400">
                        <a:latin typeface="Times New Roman"/>
                      </a:endParaRPr>
                    </a:p>
                  </a:txBody>
                  <a:tcPr/>
                </a:tc>
                <a:tc>
                  <a:txBody>
                    <a:bodyPr/>
                    <a:lstStyle/>
                    <a:p>
                      <a:pPr lvl="0" algn="l">
                        <a:lnSpc>
                          <a:spcPct val="100000"/>
                        </a:lnSpc>
                        <a:spcBef>
                          <a:spcPts val="0"/>
                        </a:spcBef>
                        <a:spcAft>
                          <a:spcPts val="0"/>
                        </a:spcAft>
                        <a:buNone/>
                      </a:pPr>
                      <a:r>
                        <a:rPr lang="vi-VN" sz="1400" b="0" i="0" u="none" strike="noStrike" noProof="0"/>
                        <a:t>Giảm đau chân, phù không cải thiện, chưa vận động được 2 chân</a:t>
                      </a:r>
                      <a:endParaRPr lang="vi-VN" sz="1400"/>
                    </a:p>
                    <a:p>
                      <a:pPr lvl="0" algn="l">
                        <a:lnSpc>
                          <a:spcPct val="100000"/>
                        </a:lnSpc>
                        <a:spcBef>
                          <a:spcPts val="0"/>
                        </a:spcBef>
                        <a:spcAft>
                          <a:spcPts val="0"/>
                        </a:spcAft>
                        <a:buNone/>
                      </a:pPr>
                      <a:r>
                        <a:rPr lang="vi-VN" sz="1400" b="0" i="0" u="none" strike="noStrike" noProof="0">
                          <a:latin typeface="Times New Roman"/>
                        </a:rPr>
                        <a:t>Thuốc: </a:t>
                      </a:r>
                      <a:r>
                        <a:rPr lang="vi-VN" sz="1400" b="0" i="0" u="none" strike="noStrike" noProof="0" err="1">
                          <a:latin typeface="Times New Roman"/>
                        </a:rPr>
                        <a:t>Spinolac</a:t>
                      </a:r>
                      <a:r>
                        <a:rPr lang="vi-VN" sz="1400" b="0" i="0" u="none" strike="noStrike" noProof="0">
                          <a:latin typeface="Times New Roman"/>
                        </a:rPr>
                        <a:t> </a:t>
                      </a:r>
                      <a:r>
                        <a:rPr lang="vi-VN" sz="1400" b="0" i="0" u="none" strike="noStrike" noProof="0" err="1">
                          <a:latin typeface="Times New Roman"/>
                        </a:rPr>
                        <a:t>Fort</a:t>
                      </a:r>
                      <a:r>
                        <a:rPr lang="vi-VN" sz="1400" b="0" i="0" u="none" strike="noStrike" noProof="0">
                          <a:latin typeface="Times New Roman"/>
                        </a:rPr>
                        <a:t> 50/40mg 1 viên/ ngày</a:t>
                      </a:r>
                      <a:endParaRPr lang="vi-VN" sz="1400">
                        <a:latin typeface="Times New Roman"/>
                      </a:endParaRPr>
                    </a:p>
                    <a:p>
                      <a:pPr lvl="0">
                        <a:buNone/>
                      </a:pPr>
                      <a:br>
                        <a:rPr lang="en-US"/>
                      </a:br>
                      <a:endParaRPr lang="en-US" sz="1400">
                        <a:latin typeface="Times New Roman"/>
                      </a:endParaRPr>
                    </a:p>
                  </a:txBody>
                  <a:tcPr/>
                </a:tc>
                <a:tc>
                  <a:txBody>
                    <a:bodyPr/>
                    <a:lstStyle/>
                    <a:p>
                      <a:pPr lvl="0" algn="l">
                        <a:lnSpc>
                          <a:spcPct val="100000"/>
                        </a:lnSpc>
                        <a:spcBef>
                          <a:spcPts val="0"/>
                        </a:spcBef>
                        <a:spcAft>
                          <a:spcPts val="0"/>
                        </a:spcAft>
                        <a:buNone/>
                      </a:pPr>
                      <a:r>
                        <a:rPr lang="vi-VN" sz="1400" b="0" i="0" u="none" strike="noStrike" noProof="0"/>
                        <a:t>Giảm đau chân, phù không cải thiện, chưa vận động được 2 chân</a:t>
                      </a:r>
                      <a:endParaRPr lang="vi-VN" sz="1400"/>
                    </a:p>
                    <a:p>
                      <a:pPr lvl="0" algn="l">
                        <a:lnSpc>
                          <a:spcPct val="100000"/>
                        </a:lnSpc>
                        <a:spcBef>
                          <a:spcPts val="0"/>
                        </a:spcBef>
                        <a:spcAft>
                          <a:spcPts val="0"/>
                        </a:spcAft>
                        <a:buNone/>
                      </a:pPr>
                      <a:r>
                        <a:rPr lang="vi-VN" sz="1400" b="0" i="0" u="none" strike="noStrike" noProof="0">
                          <a:latin typeface="Times New Roman"/>
                        </a:rPr>
                        <a:t>Thuốc: </a:t>
                      </a:r>
                      <a:r>
                        <a:rPr lang="vi-VN" sz="1400" b="0" i="0" u="none" strike="noStrike" noProof="0" err="1">
                          <a:latin typeface="Times New Roman"/>
                        </a:rPr>
                        <a:t>Spinolac</a:t>
                      </a:r>
                      <a:r>
                        <a:rPr lang="vi-VN" sz="1400" b="0" i="0" u="none" strike="noStrike" noProof="0">
                          <a:latin typeface="Times New Roman"/>
                        </a:rPr>
                        <a:t> </a:t>
                      </a:r>
                      <a:r>
                        <a:rPr lang="vi-VN" sz="1400" b="0" i="0" u="none" strike="noStrike" noProof="0" err="1">
                          <a:latin typeface="Times New Roman"/>
                        </a:rPr>
                        <a:t>Fort</a:t>
                      </a:r>
                      <a:r>
                        <a:rPr lang="vi-VN" sz="1400" b="0" i="0" u="none" strike="noStrike" noProof="0">
                          <a:latin typeface="Times New Roman"/>
                        </a:rPr>
                        <a:t> 50/40mg 1 viên/ ngày</a:t>
                      </a:r>
                      <a:endParaRPr lang="vi-VN" sz="1400">
                        <a:latin typeface="Times New Roman"/>
                      </a:endParaRPr>
                    </a:p>
                    <a:p>
                      <a:pPr marL="0" lvl="0" indent="0">
                        <a:buNone/>
                      </a:pPr>
                      <a:br>
                        <a:rPr lang="en-US"/>
                      </a:br>
                      <a:endParaRPr lang="en-US" sz="1400">
                        <a:latin typeface="Times New Roman"/>
                      </a:endParaRPr>
                    </a:p>
                  </a:txBody>
                  <a:tcPr/>
                </a:tc>
                <a:extLst>
                  <a:ext uri="{0D108BD9-81ED-4DB2-BD59-A6C34878D82A}">
                    <a16:rowId xmlns:a16="http://schemas.microsoft.com/office/drawing/2014/main" val="1960814603"/>
                  </a:ext>
                </a:extLst>
              </a:tr>
            </a:tbl>
          </a:graphicData>
        </a:graphic>
      </p:graphicFrame>
    </p:spTree>
    <p:extLst>
      <p:ext uri="{BB962C8B-B14F-4D97-AF65-F5344CB8AC3E}">
        <p14:creationId xmlns:p14="http://schemas.microsoft.com/office/powerpoint/2010/main" val="13898536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hỗ dành sẵn cho Ngày tháng 3">
            <a:extLst>
              <a:ext uri="{FF2B5EF4-FFF2-40B4-BE49-F238E27FC236}">
                <a16:creationId xmlns:a16="http://schemas.microsoft.com/office/drawing/2014/main" id="{E946053D-01AA-F33E-D9C3-0AB82516BE0A}"/>
              </a:ext>
            </a:extLst>
          </p:cNvPr>
          <p:cNvSpPr>
            <a:spLocks noGrp="1"/>
          </p:cNvSpPr>
          <p:nvPr>
            <p:ph type="dt" sz="half" idx="10"/>
          </p:nvPr>
        </p:nvSpPr>
        <p:spPr/>
        <p:txBody>
          <a:bodyPr/>
          <a:lstStyle/>
          <a:p>
            <a:fld id="{A69EF9AC-A395-4FE0-A991-18AD7B7977EF}" type="datetime1">
              <a:rPr lang="vi-VN" smtClean="0"/>
              <a:t>14/02/2023</a:t>
            </a:fld>
            <a:endParaRPr lang="en-US"/>
          </a:p>
        </p:txBody>
      </p:sp>
      <p:sp>
        <p:nvSpPr>
          <p:cNvPr id="5" name="Chỗ dành sẵn cho Số hiệu Bản chiếu 4">
            <a:extLst>
              <a:ext uri="{FF2B5EF4-FFF2-40B4-BE49-F238E27FC236}">
                <a16:creationId xmlns:a16="http://schemas.microsoft.com/office/drawing/2014/main" id="{34D6D817-F90A-B8F8-5C62-0A2AA47683B6}"/>
              </a:ext>
            </a:extLst>
          </p:cNvPr>
          <p:cNvSpPr>
            <a:spLocks noGrp="1"/>
          </p:cNvSpPr>
          <p:nvPr>
            <p:ph type="sldNum" sz="quarter" idx="12"/>
          </p:nvPr>
        </p:nvSpPr>
        <p:spPr/>
        <p:txBody>
          <a:bodyPr/>
          <a:lstStyle/>
          <a:p>
            <a:fld id="{B6F15528-21DE-4FAA-801E-634DDDAF4B2B}" type="slidenum">
              <a:rPr lang="en-US" smtClean="0"/>
              <a:t>36</a:t>
            </a:fld>
            <a:endParaRPr lang="en-US"/>
          </a:p>
        </p:txBody>
      </p:sp>
      <p:graphicFrame>
        <p:nvGraphicFramePr>
          <p:cNvPr id="7" name="Bảng 7">
            <a:extLst>
              <a:ext uri="{FF2B5EF4-FFF2-40B4-BE49-F238E27FC236}">
                <a16:creationId xmlns:a16="http://schemas.microsoft.com/office/drawing/2014/main" id="{1D3F23FD-6C1F-4FD6-D7B9-C0A1E4702B2C}"/>
              </a:ext>
            </a:extLst>
          </p:cNvPr>
          <p:cNvGraphicFramePr>
            <a:graphicFrameLocks noGrp="1"/>
          </p:cNvGraphicFramePr>
          <p:nvPr>
            <p:extLst>
              <p:ext uri="{D42A27DB-BD31-4B8C-83A1-F6EECF244321}">
                <p14:modId xmlns:p14="http://schemas.microsoft.com/office/powerpoint/2010/main" val="3187426927"/>
              </p:ext>
            </p:extLst>
          </p:nvPr>
        </p:nvGraphicFramePr>
        <p:xfrm>
          <a:off x="330271" y="142471"/>
          <a:ext cx="8488105" cy="5678590"/>
        </p:xfrm>
        <a:graphic>
          <a:graphicData uri="http://schemas.openxmlformats.org/drawingml/2006/table">
            <a:tbl>
              <a:tblPr firstRow="1" bandRow="1">
                <a:tableStyleId>{5C22544A-7EE6-4342-B048-85BDC9FD1C3A}</a:tableStyleId>
              </a:tblPr>
              <a:tblGrid>
                <a:gridCol w="1697621">
                  <a:extLst>
                    <a:ext uri="{9D8B030D-6E8A-4147-A177-3AD203B41FA5}">
                      <a16:colId xmlns:a16="http://schemas.microsoft.com/office/drawing/2014/main" val="1513199874"/>
                    </a:ext>
                  </a:extLst>
                </a:gridCol>
                <a:gridCol w="1697621">
                  <a:extLst>
                    <a:ext uri="{9D8B030D-6E8A-4147-A177-3AD203B41FA5}">
                      <a16:colId xmlns:a16="http://schemas.microsoft.com/office/drawing/2014/main" val="2639317387"/>
                    </a:ext>
                  </a:extLst>
                </a:gridCol>
                <a:gridCol w="1697621">
                  <a:extLst>
                    <a:ext uri="{9D8B030D-6E8A-4147-A177-3AD203B41FA5}">
                      <a16:colId xmlns:a16="http://schemas.microsoft.com/office/drawing/2014/main" val="3922571997"/>
                    </a:ext>
                  </a:extLst>
                </a:gridCol>
                <a:gridCol w="1697621">
                  <a:extLst>
                    <a:ext uri="{9D8B030D-6E8A-4147-A177-3AD203B41FA5}">
                      <a16:colId xmlns:a16="http://schemas.microsoft.com/office/drawing/2014/main" val="2293377058"/>
                    </a:ext>
                  </a:extLst>
                </a:gridCol>
                <a:gridCol w="1697621">
                  <a:extLst>
                    <a:ext uri="{9D8B030D-6E8A-4147-A177-3AD203B41FA5}">
                      <a16:colId xmlns:a16="http://schemas.microsoft.com/office/drawing/2014/main" val="3101225716"/>
                    </a:ext>
                  </a:extLst>
                </a:gridCol>
              </a:tblGrid>
              <a:tr h="338262">
                <a:tc rowSpan="2">
                  <a:txBody>
                    <a:bodyPr/>
                    <a:lstStyle/>
                    <a:p>
                      <a:r>
                        <a:rPr lang="vi-VN" sz="1400">
                          <a:latin typeface="Times New Roman"/>
                        </a:rPr>
                        <a:t>Vấn đề</a:t>
                      </a:r>
                    </a:p>
                  </a:txBody>
                  <a:tcPr/>
                </a:tc>
                <a:tc gridSpan="4">
                  <a:txBody>
                    <a:bodyPr/>
                    <a:lstStyle/>
                    <a:p>
                      <a:pPr marL="0" indent="0" algn="ctr">
                        <a:buNone/>
                      </a:pPr>
                      <a:r>
                        <a:rPr lang="vi-VN" sz="1400">
                          <a:latin typeface="Times New Roman"/>
                        </a:rPr>
                        <a:t>Diễn tiến</a:t>
                      </a:r>
                    </a:p>
                  </a:txBody>
                  <a:tcPr/>
                </a:tc>
                <a:tc hMerge="1">
                  <a:txBody>
                    <a:bodyPr/>
                    <a:lstStyle/>
                    <a:p>
                      <a:endParaRPr lang="vi-VN"/>
                    </a:p>
                  </a:txBody>
                  <a:tcPr/>
                </a:tc>
                <a:tc hMerge="1">
                  <a:txBody>
                    <a:bodyPr/>
                    <a:lstStyle/>
                    <a:p>
                      <a:endParaRPr lang="vi-VN"/>
                    </a:p>
                  </a:txBody>
                  <a:tcPr/>
                </a:tc>
                <a:tc hMerge="1">
                  <a:txBody>
                    <a:bodyPr/>
                    <a:lstStyle/>
                    <a:p>
                      <a:endParaRPr lang="vi-VN"/>
                    </a:p>
                  </a:txBody>
                  <a:tcPr/>
                </a:tc>
                <a:extLst>
                  <a:ext uri="{0D108BD9-81ED-4DB2-BD59-A6C34878D82A}">
                    <a16:rowId xmlns:a16="http://schemas.microsoft.com/office/drawing/2014/main" val="3472103512"/>
                  </a:ext>
                </a:extLst>
              </a:tr>
              <a:tr h="305527">
                <a:tc vMerge="1">
                  <a:txBody>
                    <a:bodyPr/>
                    <a:lstStyle/>
                    <a:p>
                      <a:endParaRPr lang="vi-VN"/>
                    </a:p>
                  </a:txBody>
                  <a:tcPr/>
                </a:tc>
                <a:tc>
                  <a:txBody>
                    <a:bodyPr/>
                    <a:lstStyle/>
                    <a:p>
                      <a:pPr lvl="0">
                        <a:buNone/>
                      </a:pPr>
                      <a:r>
                        <a:rPr lang="vi-VN" sz="1400">
                          <a:latin typeface="Times New Roman"/>
                        </a:rPr>
                        <a:t>N5 (31/1)</a:t>
                      </a:r>
                    </a:p>
                  </a:txBody>
                  <a:tcPr/>
                </a:tc>
                <a:tc>
                  <a:txBody>
                    <a:bodyPr/>
                    <a:lstStyle/>
                    <a:p>
                      <a:pPr lvl="0">
                        <a:buNone/>
                      </a:pPr>
                      <a:r>
                        <a:rPr lang="vi-VN" sz="1400">
                          <a:latin typeface="Times New Roman"/>
                        </a:rPr>
                        <a:t>N6 (1.2) </a:t>
                      </a:r>
                    </a:p>
                  </a:txBody>
                  <a:tcPr/>
                </a:tc>
                <a:tc>
                  <a:txBody>
                    <a:bodyPr/>
                    <a:lstStyle/>
                    <a:p>
                      <a:pPr lvl="0">
                        <a:buNone/>
                      </a:pPr>
                      <a:r>
                        <a:rPr lang="vi-VN" sz="1400">
                          <a:latin typeface="Times New Roman"/>
                        </a:rPr>
                        <a:t>N7 ( 2/2)</a:t>
                      </a:r>
                    </a:p>
                  </a:txBody>
                  <a:tcPr/>
                </a:tc>
                <a:tc>
                  <a:txBody>
                    <a:bodyPr/>
                    <a:lstStyle/>
                    <a:p>
                      <a:pPr lvl="0">
                        <a:buNone/>
                      </a:pPr>
                      <a:r>
                        <a:rPr lang="vi-VN" sz="1400">
                          <a:latin typeface="Times New Roman"/>
                        </a:rPr>
                        <a:t>N8 (3/2)</a:t>
                      </a:r>
                    </a:p>
                  </a:txBody>
                  <a:tcPr/>
                </a:tc>
                <a:extLst>
                  <a:ext uri="{0D108BD9-81ED-4DB2-BD59-A6C34878D82A}">
                    <a16:rowId xmlns:a16="http://schemas.microsoft.com/office/drawing/2014/main" val="4274315308"/>
                  </a:ext>
                </a:extLst>
              </a:tr>
              <a:tr h="1636754">
                <a:tc>
                  <a:txBody>
                    <a:bodyPr/>
                    <a:lstStyle/>
                    <a:p>
                      <a:r>
                        <a:rPr lang="vi-VN" sz="1400">
                          <a:latin typeface="Times New Roman"/>
                        </a:rPr>
                        <a:t>Đau</a:t>
                      </a:r>
                    </a:p>
                  </a:txBody>
                  <a:tcPr/>
                </a:tc>
                <a:tc>
                  <a:txBody>
                    <a:bodyPr/>
                    <a:lstStyle/>
                    <a:p>
                      <a:pPr marL="285750" lvl="0" indent="-285750">
                        <a:buFont typeface="Calibri"/>
                        <a:buChar char="-"/>
                      </a:pPr>
                      <a:r>
                        <a:rPr lang="en-US" sz="1400" b="0" i="0" u="none" strike="noStrike" noProof="0" err="1">
                          <a:latin typeface="Times New Roman"/>
                        </a:rPr>
                        <a:t>Còn</a:t>
                      </a:r>
                      <a:r>
                        <a:rPr lang="en-US" sz="1400" b="0" i="0" u="none" strike="noStrike" noProof="0">
                          <a:latin typeface="Times New Roman"/>
                        </a:rPr>
                        <a:t> </a:t>
                      </a:r>
                      <a:r>
                        <a:rPr lang="en-US" sz="1400" b="0" i="0" u="none" strike="noStrike" noProof="0" err="1">
                          <a:latin typeface="Times New Roman"/>
                        </a:rPr>
                        <a:t>đau</a:t>
                      </a:r>
                    </a:p>
                    <a:p>
                      <a:pPr marL="285750" lvl="0" indent="-285750">
                        <a:buFont typeface="Calibri"/>
                        <a:buChar char="-"/>
                      </a:pPr>
                      <a:r>
                        <a:rPr lang="en-US" sz="1400" b="0" i="0" u="none" strike="noStrike" noProof="0">
                          <a:latin typeface="Times New Roman"/>
                        </a:rPr>
                        <a:t>Morphine IV 7 mg </a:t>
                      </a:r>
                      <a:r>
                        <a:rPr lang="en-US" sz="1400" b="0" i="0" u="none" strike="noStrike" noProof="0" err="1">
                          <a:latin typeface="Times New Roman"/>
                        </a:rPr>
                        <a:t>mỗi</a:t>
                      </a:r>
                      <a:r>
                        <a:rPr lang="en-US" sz="1400" b="0" i="0" u="none" strike="noStrike" noProof="0">
                          <a:latin typeface="Times New Roman"/>
                        </a:rPr>
                        <a:t> 4 </a:t>
                      </a:r>
                      <a:r>
                        <a:rPr lang="en-US" sz="1400" b="0" i="0" u="none" strike="noStrike" noProof="0" err="1">
                          <a:latin typeface="Times New Roman"/>
                        </a:rPr>
                        <a:t>giờ</a:t>
                      </a:r>
                      <a:r>
                        <a:rPr lang="en-US" sz="1400" b="0" i="0" u="none" strike="noStrike" noProof="0">
                          <a:latin typeface="Times New Roman"/>
                        </a:rPr>
                        <a:t> (</a:t>
                      </a:r>
                      <a:r>
                        <a:rPr lang="en-US" sz="1400" b="0" i="0" u="none" strike="noStrike" noProof="0" err="1">
                          <a:latin typeface="Times New Roman"/>
                        </a:rPr>
                        <a:t>liều</a:t>
                      </a:r>
                      <a:r>
                        <a:rPr lang="en-US" sz="1400" b="0" i="0" u="none" strike="noStrike" noProof="0">
                          <a:latin typeface="Times New Roman"/>
                        </a:rPr>
                        <a:t> </a:t>
                      </a:r>
                      <a:r>
                        <a:rPr lang="en-US" sz="1400" b="0" i="0" u="none" strike="noStrike" noProof="0" err="1">
                          <a:latin typeface="Times New Roman"/>
                        </a:rPr>
                        <a:t>cứu</a:t>
                      </a:r>
                      <a:r>
                        <a:rPr lang="en-US" sz="1400" b="0" i="0" u="none" strike="noStrike" noProof="0">
                          <a:latin typeface="Times New Roman"/>
                        </a:rPr>
                        <a:t> </a:t>
                      </a:r>
                      <a:r>
                        <a:rPr lang="en-US" sz="1400" b="0" i="0" u="none" strike="noStrike" noProof="0" err="1">
                          <a:latin typeface="Times New Roman"/>
                        </a:rPr>
                        <a:t>hộ</a:t>
                      </a:r>
                      <a:r>
                        <a:rPr lang="en-US" sz="1400" b="0" i="0" u="none" strike="noStrike" noProof="0">
                          <a:latin typeface="Times New Roman"/>
                        </a:rPr>
                        <a:t> 4mg) </a:t>
                      </a:r>
                      <a:endParaRPr lang="en-US" sz="1400">
                        <a:latin typeface="Times New Roman"/>
                      </a:endParaRPr>
                    </a:p>
                    <a:p>
                      <a:pPr marL="0" lvl="0" indent="0">
                        <a:buNone/>
                      </a:pPr>
                      <a:r>
                        <a:rPr lang="vi-VN" sz="1400" b="0" i="0" u="none" strike="noStrike" noProof="0" err="1">
                          <a:solidFill>
                            <a:schemeClr val="dk1"/>
                          </a:solidFill>
                          <a:latin typeface="Times New Roman"/>
                        </a:rPr>
                        <a:t>Pregabalin</a:t>
                      </a:r>
                      <a:r>
                        <a:rPr lang="vi-VN" sz="1400" b="0" i="0" u="none" strike="noStrike" noProof="0">
                          <a:solidFill>
                            <a:schemeClr val="dk1"/>
                          </a:solidFill>
                          <a:latin typeface="Times New Roman"/>
                        </a:rPr>
                        <a:t> 5 </a:t>
                      </a:r>
                      <a:r>
                        <a:rPr lang="vi-VN" sz="1400" b="0" i="0" u="none" strike="noStrike" noProof="0" err="1">
                          <a:solidFill>
                            <a:schemeClr val="dk1"/>
                          </a:solidFill>
                          <a:latin typeface="Times New Roman"/>
                        </a:rPr>
                        <a:t>mg</a:t>
                      </a:r>
                      <a:r>
                        <a:rPr lang="vi-VN" sz="1400" b="0" i="0" u="none" strike="noStrike" noProof="0">
                          <a:solidFill>
                            <a:schemeClr val="dk1"/>
                          </a:solidFill>
                          <a:latin typeface="Times New Roman"/>
                        </a:rPr>
                        <a:t> x3v (u)</a:t>
                      </a:r>
                      <a:endParaRPr lang="en-US" sz="1400">
                        <a:latin typeface="Times New Roman"/>
                      </a:endParaRPr>
                    </a:p>
                  </a:txBody>
                  <a:tcPr/>
                </a:tc>
                <a:tc>
                  <a:txBody>
                    <a:bodyPr/>
                    <a:lstStyle/>
                    <a:p>
                      <a:pPr marL="285750" lvl="0" indent="-285750">
                        <a:buFont typeface="Calibri"/>
                        <a:buChar char="-"/>
                      </a:pPr>
                      <a:r>
                        <a:rPr lang="vi-VN" sz="1400" b="0" i="0" u="none" strike="noStrike" kern="1200" noProof="0">
                          <a:solidFill>
                            <a:schemeClr val="dk1"/>
                          </a:solidFill>
                          <a:latin typeface="Times New Roman"/>
                          <a:ea typeface="+mn-ea"/>
                          <a:cs typeface="+mn-cs"/>
                        </a:rPr>
                        <a:t>Còn đau</a:t>
                      </a:r>
                    </a:p>
                    <a:p>
                      <a:pPr marL="285750" lvl="0" indent="-285750">
                        <a:buFont typeface="Calibri"/>
                        <a:buChar char="-"/>
                      </a:pPr>
                      <a:r>
                        <a:rPr lang="vi-VN" sz="1400" b="0" i="0" u="none" strike="noStrike" kern="1200" noProof="0" err="1">
                          <a:solidFill>
                            <a:schemeClr val="dk1"/>
                          </a:solidFill>
                          <a:latin typeface="Times New Roman"/>
                          <a:ea typeface="+mn-ea"/>
                          <a:cs typeface="+mn-cs"/>
                        </a:rPr>
                        <a:t>Morphine</a:t>
                      </a:r>
                      <a:r>
                        <a:rPr lang="vi-VN" sz="1400" b="0" i="0" u="none" strike="noStrike" kern="1200" noProof="0">
                          <a:solidFill>
                            <a:schemeClr val="dk1"/>
                          </a:solidFill>
                          <a:latin typeface="Times New Roman"/>
                          <a:ea typeface="+mn-ea"/>
                          <a:cs typeface="+mn-cs"/>
                        </a:rPr>
                        <a:t> IV 8 </a:t>
                      </a:r>
                      <a:r>
                        <a:rPr lang="vi-VN" sz="1400" b="0" i="0" u="none" strike="noStrike" kern="1200" noProof="0" err="1">
                          <a:solidFill>
                            <a:schemeClr val="dk1"/>
                          </a:solidFill>
                          <a:latin typeface="Times New Roman"/>
                          <a:ea typeface="+mn-ea"/>
                          <a:cs typeface="+mn-cs"/>
                        </a:rPr>
                        <a:t>mg</a:t>
                      </a:r>
                      <a:r>
                        <a:rPr lang="vi-VN" sz="1400" b="0" i="0" u="none" strike="noStrike" kern="1200" noProof="0">
                          <a:solidFill>
                            <a:schemeClr val="dk1"/>
                          </a:solidFill>
                          <a:latin typeface="Times New Roman"/>
                          <a:ea typeface="+mn-ea"/>
                          <a:cs typeface="+mn-cs"/>
                        </a:rPr>
                        <a:t> mỗi 4 giờ (liều cứu hộ 5mg)</a:t>
                      </a:r>
                    </a:p>
                    <a:p>
                      <a:pPr marL="0" lvl="0" indent="0">
                        <a:buNone/>
                      </a:pPr>
                      <a:r>
                        <a:rPr lang="vi-VN" sz="1400" b="0" i="0" u="none" strike="noStrike" kern="1200" noProof="0" err="1">
                          <a:solidFill>
                            <a:schemeClr val="dk1"/>
                          </a:solidFill>
                          <a:latin typeface="Times New Roman"/>
                        </a:rPr>
                        <a:t>Pregabalin</a:t>
                      </a:r>
                      <a:r>
                        <a:rPr lang="vi-VN" sz="1400" b="0" i="0" u="none" strike="noStrike" kern="1200" noProof="0">
                          <a:solidFill>
                            <a:schemeClr val="dk1"/>
                          </a:solidFill>
                          <a:latin typeface="Times New Roman"/>
                        </a:rPr>
                        <a:t> 5 </a:t>
                      </a:r>
                      <a:r>
                        <a:rPr lang="vi-VN" sz="1400" b="0" i="0" u="none" strike="noStrike" kern="1200" noProof="0" err="1">
                          <a:solidFill>
                            <a:schemeClr val="dk1"/>
                          </a:solidFill>
                          <a:latin typeface="Times New Roman"/>
                        </a:rPr>
                        <a:t>mg</a:t>
                      </a:r>
                      <a:r>
                        <a:rPr lang="vi-VN" sz="1400" b="0" i="0" u="none" strike="noStrike" kern="1200" noProof="0">
                          <a:solidFill>
                            <a:schemeClr val="dk1"/>
                          </a:solidFill>
                          <a:latin typeface="Times New Roman"/>
                        </a:rPr>
                        <a:t> x3v (u)</a:t>
                      </a:r>
                      <a:endParaRPr lang="vi-VN" sz="1400" b="0" i="0" u="none" strike="noStrike" kern="1200" noProof="0">
                        <a:solidFill>
                          <a:schemeClr val="dk1"/>
                        </a:solidFill>
                        <a:latin typeface="Times New Roman"/>
                        <a:ea typeface="+mn-ea"/>
                        <a:cs typeface="+mn-cs"/>
                      </a:endParaRPr>
                    </a:p>
                  </a:txBody>
                  <a:tcPr/>
                </a:tc>
                <a:tc>
                  <a:txBody>
                    <a:bodyPr/>
                    <a:lstStyle/>
                    <a:p>
                      <a:pPr marL="285750" lvl="0" indent="-285750">
                        <a:buClr>
                          <a:srgbClr val="000000"/>
                        </a:buClr>
                        <a:buFont typeface="Calibri,Sans-Serif"/>
                        <a:buChar char="-"/>
                      </a:pPr>
                      <a:r>
                        <a:rPr lang="vi-VN" sz="1400" b="0" i="0" u="none" strike="noStrike" noProof="0">
                          <a:solidFill>
                            <a:schemeClr val="dk1"/>
                          </a:solidFill>
                          <a:latin typeface="Times New Roman"/>
                        </a:rPr>
                        <a:t>Giảm đau</a:t>
                      </a:r>
                    </a:p>
                    <a:p>
                      <a:pPr marL="285750" lvl="0" indent="-285750">
                        <a:buClr>
                          <a:srgbClr val="000000"/>
                        </a:buClr>
                        <a:buFont typeface="Calibri,Sans-Serif"/>
                        <a:buChar char="-"/>
                      </a:pPr>
                      <a:r>
                        <a:rPr lang="vi-VN" sz="1400" b="0" i="0" u="none" strike="noStrike" noProof="0" err="1">
                          <a:solidFill>
                            <a:schemeClr val="dk1"/>
                          </a:solidFill>
                          <a:latin typeface="Times New Roman"/>
                        </a:rPr>
                        <a:t>Morphine</a:t>
                      </a:r>
                      <a:r>
                        <a:rPr lang="vi-VN" sz="1400" b="0" i="0" u="none" strike="noStrike" noProof="0">
                          <a:solidFill>
                            <a:schemeClr val="dk1"/>
                          </a:solidFill>
                          <a:latin typeface="Times New Roman"/>
                        </a:rPr>
                        <a:t> IV 8 </a:t>
                      </a:r>
                      <a:r>
                        <a:rPr lang="vi-VN" sz="1400" b="0" i="0" u="none" strike="noStrike" noProof="0" err="1">
                          <a:solidFill>
                            <a:schemeClr val="dk1"/>
                          </a:solidFill>
                          <a:latin typeface="Times New Roman"/>
                        </a:rPr>
                        <a:t>mg</a:t>
                      </a:r>
                      <a:r>
                        <a:rPr lang="vi-VN" sz="1400" b="0" i="0" u="none" strike="noStrike" noProof="0">
                          <a:solidFill>
                            <a:schemeClr val="dk1"/>
                          </a:solidFill>
                          <a:latin typeface="Times New Roman"/>
                        </a:rPr>
                        <a:t> mỗi 4 giờ (liều cứu hộ 5mg)</a:t>
                      </a:r>
                      <a:endParaRPr lang="en-US" sz="1400" b="0" i="0" u="none" strike="noStrike" noProof="0">
                        <a:latin typeface="Times New Roman"/>
                      </a:endParaRPr>
                    </a:p>
                    <a:p>
                      <a:pPr marL="0" lvl="0" indent="0">
                        <a:buNone/>
                      </a:pPr>
                      <a:r>
                        <a:rPr lang="vi-VN" sz="1400" b="0" i="0" u="none" strike="noStrike" noProof="0" err="1">
                          <a:solidFill>
                            <a:schemeClr val="dk1"/>
                          </a:solidFill>
                          <a:latin typeface="Times New Roman"/>
                        </a:rPr>
                        <a:t>Pregabalin</a:t>
                      </a:r>
                      <a:r>
                        <a:rPr lang="vi-VN" sz="1400" b="0" i="0" u="none" strike="noStrike" noProof="0">
                          <a:solidFill>
                            <a:schemeClr val="dk1"/>
                          </a:solidFill>
                          <a:latin typeface="Times New Roman"/>
                        </a:rPr>
                        <a:t> 5 </a:t>
                      </a:r>
                      <a:r>
                        <a:rPr lang="vi-VN" sz="1400" b="0" i="0" u="none" strike="noStrike" noProof="0" err="1">
                          <a:solidFill>
                            <a:schemeClr val="dk1"/>
                          </a:solidFill>
                          <a:latin typeface="Times New Roman"/>
                        </a:rPr>
                        <a:t>mg</a:t>
                      </a:r>
                      <a:r>
                        <a:rPr lang="vi-VN" sz="1400" b="0" i="0" u="none" strike="noStrike" noProof="0">
                          <a:solidFill>
                            <a:schemeClr val="dk1"/>
                          </a:solidFill>
                          <a:latin typeface="Times New Roman"/>
                        </a:rPr>
                        <a:t> x3v (u)</a:t>
                      </a:r>
                      <a:endParaRPr lang="vi-VN" sz="1400">
                        <a:latin typeface="Times New Roman"/>
                      </a:endParaRPr>
                    </a:p>
                  </a:txBody>
                  <a:tcPr/>
                </a:tc>
                <a:tc>
                  <a:txBody>
                    <a:bodyPr/>
                    <a:lstStyle/>
                    <a:p>
                      <a:pPr marL="0" lvl="0" indent="0">
                        <a:buNone/>
                      </a:pPr>
                      <a:r>
                        <a:rPr lang="vi-VN" sz="1400" b="0" i="0" u="none" strike="noStrike" kern="1200" noProof="0" err="1">
                          <a:solidFill>
                            <a:schemeClr val="dk1"/>
                          </a:solidFill>
                          <a:latin typeface="Times New Roman"/>
                          <a:ea typeface="+mn-ea"/>
                          <a:cs typeface="+mn-cs"/>
                        </a:rPr>
                        <a:t>Morphin</a:t>
                      </a:r>
                      <a:r>
                        <a:rPr lang="vi-VN" sz="1400" b="0" i="0" u="none" strike="noStrike" kern="1200" noProof="0">
                          <a:solidFill>
                            <a:schemeClr val="dk1"/>
                          </a:solidFill>
                          <a:latin typeface="Times New Roman"/>
                          <a:ea typeface="+mn-ea"/>
                          <a:cs typeface="+mn-cs"/>
                        </a:rPr>
                        <a:t> </a:t>
                      </a:r>
                      <a:r>
                        <a:rPr lang="vi-VN" sz="1400" b="0" i="0" u="none" strike="noStrike" kern="1200" noProof="0" err="1">
                          <a:solidFill>
                            <a:schemeClr val="dk1"/>
                          </a:solidFill>
                          <a:latin typeface="Times New Roman"/>
                          <a:ea typeface="+mn-ea"/>
                          <a:cs typeface="+mn-cs"/>
                        </a:rPr>
                        <a:t>sulfat</a:t>
                      </a:r>
                      <a:r>
                        <a:rPr lang="vi-VN" sz="1400" b="0" i="0" u="none" strike="noStrike" kern="1200" noProof="0">
                          <a:solidFill>
                            <a:schemeClr val="dk1"/>
                          </a:solidFill>
                          <a:latin typeface="Times New Roman"/>
                          <a:ea typeface="+mn-ea"/>
                          <a:cs typeface="+mn-cs"/>
                        </a:rPr>
                        <a:t> (30mg), 06 Viên 1 Viên x 6 uống, Mỗi 4 giờ (liều cứu hộ 18mg) </a:t>
                      </a:r>
                    </a:p>
                    <a:p>
                      <a:pPr marL="0" lvl="0" indent="0">
                        <a:buNone/>
                      </a:pPr>
                      <a:r>
                        <a:rPr lang="vi-VN" sz="1400" b="0" i="0" u="none" strike="noStrike" kern="1200" noProof="0">
                          <a:solidFill>
                            <a:schemeClr val="dk1"/>
                          </a:solidFill>
                          <a:latin typeface="Times New Roman"/>
                          <a:ea typeface="+mn-ea"/>
                          <a:cs typeface="+mn-cs"/>
                        </a:rPr>
                        <a:t>- </a:t>
                      </a:r>
                      <a:r>
                        <a:rPr lang="vi-VN" sz="1400" b="0" i="0" u="none" strike="noStrike" kern="1200" noProof="0" err="1">
                          <a:solidFill>
                            <a:schemeClr val="dk1"/>
                          </a:solidFill>
                          <a:latin typeface="Times New Roman"/>
                          <a:ea typeface="+mn-ea"/>
                          <a:cs typeface="+mn-cs"/>
                        </a:rPr>
                        <a:t>Pregabalin</a:t>
                      </a:r>
                      <a:r>
                        <a:rPr lang="vi-VN" sz="1400" b="0" i="0" u="none" strike="noStrike" kern="1200" noProof="0">
                          <a:solidFill>
                            <a:schemeClr val="dk1"/>
                          </a:solidFill>
                          <a:latin typeface="Times New Roman"/>
                          <a:ea typeface="+mn-ea"/>
                          <a:cs typeface="+mn-cs"/>
                        </a:rPr>
                        <a:t> (</a:t>
                      </a:r>
                      <a:r>
                        <a:rPr lang="vi-VN" sz="1400" b="0" i="0" u="none" strike="noStrike" kern="1200" noProof="0" err="1">
                          <a:solidFill>
                            <a:schemeClr val="dk1"/>
                          </a:solidFill>
                          <a:latin typeface="Times New Roman"/>
                          <a:ea typeface="+mn-ea"/>
                          <a:cs typeface="+mn-cs"/>
                        </a:rPr>
                        <a:t>Cododamed</a:t>
                      </a:r>
                      <a:r>
                        <a:rPr lang="vi-VN" sz="1400" b="0" i="0" u="none" strike="noStrike" kern="1200" noProof="0">
                          <a:solidFill>
                            <a:schemeClr val="dk1"/>
                          </a:solidFill>
                          <a:latin typeface="Times New Roman"/>
                          <a:ea typeface="+mn-ea"/>
                          <a:cs typeface="+mn-cs"/>
                        </a:rPr>
                        <a:t> 75mg), 04 Viên 1 Viên x 4 uống,</a:t>
                      </a:r>
                      <a:endParaRPr lang="vi-VN" sz="1400" b="0" i="0" u="none" strike="noStrike" kern="1200">
                        <a:solidFill>
                          <a:schemeClr val="dk1"/>
                        </a:solidFill>
                        <a:latin typeface="Times New Roman"/>
                        <a:ea typeface="+mn-ea"/>
                        <a:cs typeface="+mn-cs"/>
                      </a:endParaRPr>
                    </a:p>
                  </a:txBody>
                  <a:tcPr/>
                </a:tc>
                <a:extLst>
                  <a:ext uri="{0D108BD9-81ED-4DB2-BD59-A6C34878D82A}">
                    <a16:rowId xmlns:a16="http://schemas.microsoft.com/office/drawing/2014/main" val="2773396808"/>
                  </a:ext>
                </a:extLst>
              </a:tr>
              <a:tr h="523761">
                <a:tc>
                  <a:txBody>
                    <a:bodyPr/>
                    <a:lstStyle/>
                    <a:p>
                      <a:r>
                        <a:rPr lang="vi-VN" sz="1400">
                          <a:latin typeface="Times New Roman"/>
                        </a:rPr>
                        <a:t>Nhiễm trùng</a:t>
                      </a:r>
                    </a:p>
                  </a:txBody>
                  <a:tcPr/>
                </a:tc>
                <a:tc>
                  <a:txBody>
                    <a:bodyPr/>
                    <a:lstStyle/>
                    <a:p>
                      <a:pPr lvl="0">
                        <a:buNone/>
                      </a:pPr>
                      <a:r>
                        <a:rPr lang="vi-VN" sz="1400" b="0" i="0" u="none" strike="noStrike" noProof="0">
                          <a:latin typeface="Times New Roman"/>
                        </a:rPr>
                        <a:t>Sốt 38,5 độ C</a:t>
                      </a:r>
                      <a:endParaRPr lang="vi-VN" sz="1400">
                        <a:latin typeface="Times New Roman"/>
                      </a:endParaRPr>
                    </a:p>
                    <a:p>
                      <a:pPr lvl="0">
                        <a:buNone/>
                      </a:pPr>
                      <a:r>
                        <a:rPr lang="vi-VN" sz="1400" b="0" i="0" u="none" strike="noStrike" noProof="0">
                          <a:latin typeface="Times New Roman"/>
                        </a:rPr>
                        <a:t>(1) </a:t>
                      </a:r>
                      <a:r>
                        <a:rPr lang="vi-VN" sz="1400" b="0" i="0" u="none" strike="noStrike" noProof="0" err="1">
                          <a:latin typeface="Times New Roman"/>
                        </a:rPr>
                        <a:t>Ertapenem</a:t>
                      </a:r>
                      <a:r>
                        <a:rPr lang="vi-VN" sz="1400" b="0" i="0" u="none" strike="noStrike" noProof="0">
                          <a:latin typeface="Times New Roman"/>
                        </a:rPr>
                        <a:t> 1g</a:t>
                      </a:r>
                      <a:endParaRPr lang="vi-VN" sz="1400">
                        <a:latin typeface="Times New Roman"/>
                      </a:endParaRPr>
                    </a:p>
                  </a:txBody>
                  <a:tcPr/>
                </a:tc>
                <a:tc>
                  <a:txBody>
                    <a:bodyPr/>
                    <a:lstStyle/>
                    <a:p>
                      <a:r>
                        <a:rPr lang="vi-VN" sz="1400">
                          <a:latin typeface="Times New Roman"/>
                        </a:rPr>
                        <a:t>Không sốt</a:t>
                      </a:r>
                    </a:p>
                    <a:p>
                      <a:pPr lvl="0">
                        <a:buNone/>
                      </a:pPr>
                      <a:r>
                        <a:rPr lang="vi-VN" sz="1400">
                          <a:latin typeface="Times New Roman"/>
                        </a:rPr>
                        <a:t>(2) </a:t>
                      </a:r>
                      <a:r>
                        <a:rPr lang="vi-VN" sz="1400" err="1">
                          <a:latin typeface="Times New Roman"/>
                        </a:rPr>
                        <a:t>Ertapenem</a:t>
                      </a:r>
                      <a:r>
                        <a:rPr lang="vi-VN" sz="1400">
                          <a:latin typeface="Times New Roman"/>
                        </a:rPr>
                        <a:t> 1g</a:t>
                      </a:r>
                    </a:p>
                  </a:txBody>
                  <a:tcPr/>
                </a:tc>
                <a:tc>
                  <a:txBody>
                    <a:bodyPr/>
                    <a:lstStyle/>
                    <a:p>
                      <a:pPr lvl="0">
                        <a:buNone/>
                      </a:pPr>
                      <a:r>
                        <a:rPr lang="vi-VN" sz="1400" b="0" i="0" u="none" strike="noStrike" noProof="0">
                          <a:latin typeface="Times New Roman"/>
                        </a:rPr>
                        <a:t>(3) </a:t>
                      </a:r>
                      <a:r>
                        <a:rPr lang="vi-VN" sz="1400" b="0" i="0" u="none" strike="noStrike" noProof="0" err="1">
                          <a:latin typeface="Times New Roman"/>
                        </a:rPr>
                        <a:t>Ertapenem</a:t>
                      </a:r>
                      <a:r>
                        <a:rPr lang="vi-VN" sz="1400" b="0" i="0" u="none" strike="noStrike" noProof="0">
                          <a:latin typeface="Times New Roman"/>
                        </a:rPr>
                        <a:t> 1g</a:t>
                      </a:r>
                      <a:endParaRPr lang="vi-VN" sz="1400">
                        <a:latin typeface="Times New Roman"/>
                      </a:endParaRPr>
                    </a:p>
                  </a:txBody>
                  <a:tcPr/>
                </a:tc>
                <a:tc>
                  <a:txBody>
                    <a:bodyPr/>
                    <a:lstStyle/>
                    <a:p>
                      <a:pPr lvl="0">
                        <a:buNone/>
                      </a:pPr>
                      <a:r>
                        <a:rPr lang="vi-VN" sz="1400" b="0" i="0" u="none" strike="noStrike" noProof="0">
                          <a:latin typeface="Times New Roman"/>
                        </a:rPr>
                        <a:t>(4) </a:t>
                      </a:r>
                      <a:r>
                        <a:rPr lang="vi-VN" sz="1400" b="0" i="0" u="none" strike="noStrike" noProof="0" err="1">
                          <a:latin typeface="Times New Roman"/>
                        </a:rPr>
                        <a:t>Ertapenem</a:t>
                      </a:r>
                      <a:r>
                        <a:rPr lang="vi-VN" sz="1400" b="0" i="0" u="none" strike="noStrike" noProof="0">
                          <a:latin typeface="Times New Roman"/>
                        </a:rPr>
                        <a:t> 1g</a:t>
                      </a:r>
                      <a:endParaRPr lang="vi-VN" sz="1400">
                        <a:latin typeface="Times New Roman"/>
                      </a:endParaRPr>
                    </a:p>
                  </a:txBody>
                  <a:tcPr/>
                </a:tc>
                <a:extLst>
                  <a:ext uri="{0D108BD9-81ED-4DB2-BD59-A6C34878D82A}">
                    <a16:rowId xmlns:a16="http://schemas.microsoft.com/office/drawing/2014/main" val="3663799568"/>
                  </a:ext>
                </a:extLst>
              </a:tr>
              <a:tr h="1216523">
                <a:tc>
                  <a:txBody>
                    <a:bodyPr/>
                    <a:lstStyle/>
                    <a:p>
                      <a:pPr lvl="0">
                        <a:buNone/>
                      </a:pPr>
                      <a:r>
                        <a:rPr lang="vi-VN" sz="1400">
                          <a:latin typeface="Times New Roman"/>
                        </a:rPr>
                        <a:t>Phù</a:t>
                      </a:r>
                    </a:p>
                  </a:txBody>
                  <a:tcPr/>
                </a:tc>
                <a:tc>
                  <a:txBody>
                    <a:bodyPr/>
                    <a:lstStyle/>
                    <a:p>
                      <a:pPr lvl="0" algn="l">
                        <a:lnSpc>
                          <a:spcPct val="100000"/>
                        </a:lnSpc>
                        <a:spcBef>
                          <a:spcPts val="0"/>
                        </a:spcBef>
                        <a:spcAft>
                          <a:spcPts val="0"/>
                        </a:spcAft>
                        <a:buNone/>
                      </a:pPr>
                      <a:r>
                        <a:rPr lang="vi-VN" sz="1400" b="0" i="0" u="none" strike="noStrike" noProof="0">
                          <a:latin typeface="Times New Roman"/>
                        </a:rPr>
                        <a:t>Giảm đau chân, phù không cải thiện, chưa vận động được 2 chân</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Thuốc: </a:t>
                      </a:r>
                      <a:r>
                        <a:rPr lang="vi-VN" sz="1400" b="0" i="0" u="none" strike="noStrike" noProof="0" err="1">
                          <a:latin typeface="Times New Roman"/>
                        </a:rPr>
                        <a:t>Spinolac</a:t>
                      </a:r>
                      <a:r>
                        <a:rPr lang="vi-VN" sz="1400" b="0" i="0" u="none" strike="noStrike" noProof="0">
                          <a:latin typeface="Times New Roman"/>
                        </a:rPr>
                        <a:t> </a:t>
                      </a:r>
                      <a:r>
                        <a:rPr lang="vi-VN" sz="1400" b="0" i="0" u="none" strike="noStrike" noProof="0" err="1">
                          <a:latin typeface="Times New Roman"/>
                        </a:rPr>
                        <a:t>Fort</a:t>
                      </a:r>
                      <a:r>
                        <a:rPr lang="vi-VN" sz="1400" b="0" i="0" u="none" strike="noStrike" noProof="0">
                          <a:latin typeface="Times New Roman"/>
                        </a:rPr>
                        <a:t> 50/40mg 2 viên/ ngày</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Tham vấn PHCN tập VLTL</a:t>
                      </a:r>
                      <a:endParaRPr lang="vi-VN" sz="1400">
                        <a:latin typeface="Times New Roman"/>
                      </a:endParaRPr>
                    </a:p>
                    <a:p>
                      <a:pPr lvl="0">
                        <a:buNone/>
                      </a:pPr>
                      <a:br>
                        <a:rPr lang="en-US"/>
                      </a:br>
                      <a:endParaRPr lang="en-US" sz="1400">
                        <a:latin typeface="Times New Roman"/>
                      </a:endParaRPr>
                    </a:p>
                  </a:txBody>
                  <a:tcPr/>
                </a:tc>
                <a:tc>
                  <a:txBody>
                    <a:bodyPr/>
                    <a:lstStyle/>
                    <a:p>
                      <a:pPr lvl="0" algn="l">
                        <a:lnSpc>
                          <a:spcPct val="100000"/>
                        </a:lnSpc>
                        <a:spcBef>
                          <a:spcPts val="0"/>
                        </a:spcBef>
                        <a:spcAft>
                          <a:spcPts val="0"/>
                        </a:spcAft>
                        <a:buNone/>
                      </a:pPr>
                      <a:r>
                        <a:rPr lang="vi-VN" sz="1400" b="0" i="0" u="none" strike="noStrike" noProof="0">
                          <a:latin typeface="Times New Roman"/>
                        </a:rPr>
                        <a:t>Giảm đau chân, phù không cải thiện, chưa vận động được 2 chân</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Thuốc: </a:t>
                      </a:r>
                      <a:r>
                        <a:rPr lang="vi-VN" sz="1400" b="0" i="0" u="none" strike="noStrike" noProof="0" err="1">
                          <a:latin typeface="Times New Roman"/>
                        </a:rPr>
                        <a:t>Spinolac</a:t>
                      </a:r>
                      <a:r>
                        <a:rPr lang="vi-VN" sz="1400" b="0" i="0" u="none" strike="noStrike" noProof="0">
                          <a:latin typeface="Times New Roman"/>
                        </a:rPr>
                        <a:t> </a:t>
                      </a:r>
                      <a:r>
                        <a:rPr lang="vi-VN" sz="1400" b="0" i="0" u="none" strike="noStrike" noProof="0" err="1">
                          <a:latin typeface="Times New Roman"/>
                        </a:rPr>
                        <a:t>Fort</a:t>
                      </a:r>
                      <a:r>
                        <a:rPr lang="vi-VN" sz="1400" b="0" i="0" u="none" strike="noStrike" noProof="0">
                          <a:latin typeface="Times New Roman"/>
                        </a:rPr>
                        <a:t> 50/40mg 2 viên/ ngày</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Tập VLTL: vận động tập thụ động, có trợ giúp có đề kháng</a:t>
                      </a:r>
                      <a:endParaRPr lang="vi-VN" sz="1400">
                        <a:latin typeface="Times New Roman"/>
                      </a:endParaRPr>
                    </a:p>
                    <a:p>
                      <a:pPr lvl="0">
                        <a:buNone/>
                      </a:pPr>
                      <a:br>
                        <a:rPr lang="en-US"/>
                      </a:br>
                      <a:endParaRPr lang="en-US" sz="1400">
                        <a:latin typeface="Times New Roman"/>
                      </a:endParaRPr>
                    </a:p>
                  </a:txBody>
                  <a:tcPr/>
                </a:tc>
                <a:tc>
                  <a:txBody>
                    <a:bodyPr/>
                    <a:lstStyle/>
                    <a:p>
                      <a:pPr lvl="0" algn="l">
                        <a:lnSpc>
                          <a:spcPct val="100000"/>
                        </a:lnSpc>
                        <a:spcBef>
                          <a:spcPts val="0"/>
                        </a:spcBef>
                        <a:spcAft>
                          <a:spcPts val="0"/>
                        </a:spcAft>
                        <a:buNone/>
                      </a:pPr>
                      <a:r>
                        <a:rPr lang="vi-VN" sz="1400" b="0" i="0" u="none" strike="noStrike" noProof="0">
                          <a:latin typeface="Times New Roman"/>
                        </a:rPr>
                        <a:t>Giảm đau chân, phù không cải thiện, chưa vận động được 2 chân</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Thuốc: </a:t>
                      </a:r>
                      <a:r>
                        <a:rPr lang="vi-VN" sz="1400" b="0" i="0" u="none" strike="noStrike" noProof="0" err="1">
                          <a:latin typeface="Times New Roman"/>
                        </a:rPr>
                        <a:t>Spinolac</a:t>
                      </a:r>
                      <a:r>
                        <a:rPr lang="vi-VN" sz="1400" b="0" i="0" u="none" strike="noStrike" noProof="0">
                          <a:latin typeface="Times New Roman"/>
                        </a:rPr>
                        <a:t> </a:t>
                      </a:r>
                      <a:r>
                        <a:rPr lang="vi-VN" sz="1400" b="0" i="0" u="none" strike="noStrike" noProof="0" err="1">
                          <a:latin typeface="Times New Roman"/>
                        </a:rPr>
                        <a:t>Fort</a:t>
                      </a:r>
                      <a:r>
                        <a:rPr lang="vi-VN" sz="1400" b="0" i="0" u="none" strike="noStrike" noProof="0">
                          <a:latin typeface="Times New Roman"/>
                        </a:rPr>
                        <a:t> 50/40mg 2 viên/ ngày</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Tập VLTL: vận động tập thụ động, có trợ giúp có đề kháng</a:t>
                      </a:r>
                      <a:endParaRPr lang="vi-VN" sz="1400">
                        <a:latin typeface="Times New Roman"/>
                      </a:endParaRPr>
                    </a:p>
                    <a:p>
                      <a:pPr lvl="0">
                        <a:buNone/>
                      </a:pPr>
                      <a:br>
                        <a:rPr lang="en-US"/>
                      </a:br>
                      <a:endParaRPr lang="en-US" sz="1400">
                        <a:latin typeface="Times New Roman"/>
                      </a:endParaRPr>
                    </a:p>
                  </a:txBody>
                  <a:tcPr/>
                </a:tc>
                <a:tc>
                  <a:txBody>
                    <a:bodyPr/>
                    <a:lstStyle/>
                    <a:p>
                      <a:pPr lvl="0" algn="l">
                        <a:lnSpc>
                          <a:spcPct val="100000"/>
                        </a:lnSpc>
                        <a:spcBef>
                          <a:spcPts val="0"/>
                        </a:spcBef>
                        <a:spcAft>
                          <a:spcPts val="0"/>
                        </a:spcAft>
                        <a:buNone/>
                      </a:pPr>
                      <a:r>
                        <a:rPr lang="vi-VN" sz="1400" b="0" i="0" u="none" strike="noStrike" noProof="0">
                          <a:latin typeface="Times New Roman"/>
                        </a:rPr>
                        <a:t>Giảm đau chân, phù không cải thiện, chưa vận động được 2 chân</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Thuốc: </a:t>
                      </a:r>
                      <a:r>
                        <a:rPr lang="vi-VN" sz="1400" b="0" i="0" u="none" strike="noStrike" noProof="0" err="1">
                          <a:latin typeface="Times New Roman"/>
                        </a:rPr>
                        <a:t>Spinolac</a:t>
                      </a:r>
                      <a:r>
                        <a:rPr lang="vi-VN" sz="1400" b="0" i="0" u="none" strike="noStrike" noProof="0">
                          <a:latin typeface="Times New Roman"/>
                        </a:rPr>
                        <a:t> </a:t>
                      </a:r>
                      <a:r>
                        <a:rPr lang="vi-VN" sz="1400" b="0" i="0" u="none" strike="noStrike" noProof="0" err="1">
                          <a:latin typeface="Times New Roman"/>
                        </a:rPr>
                        <a:t>Fort</a:t>
                      </a:r>
                      <a:r>
                        <a:rPr lang="vi-VN" sz="1400" b="0" i="0" u="none" strike="noStrike" noProof="0">
                          <a:latin typeface="Times New Roman"/>
                        </a:rPr>
                        <a:t> 50/40mg 2 viên/ ngày</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Tập VLTL: vận động tập thụ động, có trợ giúp có đề kháng</a:t>
                      </a:r>
                      <a:endParaRPr lang="vi-VN" sz="1400">
                        <a:latin typeface="Times New Roman"/>
                      </a:endParaRPr>
                    </a:p>
                    <a:p>
                      <a:pPr lvl="0">
                        <a:buNone/>
                      </a:pPr>
                      <a:br>
                        <a:rPr lang="en-US"/>
                      </a:br>
                      <a:endParaRPr lang="en-US" sz="1400">
                        <a:latin typeface="Times New Roman"/>
                      </a:endParaRPr>
                    </a:p>
                  </a:txBody>
                  <a:tcPr/>
                </a:tc>
                <a:extLst>
                  <a:ext uri="{0D108BD9-81ED-4DB2-BD59-A6C34878D82A}">
                    <a16:rowId xmlns:a16="http://schemas.microsoft.com/office/drawing/2014/main" val="4098234021"/>
                  </a:ext>
                </a:extLst>
              </a:tr>
            </a:tbl>
          </a:graphicData>
        </a:graphic>
      </p:graphicFrame>
    </p:spTree>
    <p:extLst>
      <p:ext uri="{BB962C8B-B14F-4D97-AF65-F5344CB8AC3E}">
        <p14:creationId xmlns:p14="http://schemas.microsoft.com/office/powerpoint/2010/main" val="13494658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hỗ dành sẵn cho Ngày tháng 3">
            <a:extLst>
              <a:ext uri="{FF2B5EF4-FFF2-40B4-BE49-F238E27FC236}">
                <a16:creationId xmlns:a16="http://schemas.microsoft.com/office/drawing/2014/main" id="{662E390F-1624-5C64-9CFD-1DB360D7A58C}"/>
              </a:ext>
            </a:extLst>
          </p:cNvPr>
          <p:cNvSpPr>
            <a:spLocks noGrp="1"/>
          </p:cNvSpPr>
          <p:nvPr>
            <p:ph type="dt" sz="half" idx="10"/>
          </p:nvPr>
        </p:nvSpPr>
        <p:spPr/>
        <p:txBody>
          <a:bodyPr/>
          <a:lstStyle/>
          <a:p>
            <a:fld id="{A69EF9AC-A395-4FE0-A991-18AD7B7977EF}" type="datetime1">
              <a:rPr lang="vi-VN" smtClean="0"/>
              <a:t>14/02/2023</a:t>
            </a:fld>
            <a:endParaRPr lang="en-US"/>
          </a:p>
        </p:txBody>
      </p:sp>
      <p:sp>
        <p:nvSpPr>
          <p:cNvPr id="5" name="Chỗ dành sẵn cho Số hiệu Bản chiếu 4">
            <a:extLst>
              <a:ext uri="{FF2B5EF4-FFF2-40B4-BE49-F238E27FC236}">
                <a16:creationId xmlns:a16="http://schemas.microsoft.com/office/drawing/2014/main" id="{72D87339-7E93-C523-809F-DB1FDD55A046}"/>
              </a:ext>
            </a:extLst>
          </p:cNvPr>
          <p:cNvSpPr>
            <a:spLocks noGrp="1"/>
          </p:cNvSpPr>
          <p:nvPr>
            <p:ph type="sldNum" sz="quarter" idx="12"/>
          </p:nvPr>
        </p:nvSpPr>
        <p:spPr/>
        <p:txBody>
          <a:bodyPr/>
          <a:lstStyle/>
          <a:p>
            <a:fld id="{B6F15528-21DE-4FAA-801E-634DDDAF4B2B}" type="slidenum">
              <a:rPr lang="en-US" smtClean="0"/>
              <a:t>37</a:t>
            </a:fld>
            <a:endParaRPr lang="en-US"/>
          </a:p>
        </p:txBody>
      </p:sp>
      <p:graphicFrame>
        <p:nvGraphicFramePr>
          <p:cNvPr id="7" name="Bảng 7">
            <a:extLst>
              <a:ext uri="{FF2B5EF4-FFF2-40B4-BE49-F238E27FC236}">
                <a16:creationId xmlns:a16="http://schemas.microsoft.com/office/drawing/2014/main" id="{11EBFC9D-3627-2927-F450-EC77672282D0}"/>
              </a:ext>
            </a:extLst>
          </p:cNvPr>
          <p:cNvGraphicFramePr>
            <a:graphicFrameLocks noGrp="1"/>
          </p:cNvGraphicFramePr>
          <p:nvPr>
            <p:extLst>
              <p:ext uri="{D42A27DB-BD31-4B8C-83A1-F6EECF244321}">
                <p14:modId xmlns:p14="http://schemas.microsoft.com/office/powerpoint/2010/main" val="2010000132"/>
              </p:ext>
            </p:extLst>
          </p:nvPr>
        </p:nvGraphicFramePr>
        <p:xfrm>
          <a:off x="291416" y="168372"/>
          <a:ext cx="8695322" cy="7117332"/>
        </p:xfrm>
        <a:graphic>
          <a:graphicData uri="http://schemas.openxmlformats.org/drawingml/2006/table">
            <a:tbl>
              <a:tblPr firstRow="1" bandRow="1">
                <a:tableStyleId>{5C22544A-7EE6-4342-B048-85BDC9FD1C3A}</a:tableStyleId>
              </a:tblPr>
              <a:tblGrid>
                <a:gridCol w="1685448">
                  <a:extLst>
                    <a:ext uri="{9D8B030D-6E8A-4147-A177-3AD203B41FA5}">
                      <a16:colId xmlns:a16="http://schemas.microsoft.com/office/drawing/2014/main" val="1513199874"/>
                    </a:ext>
                  </a:extLst>
                </a:gridCol>
                <a:gridCol w="1792682">
                  <a:extLst>
                    <a:ext uri="{9D8B030D-6E8A-4147-A177-3AD203B41FA5}">
                      <a16:colId xmlns:a16="http://schemas.microsoft.com/office/drawing/2014/main" val="2639317387"/>
                    </a:ext>
                  </a:extLst>
                </a:gridCol>
                <a:gridCol w="1739064">
                  <a:extLst>
                    <a:ext uri="{9D8B030D-6E8A-4147-A177-3AD203B41FA5}">
                      <a16:colId xmlns:a16="http://schemas.microsoft.com/office/drawing/2014/main" val="3922571997"/>
                    </a:ext>
                  </a:extLst>
                </a:gridCol>
                <a:gridCol w="1739064">
                  <a:extLst>
                    <a:ext uri="{9D8B030D-6E8A-4147-A177-3AD203B41FA5}">
                      <a16:colId xmlns:a16="http://schemas.microsoft.com/office/drawing/2014/main" val="2293377058"/>
                    </a:ext>
                  </a:extLst>
                </a:gridCol>
                <a:gridCol w="1739064">
                  <a:extLst>
                    <a:ext uri="{9D8B030D-6E8A-4147-A177-3AD203B41FA5}">
                      <a16:colId xmlns:a16="http://schemas.microsoft.com/office/drawing/2014/main" val="3101225716"/>
                    </a:ext>
                  </a:extLst>
                </a:gridCol>
              </a:tblGrid>
              <a:tr h="338262">
                <a:tc rowSpan="2">
                  <a:txBody>
                    <a:bodyPr/>
                    <a:lstStyle/>
                    <a:p>
                      <a:r>
                        <a:rPr lang="vi-VN" sz="1400">
                          <a:latin typeface="Times New Roman"/>
                        </a:rPr>
                        <a:t>Vấn đề</a:t>
                      </a:r>
                    </a:p>
                  </a:txBody>
                  <a:tcPr/>
                </a:tc>
                <a:tc gridSpan="4">
                  <a:txBody>
                    <a:bodyPr/>
                    <a:lstStyle/>
                    <a:p>
                      <a:pPr marL="0" indent="0" algn="ctr">
                        <a:buNone/>
                      </a:pPr>
                      <a:r>
                        <a:rPr lang="vi-VN" sz="1400">
                          <a:latin typeface="Times New Roman"/>
                        </a:rPr>
                        <a:t>Diễn tiến</a:t>
                      </a:r>
                    </a:p>
                  </a:txBody>
                  <a:tcPr/>
                </a:tc>
                <a:tc hMerge="1">
                  <a:txBody>
                    <a:bodyPr/>
                    <a:lstStyle/>
                    <a:p>
                      <a:endParaRPr lang="vi-VN"/>
                    </a:p>
                  </a:txBody>
                  <a:tcPr/>
                </a:tc>
                <a:tc hMerge="1">
                  <a:txBody>
                    <a:bodyPr/>
                    <a:lstStyle/>
                    <a:p>
                      <a:endParaRPr lang="vi-VN"/>
                    </a:p>
                  </a:txBody>
                  <a:tcPr/>
                </a:tc>
                <a:tc hMerge="1">
                  <a:txBody>
                    <a:bodyPr/>
                    <a:lstStyle/>
                    <a:p>
                      <a:endParaRPr lang="vi-VN"/>
                    </a:p>
                  </a:txBody>
                  <a:tcPr/>
                </a:tc>
                <a:extLst>
                  <a:ext uri="{0D108BD9-81ED-4DB2-BD59-A6C34878D82A}">
                    <a16:rowId xmlns:a16="http://schemas.microsoft.com/office/drawing/2014/main" val="3472103512"/>
                  </a:ext>
                </a:extLst>
              </a:tr>
              <a:tr h="327350">
                <a:tc vMerge="1">
                  <a:txBody>
                    <a:bodyPr/>
                    <a:lstStyle/>
                    <a:p>
                      <a:endParaRPr lang="vi-VN"/>
                    </a:p>
                  </a:txBody>
                  <a:tcPr/>
                </a:tc>
                <a:tc>
                  <a:txBody>
                    <a:bodyPr/>
                    <a:lstStyle/>
                    <a:p>
                      <a:pPr lvl="0">
                        <a:buNone/>
                      </a:pPr>
                      <a:r>
                        <a:rPr lang="vi-VN" sz="1400">
                          <a:latin typeface="Times New Roman"/>
                        </a:rPr>
                        <a:t>N9 ( 4/2)</a:t>
                      </a:r>
                    </a:p>
                  </a:txBody>
                  <a:tcPr/>
                </a:tc>
                <a:tc>
                  <a:txBody>
                    <a:bodyPr/>
                    <a:lstStyle/>
                    <a:p>
                      <a:pPr lvl="0">
                        <a:buNone/>
                      </a:pPr>
                      <a:r>
                        <a:rPr lang="vi-VN" sz="1400">
                          <a:latin typeface="Times New Roman"/>
                        </a:rPr>
                        <a:t>N10 ( 5/2)</a:t>
                      </a:r>
                    </a:p>
                  </a:txBody>
                  <a:tcPr/>
                </a:tc>
                <a:tc>
                  <a:txBody>
                    <a:bodyPr/>
                    <a:lstStyle/>
                    <a:p>
                      <a:pPr lvl="0">
                        <a:buNone/>
                      </a:pPr>
                      <a:r>
                        <a:rPr lang="vi-VN" sz="1400">
                          <a:latin typeface="Times New Roman"/>
                        </a:rPr>
                        <a:t>N11 ( 6/2)</a:t>
                      </a:r>
                    </a:p>
                  </a:txBody>
                  <a:tcPr/>
                </a:tc>
                <a:tc>
                  <a:txBody>
                    <a:bodyPr/>
                    <a:lstStyle/>
                    <a:p>
                      <a:pPr lvl="0">
                        <a:buNone/>
                      </a:pPr>
                      <a:r>
                        <a:rPr lang="vi-VN" sz="1400">
                          <a:latin typeface="Times New Roman"/>
                        </a:rPr>
                        <a:t>N12 ( 7/2)</a:t>
                      </a:r>
                    </a:p>
                  </a:txBody>
                  <a:tcPr/>
                </a:tc>
                <a:extLst>
                  <a:ext uri="{0D108BD9-81ED-4DB2-BD59-A6C34878D82A}">
                    <a16:rowId xmlns:a16="http://schemas.microsoft.com/office/drawing/2014/main" val="4274315308"/>
                  </a:ext>
                </a:extLst>
              </a:tr>
              <a:tr h="1833164">
                <a:tc>
                  <a:txBody>
                    <a:bodyPr/>
                    <a:lstStyle/>
                    <a:p>
                      <a:pPr lvl="0">
                        <a:buNone/>
                      </a:pPr>
                      <a:r>
                        <a:rPr lang="vi-VN" sz="1400">
                          <a:latin typeface="Times New Roman"/>
                        </a:rPr>
                        <a:t>Đau</a:t>
                      </a:r>
                    </a:p>
                  </a:txBody>
                  <a:tcPr/>
                </a:tc>
                <a:tc>
                  <a:txBody>
                    <a:bodyPr/>
                    <a:lstStyle/>
                    <a:p>
                      <a:pPr marL="0" lvl="0" indent="0">
                        <a:buNone/>
                      </a:pPr>
                      <a:r>
                        <a:rPr lang="vi-VN" sz="1400" b="0" i="0" u="none" strike="noStrike" noProof="0" err="1">
                          <a:solidFill>
                            <a:schemeClr val="dk1"/>
                          </a:solidFill>
                          <a:latin typeface="Times New Roman"/>
                        </a:rPr>
                        <a:t>Morphin</a:t>
                      </a:r>
                      <a:r>
                        <a:rPr lang="vi-VN" sz="1400" b="0" i="0" u="none" strike="noStrike" noProof="0">
                          <a:solidFill>
                            <a:schemeClr val="dk1"/>
                          </a:solidFill>
                          <a:latin typeface="Times New Roman"/>
                        </a:rPr>
                        <a:t> </a:t>
                      </a:r>
                      <a:r>
                        <a:rPr lang="vi-VN" sz="1400" b="0" i="0" u="none" strike="noStrike" noProof="0" err="1">
                          <a:solidFill>
                            <a:schemeClr val="dk1"/>
                          </a:solidFill>
                          <a:latin typeface="Times New Roman"/>
                        </a:rPr>
                        <a:t>sulfat</a:t>
                      </a:r>
                      <a:r>
                        <a:rPr lang="vi-VN" sz="1400" b="0" i="0" u="none" strike="noStrike" noProof="0">
                          <a:solidFill>
                            <a:schemeClr val="dk1"/>
                          </a:solidFill>
                          <a:latin typeface="Times New Roman"/>
                        </a:rPr>
                        <a:t> (30mg), 06 Viên 1 Viên x 6 uống, Mỗi 4 giờ (liều cứu hộ 18mg) </a:t>
                      </a:r>
                      <a:endParaRPr lang="en-US" sz="1400" b="0" i="0" u="none" strike="noStrike" noProof="0">
                        <a:latin typeface="Times New Roman"/>
                      </a:endParaRPr>
                    </a:p>
                    <a:p>
                      <a:pPr marL="0" lvl="0" indent="0">
                        <a:buNone/>
                      </a:pPr>
                      <a:r>
                        <a:rPr lang="vi-VN" sz="1400" b="0" i="0" u="none" strike="noStrike" noProof="0">
                          <a:solidFill>
                            <a:schemeClr val="dk1"/>
                          </a:solidFill>
                          <a:latin typeface="Times New Roman"/>
                        </a:rPr>
                        <a:t>- </a:t>
                      </a:r>
                      <a:r>
                        <a:rPr lang="vi-VN" sz="1400" b="0" i="0" u="none" strike="noStrike" noProof="0" err="1">
                          <a:solidFill>
                            <a:schemeClr val="dk1"/>
                          </a:solidFill>
                          <a:latin typeface="Times New Roman"/>
                        </a:rPr>
                        <a:t>Pregabalin</a:t>
                      </a:r>
                      <a:r>
                        <a:rPr lang="vi-VN" sz="1400" b="0" i="0" u="none" strike="noStrike" noProof="0">
                          <a:solidFill>
                            <a:schemeClr val="dk1"/>
                          </a:solidFill>
                          <a:latin typeface="Times New Roman"/>
                        </a:rPr>
                        <a:t> (</a:t>
                      </a:r>
                      <a:r>
                        <a:rPr lang="vi-VN" sz="1400" b="0" i="0" u="none" strike="noStrike" noProof="0" err="1">
                          <a:solidFill>
                            <a:schemeClr val="dk1"/>
                          </a:solidFill>
                          <a:latin typeface="Times New Roman"/>
                        </a:rPr>
                        <a:t>Cododamed</a:t>
                      </a:r>
                      <a:r>
                        <a:rPr lang="vi-VN" sz="1400" b="0" i="0" u="none" strike="noStrike" noProof="0">
                          <a:solidFill>
                            <a:schemeClr val="dk1"/>
                          </a:solidFill>
                          <a:latin typeface="Times New Roman"/>
                        </a:rPr>
                        <a:t> 75mg), 04 Viên 1 Viên x 4 uống,</a:t>
                      </a:r>
                      <a:endParaRPr lang="en-US" sz="1400">
                        <a:latin typeface="Times New Roman"/>
                      </a:endParaRPr>
                    </a:p>
                  </a:txBody>
                  <a:tcPr/>
                </a:tc>
                <a:tc>
                  <a:txBody>
                    <a:bodyPr/>
                    <a:lstStyle/>
                    <a:p>
                      <a:pPr marL="0" lvl="0" indent="0" algn="l" defTabSz="914400" rtl="0" eaLnBrk="1" latinLnBrk="0" hangingPunct="1">
                        <a:buNone/>
                      </a:pPr>
                      <a:r>
                        <a:rPr lang="vi-VN" sz="1400" b="0" i="0" u="none" strike="noStrike" kern="1200" noProof="0" err="1">
                          <a:solidFill>
                            <a:schemeClr val="dk1"/>
                          </a:solidFill>
                          <a:latin typeface="Times New Roman"/>
                          <a:ea typeface="+mn-ea"/>
                          <a:cs typeface="+mn-cs"/>
                        </a:rPr>
                        <a:t>Morphin</a:t>
                      </a:r>
                      <a:r>
                        <a:rPr lang="vi-VN" sz="1400" b="0" i="0" u="none" strike="noStrike" kern="1200" noProof="0">
                          <a:solidFill>
                            <a:schemeClr val="dk1"/>
                          </a:solidFill>
                          <a:latin typeface="Times New Roman"/>
                          <a:ea typeface="+mn-ea"/>
                          <a:cs typeface="+mn-cs"/>
                        </a:rPr>
                        <a:t> </a:t>
                      </a:r>
                      <a:r>
                        <a:rPr lang="vi-VN" sz="1400" b="0" i="0" u="none" strike="noStrike" kern="1200" noProof="0" err="1">
                          <a:solidFill>
                            <a:schemeClr val="dk1"/>
                          </a:solidFill>
                          <a:latin typeface="Times New Roman"/>
                          <a:ea typeface="+mn-ea"/>
                          <a:cs typeface="+mn-cs"/>
                        </a:rPr>
                        <a:t>sulfat</a:t>
                      </a:r>
                      <a:r>
                        <a:rPr lang="vi-VN" sz="1400" b="0" i="0" u="none" strike="noStrike" kern="1200" noProof="0">
                          <a:solidFill>
                            <a:schemeClr val="dk1"/>
                          </a:solidFill>
                          <a:latin typeface="Times New Roman"/>
                          <a:ea typeface="+mn-ea"/>
                          <a:cs typeface="+mn-cs"/>
                        </a:rPr>
                        <a:t> (30mg), 07 Viên 33/30 Viên x 6 uống, Mỗi 4 giờ (liều cứu hộ 20mg)</a:t>
                      </a:r>
                    </a:p>
                    <a:p>
                      <a:pPr marL="0" lvl="0" indent="0" algn="l">
                        <a:buNone/>
                      </a:pPr>
                      <a:r>
                        <a:rPr lang="vi-VN" sz="1400" b="0" i="0" u="none" strike="noStrike" kern="1200" noProof="0" err="1">
                          <a:solidFill>
                            <a:schemeClr val="dk1"/>
                          </a:solidFill>
                          <a:latin typeface="Times New Roman"/>
                        </a:rPr>
                        <a:t>Pregabalin</a:t>
                      </a:r>
                      <a:r>
                        <a:rPr lang="vi-VN" sz="1400" b="0" i="0" u="none" strike="noStrike" kern="1200" noProof="0">
                          <a:solidFill>
                            <a:schemeClr val="dk1"/>
                          </a:solidFill>
                          <a:latin typeface="Times New Roman"/>
                        </a:rPr>
                        <a:t> 5 </a:t>
                      </a:r>
                      <a:r>
                        <a:rPr lang="vi-VN" sz="1400" b="0" i="0" u="none" strike="noStrike" kern="1200" noProof="0" err="1">
                          <a:solidFill>
                            <a:schemeClr val="dk1"/>
                          </a:solidFill>
                          <a:latin typeface="Times New Roman"/>
                        </a:rPr>
                        <a:t>mg</a:t>
                      </a:r>
                      <a:r>
                        <a:rPr lang="vi-VN" sz="1400" b="0" i="0" u="none" strike="noStrike" kern="1200" noProof="0">
                          <a:solidFill>
                            <a:schemeClr val="dk1"/>
                          </a:solidFill>
                          <a:latin typeface="Times New Roman"/>
                        </a:rPr>
                        <a:t> x4v (u)</a:t>
                      </a:r>
                      <a:endParaRPr lang="vi-VN" sz="1400">
                        <a:latin typeface="Times New Roman"/>
                      </a:endParaRPr>
                    </a:p>
                  </a:txBody>
                  <a:tcPr/>
                </a:tc>
                <a:tc>
                  <a:txBody>
                    <a:bodyPr/>
                    <a:lstStyle/>
                    <a:p>
                      <a:pPr marL="0" lvl="0" indent="0" algn="l" rtl="0" eaLnBrk="1" latinLnBrk="0" hangingPunct="1">
                        <a:buNone/>
                      </a:pPr>
                      <a:r>
                        <a:rPr lang="vi-VN" sz="1400" b="0" i="0" u="none" strike="noStrike" kern="1200" noProof="0" err="1">
                          <a:solidFill>
                            <a:schemeClr val="dk1"/>
                          </a:solidFill>
                          <a:latin typeface="Times New Roman"/>
                          <a:ea typeface="+mn-ea"/>
                          <a:cs typeface="+mn-cs"/>
                        </a:rPr>
                        <a:t>Morphin</a:t>
                      </a:r>
                      <a:r>
                        <a:rPr lang="vi-VN" sz="1400" b="0" i="0" u="none" strike="noStrike" kern="1200" noProof="0">
                          <a:solidFill>
                            <a:schemeClr val="dk1"/>
                          </a:solidFill>
                          <a:latin typeface="Times New Roman"/>
                          <a:ea typeface="+mn-ea"/>
                          <a:cs typeface="+mn-cs"/>
                        </a:rPr>
                        <a:t> </a:t>
                      </a:r>
                      <a:r>
                        <a:rPr lang="vi-VN" sz="1400" b="0" i="0" u="none" strike="noStrike" kern="1200" noProof="0" err="1">
                          <a:solidFill>
                            <a:schemeClr val="dk1"/>
                          </a:solidFill>
                          <a:latin typeface="Times New Roman"/>
                          <a:ea typeface="+mn-ea"/>
                          <a:cs typeface="+mn-cs"/>
                        </a:rPr>
                        <a:t>sulfat</a:t>
                      </a:r>
                      <a:r>
                        <a:rPr lang="vi-VN" sz="1400" b="0" i="0" u="none" strike="noStrike" kern="1200" noProof="0">
                          <a:solidFill>
                            <a:schemeClr val="dk1"/>
                          </a:solidFill>
                          <a:latin typeface="Times New Roman"/>
                          <a:ea typeface="+mn-ea"/>
                          <a:cs typeface="+mn-cs"/>
                        </a:rPr>
                        <a:t> (30mg), 07 Viên 33/30 Viên x 6 uống, Mỗi 4 giờ (liều cứu hộ 20mg)</a:t>
                      </a:r>
                    </a:p>
                    <a:p>
                      <a:pPr marL="0" lvl="0" indent="0" algn="l">
                        <a:buNone/>
                      </a:pPr>
                      <a:r>
                        <a:rPr lang="vi-VN" sz="1400" b="0" i="0" u="none" strike="noStrike" kern="1200" noProof="0" err="1">
                          <a:solidFill>
                            <a:schemeClr val="dk1"/>
                          </a:solidFill>
                          <a:latin typeface="Times New Roman"/>
                        </a:rPr>
                        <a:t>Pregabalin</a:t>
                      </a:r>
                      <a:r>
                        <a:rPr lang="vi-VN" sz="1400" b="0" i="0" u="none" strike="noStrike" kern="1200" noProof="0">
                          <a:solidFill>
                            <a:schemeClr val="dk1"/>
                          </a:solidFill>
                          <a:latin typeface="Times New Roman"/>
                        </a:rPr>
                        <a:t> 5 </a:t>
                      </a:r>
                      <a:r>
                        <a:rPr lang="vi-VN" sz="1400" b="0" i="0" u="none" strike="noStrike" kern="1200" noProof="0" err="1">
                          <a:solidFill>
                            <a:schemeClr val="dk1"/>
                          </a:solidFill>
                          <a:latin typeface="Times New Roman"/>
                        </a:rPr>
                        <a:t>mg</a:t>
                      </a:r>
                      <a:r>
                        <a:rPr lang="vi-VN" sz="1400" b="0" i="0" u="none" strike="noStrike" kern="1200" noProof="0">
                          <a:solidFill>
                            <a:schemeClr val="dk1"/>
                          </a:solidFill>
                          <a:latin typeface="Times New Roman"/>
                        </a:rPr>
                        <a:t> x4v (u)</a:t>
                      </a:r>
                      <a:endParaRPr lang="vi-VN" sz="1400">
                        <a:latin typeface="Times New Roman"/>
                      </a:endParaRPr>
                    </a:p>
                  </a:txBody>
                  <a:tcPr/>
                </a:tc>
                <a:tc>
                  <a:txBody>
                    <a:bodyPr/>
                    <a:lstStyle/>
                    <a:p>
                      <a:pPr marL="0" lvl="0" indent="0">
                        <a:buNone/>
                      </a:pPr>
                      <a:r>
                        <a:rPr lang="vi-VN" sz="1400" b="0" i="0" u="none" strike="noStrike" noProof="0" err="1">
                          <a:solidFill>
                            <a:schemeClr val="dk1"/>
                          </a:solidFill>
                          <a:latin typeface="Times New Roman"/>
                        </a:rPr>
                        <a:t>Morphin</a:t>
                      </a:r>
                      <a:r>
                        <a:rPr lang="vi-VN" sz="1400" b="0" i="0" u="none" strike="noStrike" noProof="0">
                          <a:solidFill>
                            <a:schemeClr val="dk1"/>
                          </a:solidFill>
                          <a:latin typeface="Times New Roman"/>
                        </a:rPr>
                        <a:t> </a:t>
                      </a:r>
                      <a:r>
                        <a:rPr lang="vi-VN" sz="1400" b="0" i="0" u="none" strike="noStrike" noProof="0" err="1">
                          <a:solidFill>
                            <a:schemeClr val="dk1"/>
                          </a:solidFill>
                          <a:latin typeface="Times New Roman"/>
                        </a:rPr>
                        <a:t>sulfat</a:t>
                      </a:r>
                      <a:r>
                        <a:rPr lang="vi-VN" sz="1400" b="0" i="0" u="none" strike="noStrike" noProof="0">
                          <a:solidFill>
                            <a:schemeClr val="dk1"/>
                          </a:solidFill>
                          <a:latin typeface="Times New Roman"/>
                        </a:rPr>
                        <a:t> (30mg), 07 Viên 33/30 Viên x 6 uống, Mỗi 4 giờ (liều cứu hộ 20mg)</a:t>
                      </a:r>
                    </a:p>
                    <a:p>
                      <a:pPr marL="0" lvl="0" indent="0">
                        <a:buNone/>
                      </a:pPr>
                      <a:r>
                        <a:rPr lang="vi-VN" sz="1400" b="0" i="0" u="none" strike="noStrike" noProof="0" err="1">
                          <a:solidFill>
                            <a:schemeClr val="dk1"/>
                          </a:solidFill>
                          <a:latin typeface="Times New Roman"/>
                        </a:rPr>
                        <a:t>Pregabalin</a:t>
                      </a:r>
                      <a:r>
                        <a:rPr lang="vi-VN" sz="1400" b="0" i="0" u="none" strike="noStrike" noProof="0">
                          <a:solidFill>
                            <a:schemeClr val="dk1"/>
                          </a:solidFill>
                          <a:latin typeface="Times New Roman"/>
                        </a:rPr>
                        <a:t> 5 </a:t>
                      </a:r>
                      <a:r>
                        <a:rPr lang="vi-VN" sz="1400" b="0" i="0" u="none" strike="noStrike" noProof="0" err="1">
                          <a:solidFill>
                            <a:schemeClr val="dk1"/>
                          </a:solidFill>
                          <a:latin typeface="Times New Roman"/>
                        </a:rPr>
                        <a:t>mg</a:t>
                      </a:r>
                      <a:r>
                        <a:rPr lang="vi-VN" sz="1400" b="0" i="0" u="none" strike="noStrike" noProof="0">
                          <a:solidFill>
                            <a:schemeClr val="dk1"/>
                          </a:solidFill>
                          <a:latin typeface="Times New Roman"/>
                        </a:rPr>
                        <a:t> x4v (u)</a:t>
                      </a:r>
                      <a:endParaRPr lang="vi-VN" sz="1400">
                        <a:latin typeface="Times New Roman"/>
                      </a:endParaRPr>
                    </a:p>
                  </a:txBody>
                  <a:tcPr/>
                </a:tc>
                <a:extLst>
                  <a:ext uri="{0D108BD9-81ED-4DB2-BD59-A6C34878D82A}">
                    <a16:rowId xmlns:a16="http://schemas.microsoft.com/office/drawing/2014/main" val="2773396808"/>
                  </a:ext>
                </a:extLst>
              </a:tr>
              <a:tr h="1265756">
                <a:tc>
                  <a:txBody>
                    <a:bodyPr/>
                    <a:lstStyle/>
                    <a:p>
                      <a:pPr lvl="0">
                        <a:buNone/>
                      </a:pPr>
                      <a:r>
                        <a:rPr lang="vi-VN" sz="1400">
                          <a:latin typeface="Times New Roman"/>
                        </a:rPr>
                        <a:t>Nhiễm trùng</a:t>
                      </a:r>
                    </a:p>
                  </a:txBody>
                  <a:tcPr/>
                </a:tc>
                <a:tc>
                  <a:txBody>
                    <a:bodyPr/>
                    <a:lstStyle/>
                    <a:p>
                      <a:pPr lvl="0">
                        <a:buNone/>
                      </a:pPr>
                      <a:r>
                        <a:rPr lang="vi-VN" sz="1400">
                          <a:latin typeface="Times New Roman"/>
                        </a:rPr>
                        <a:t>Không sốt</a:t>
                      </a:r>
                    </a:p>
                    <a:p>
                      <a:pPr lvl="0">
                        <a:buNone/>
                      </a:pPr>
                      <a:r>
                        <a:rPr lang="vi-VN" sz="1400">
                          <a:latin typeface="Times New Roman"/>
                        </a:rPr>
                        <a:t>WBC: 22-&gt; 17k/</a:t>
                      </a:r>
                      <a:r>
                        <a:rPr lang="vi-VN" sz="1400" err="1">
                          <a:latin typeface="Times New Roman"/>
                        </a:rPr>
                        <a:t>uL</a:t>
                      </a:r>
                      <a:endParaRPr lang="vi-VN" sz="1400">
                        <a:latin typeface="Times New Roman"/>
                      </a:endParaRPr>
                    </a:p>
                    <a:p>
                      <a:pPr lvl="0">
                        <a:buNone/>
                      </a:pPr>
                      <a:r>
                        <a:rPr lang="vi-VN" sz="1400" err="1">
                          <a:latin typeface="Times New Roman"/>
                        </a:rPr>
                        <a:t>Pro</a:t>
                      </a:r>
                      <a:r>
                        <a:rPr lang="vi-VN" sz="1400">
                          <a:latin typeface="Times New Roman"/>
                        </a:rPr>
                        <a:t>- </a:t>
                      </a:r>
                      <a:r>
                        <a:rPr lang="vi-VN" sz="1400" err="1">
                          <a:latin typeface="Times New Roman"/>
                        </a:rPr>
                        <a:t>calcitonin</a:t>
                      </a:r>
                      <a:r>
                        <a:rPr lang="vi-VN" sz="1400">
                          <a:latin typeface="Times New Roman"/>
                        </a:rPr>
                        <a:t>: 0,29 -&gt; 0,28</a:t>
                      </a:r>
                    </a:p>
                    <a:p>
                      <a:pPr lvl="0">
                        <a:buNone/>
                      </a:pPr>
                      <a:r>
                        <a:rPr lang="vi-VN" sz="1400">
                          <a:latin typeface="Times New Roman"/>
                        </a:rPr>
                        <a:t>(5) </a:t>
                      </a:r>
                      <a:r>
                        <a:rPr lang="vi-VN" sz="1400" err="1">
                          <a:latin typeface="Times New Roman"/>
                        </a:rPr>
                        <a:t>Ertapenem</a:t>
                      </a:r>
                      <a:endParaRPr lang="vi-VN" sz="1400">
                        <a:latin typeface="Times New Roman"/>
                      </a:endParaRPr>
                    </a:p>
                  </a:txBody>
                  <a:tcPr/>
                </a:tc>
                <a:tc>
                  <a:txBody>
                    <a:bodyPr/>
                    <a:lstStyle/>
                    <a:p>
                      <a:pPr lvl="0">
                        <a:buNone/>
                      </a:pPr>
                      <a:r>
                        <a:rPr lang="vi-VN" sz="1400">
                          <a:latin typeface="Times New Roman"/>
                        </a:rPr>
                        <a:t>Không sốt</a:t>
                      </a:r>
                    </a:p>
                    <a:p>
                      <a:pPr lvl="0">
                        <a:buNone/>
                      </a:pPr>
                      <a:r>
                        <a:rPr lang="vi-VN" sz="1400">
                          <a:latin typeface="Times New Roman"/>
                        </a:rPr>
                        <a:t>(6) </a:t>
                      </a:r>
                      <a:r>
                        <a:rPr lang="vi-VN" sz="1400" err="1">
                          <a:latin typeface="Times New Roman"/>
                        </a:rPr>
                        <a:t>Ertapenem</a:t>
                      </a:r>
                      <a:endParaRPr lang="vi-VN" sz="1400">
                        <a:latin typeface="Times New Roman"/>
                      </a:endParaRPr>
                    </a:p>
                  </a:txBody>
                  <a:tcPr/>
                </a:tc>
                <a:tc>
                  <a:txBody>
                    <a:bodyPr/>
                    <a:lstStyle/>
                    <a:p>
                      <a:pPr lvl="0">
                        <a:buNone/>
                      </a:pPr>
                      <a:r>
                        <a:rPr lang="vi-VN" sz="1400">
                          <a:latin typeface="Times New Roman"/>
                        </a:rPr>
                        <a:t>Không sốt</a:t>
                      </a:r>
                    </a:p>
                    <a:p>
                      <a:pPr lvl="0">
                        <a:buNone/>
                      </a:pPr>
                      <a:r>
                        <a:rPr lang="vi-VN" sz="1400">
                          <a:latin typeface="Times New Roman"/>
                        </a:rPr>
                        <a:t>(7) </a:t>
                      </a:r>
                      <a:r>
                        <a:rPr lang="vi-VN" sz="1400" err="1">
                          <a:latin typeface="Times New Roman"/>
                        </a:rPr>
                        <a:t>Ertapenem</a:t>
                      </a:r>
                      <a:endParaRPr lang="vi-VN" sz="1400">
                        <a:latin typeface="Times New Roman"/>
                      </a:endParaRPr>
                    </a:p>
                    <a:p>
                      <a:pPr lvl="0">
                        <a:buNone/>
                      </a:pPr>
                      <a:endParaRPr lang="vi-VN" sz="1400">
                        <a:latin typeface="Times New Roman"/>
                      </a:endParaRPr>
                    </a:p>
                  </a:txBody>
                  <a:tcPr/>
                </a:tc>
                <a:tc>
                  <a:txBody>
                    <a:bodyPr/>
                    <a:lstStyle/>
                    <a:p>
                      <a:pPr lvl="0">
                        <a:buNone/>
                      </a:pPr>
                      <a:r>
                        <a:rPr lang="vi-VN" sz="1400">
                          <a:latin typeface="Times New Roman"/>
                        </a:rPr>
                        <a:t>Không sốt</a:t>
                      </a:r>
                    </a:p>
                    <a:p>
                      <a:pPr lvl="0">
                        <a:buNone/>
                      </a:pPr>
                      <a:r>
                        <a:rPr lang="vi-VN" sz="1400">
                          <a:latin typeface="Times New Roman"/>
                        </a:rPr>
                        <a:t>(8) </a:t>
                      </a:r>
                      <a:r>
                        <a:rPr lang="vi-VN" sz="1400" err="1">
                          <a:latin typeface="Times New Roman"/>
                        </a:rPr>
                        <a:t>Ertapenem</a:t>
                      </a:r>
                      <a:endParaRPr lang="vi-VN" sz="1400">
                        <a:latin typeface="Times New Roman"/>
                      </a:endParaRPr>
                    </a:p>
                  </a:txBody>
                  <a:tcPr/>
                </a:tc>
                <a:extLst>
                  <a:ext uri="{0D108BD9-81ED-4DB2-BD59-A6C34878D82A}">
                    <a16:rowId xmlns:a16="http://schemas.microsoft.com/office/drawing/2014/main" val="3663799568"/>
                  </a:ext>
                </a:extLst>
              </a:tr>
              <a:tr h="1319909">
                <a:tc>
                  <a:txBody>
                    <a:bodyPr/>
                    <a:lstStyle/>
                    <a:p>
                      <a:pPr lvl="0">
                        <a:buNone/>
                      </a:pPr>
                      <a:r>
                        <a:rPr lang="vi-VN" sz="1400">
                          <a:latin typeface="Times New Roman"/>
                        </a:rPr>
                        <a:t>Phù</a:t>
                      </a:r>
                    </a:p>
                  </a:txBody>
                  <a:tcPr/>
                </a:tc>
                <a:tc>
                  <a:txBody>
                    <a:bodyPr/>
                    <a:lstStyle/>
                    <a:p>
                      <a:pPr lvl="0" algn="l">
                        <a:lnSpc>
                          <a:spcPct val="100000"/>
                        </a:lnSpc>
                        <a:spcBef>
                          <a:spcPts val="0"/>
                        </a:spcBef>
                        <a:spcAft>
                          <a:spcPts val="0"/>
                        </a:spcAft>
                        <a:buNone/>
                      </a:pPr>
                      <a:r>
                        <a:rPr lang="vi-VN" sz="1400" b="0" i="0" u="none" strike="noStrike" noProof="0">
                          <a:latin typeface="Times New Roman"/>
                        </a:rPr>
                        <a:t>Giảm đau chân, phù không cải thiện, chưa vận động được 2 chân</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Thuốc: </a:t>
                      </a:r>
                      <a:r>
                        <a:rPr lang="vi-VN" sz="1400" b="0" i="0" u="none" strike="noStrike" noProof="0" err="1">
                          <a:latin typeface="Times New Roman"/>
                        </a:rPr>
                        <a:t>Spinolac</a:t>
                      </a:r>
                      <a:r>
                        <a:rPr lang="vi-VN" sz="1400" b="0" i="0" u="none" strike="noStrike" noProof="0">
                          <a:latin typeface="Times New Roman"/>
                        </a:rPr>
                        <a:t> </a:t>
                      </a:r>
                      <a:r>
                        <a:rPr lang="vi-VN" sz="1400" b="0" i="0" u="none" strike="noStrike" noProof="0" err="1">
                          <a:latin typeface="Times New Roman"/>
                        </a:rPr>
                        <a:t>Fort</a:t>
                      </a:r>
                      <a:r>
                        <a:rPr lang="vi-VN" sz="1400" b="0" i="0" u="none" strike="noStrike" noProof="0">
                          <a:latin typeface="Times New Roman"/>
                        </a:rPr>
                        <a:t> 50/40mg 2 viên/ ngày</a:t>
                      </a:r>
                      <a:endParaRPr lang="vi-VN" sz="1400">
                        <a:latin typeface="Times New Roman"/>
                      </a:endParaRPr>
                    </a:p>
                    <a:p>
                      <a:pPr lvl="0" algn="l">
                        <a:lnSpc>
                          <a:spcPct val="100000"/>
                        </a:lnSpc>
                        <a:spcBef>
                          <a:spcPts val="0"/>
                        </a:spcBef>
                        <a:spcAft>
                          <a:spcPts val="0"/>
                        </a:spcAft>
                        <a:buNone/>
                      </a:pPr>
                      <a:r>
                        <a:rPr lang="vi-VN" sz="1400" b="0" i="0" u="none" strike="noStrike" noProof="0" err="1">
                          <a:latin typeface="Times New Roman"/>
                        </a:rPr>
                        <a:t>Dexamethasone</a:t>
                      </a:r>
                      <a:r>
                        <a:rPr lang="vi-VN" sz="1400" b="0" i="0" u="none" strike="noStrike" noProof="0">
                          <a:latin typeface="Times New Roman"/>
                        </a:rPr>
                        <a:t> 4mg/ngày</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Tập VLTL: vận động tập thụ động, có trợ giúp có đề kháng</a:t>
                      </a:r>
                      <a:endParaRPr lang="vi-VN" sz="1400">
                        <a:latin typeface="Times New Roman"/>
                      </a:endParaRPr>
                    </a:p>
                    <a:p>
                      <a:pPr lvl="0" algn="l">
                        <a:lnSpc>
                          <a:spcPct val="100000"/>
                        </a:lnSpc>
                        <a:spcBef>
                          <a:spcPts val="0"/>
                        </a:spcBef>
                        <a:spcAft>
                          <a:spcPts val="0"/>
                        </a:spcAft>
                        <a:buNone/>
                      </a:pPr>
                      <a:br>
                        <a:rPr lang="en-US"/>
                      </a:br>
                      <a:endParaRPr lang="en-US" sz="1400">
                        <a:latin typeface="Times New Roman"/>
                      </a:endParaRPr>
                    </a:p>
                  </a:txBody>
                  <a:tcPr/>
                </a:tc>
                <a:tc>
                  <a:txBody>
                    <a:bodyPr/>
                    <a:lstStyle/>
                    <a:p>
                      <a:pPr lvl="0" algn="l">
                        <a:lnSpc>
                          <a:spcPct val="100000"/>
                        </a:lnSpc>
                        <a:spcBef>
                          <a:spcPts val="0"/>
                        </a:spcBef>
                        <a:spcAft>
                          <a:spcPts val="0"/>
                        </a:spcAft>
                        <a:buNone/>
                      </a:pPr>
                      <a:r>
                        <a:rPr lang="vi-VN" sz="1400" b="0" i="0" u="none" strike="noStrike" noProof="0">
                          <a:latin typeface="Times New Roman"/>
                        </a:rPr>
                        <a:t>Giảm đau chân, phù không cải thiện, chưa vận động được 2 chân</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Thuốc: </a:t>
                      </a:r>
                      <a:r>
                        <a:rPr lang="vi-VN" sz="1400" b="0" i="0" u="none" strike="noStrike" noProof="0" err="1">
                          <a:latin typeface="Times New Roman"/>
                        </a:rPr>
                        <a:t>Spinolac</a:t>
                      </a:r>
                      <a:r>
                        <a:rPr lang="vi-VN" sz="1400" b="0" i="0" u="none" strike="noStrike" noProof="0">
                          <a:latin typeface="Times New Roman"/>
                        </a:rPr>
                        <a:t> </a:t>
                      </a:r>
                      <a:r>
                        <a:rPr lang="vi-VN" sz="1400" b="0" i="0" u="none" strike="noStrike" noProof="0" err="1">
                          <a:latin typeface="Times New Roman"/>
                        </a:rPr>
                        <a:t>Fort</a:t>
                      </a:r>
                      <a:r>
                        <a:rPr lang="vi-VN" sz="1400" b="0" i="0" u="none" strike="noStrike" noProof="0">
                          <a:latin typeface="Times New Roman"/>
                        </a:rPr>
                        <a:t> 50/40mg 2 viên/ ngày</a:t>
                      </a:r>
                      <a:endParaRPr lang="vi-VN" sz="1400">
                        <a:latin typeface="Times New Roman"/>
                      </a:endParaRPr>
                    </a:p>
                    <a:p>
                      <a:pPr lvl="0" algn="l">
                        <a:lnSpc>
                          <a:spcPct val="100000"/>
                        </a:lnSpc>
                        <a:spcBef>
                          <a:spcPts val="0"/>
                        </a:spcBef>
                        <a:spcAft>
                          <a:spcPts val="0"/>
                        </a:spcAft>
                        <a:buNone/>
                      </a:pPr>
                      <a:r>
                        <a:rPr lang="vi-VN" sz="1400" b="0" i="0" u="none" strike="noStrike" noProof="0" err="1">
                          <a:latin typeface="Times New Roman"/>
                        </a:rPr>
                        <a:t>Furosemide</a:t>
                      </a:r>
                      <a:r>
                        <a:rPr lang="vi-VN" sz="1400" b="0" i="0" u="none" strike="noStrike" noProof="0">
                          <a:latin typeface="Times New Roman"/>
                        </a:rPr>
                        <a:t> 40mg/ngày</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Tập VLTL: vận động tập thụ động, có trợ giúp có đề kháng</a:t>
                      </a:r>
                      <a:endParaRPr lang="vi-VN" sz="1400">
                        <a:latin typeface="Times New Roman"/>
                      </a:endParaRPr>
                    </a:p>
                    <a:p>
                      <a:pPr lvl="0">
                        <a:buNone/>
                      </a:pPr>
                      <a:br>
                        <a:rPr lang="en-US"/>
                      </a:br>
                      <a:endParaRPr lang="en-US" sz="1400">
                        <a:latin typeface="Times New Roman"/>
                      </a:endParaRPr>
                    </a:p>
                  </a:txBody>
                  <a:tcPr/>
                </a:tc>
                <a:tc>
                  <a:txBody>
                    <a:bodyPr/>
                    <a:lstStyle/>
                    <a:p>
                      <a:pPr lvl="0" algn="l">
                        <a:lnSpc>
                          <a:spcPct val="100000"/>
                        </a:lnSpc>
                        <a:spcBef>
                          <a:spcPts val="0"/>
                        </a:spcBef>
                        <a:spcAft>
                          <a:spcPts val="0"/>
                        </a:spcAft>
                        <a:buNone/>
                      </a:pPr>
                      <a:r>
                        <a:rPr lang="vi-VN" sz="1400" b="0" i="0" u="none" strike="noStrike" noProof="0">
                          <a:latin typeface="Times New Roman"/>
                        </a:rPr>
                        <a:t>Giảm đau chân, phù không cải thiện, chưa vận động được 2 chân</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Thuốc: </a:t>
                      </a:r>
                      <a:r>
                        <a:rPr lang="vi-VN" sz="1400" b="0" i="0" u="none" strike="noStrike" noProof="0" err="1">
                          <a:latin typeface="Times New Roman"/>
                        </a:rPr>
                        <a:t>Spinolac</a:t>
                      </a:r>
                      <a:r>
                        <a:rPr lang="vi-VN" sz="1400" b="0" i="0" u="none" strike="noStrike" noProof="0">
                          <a:latin typeface="Times New Roman"/>
                        </a:rPr>
                        <a:t> </a:t>
                      </a:r>
                      <a:r>
                        <a:rPr lang="vi-VN" sz="1400" b="0" i="0" u="none" strike="noStrike" noProof="0" err="1">
                          <a:latin typeface="Times New Roman"/>
                        </a:rPr>
                        <a:t>Fort</a:t>
                      </a:r>
                      <a:r>
                        <a:rPr lang="vi-VN" sz="1400" b="0" i="0" u="none" strike="noStrike" noProof="0">
                          <a:latin typeface="Times New Roman"/>
                        </a:rPr>
                        <a:t> 50/40mg 2 viên/ ngày</a:t>
                      </a:r>
                      <a:endParaRPr lang="vi-VN" sz="1400">
                        <a:latin typeface="Times New Roman"/>
                      </a:endParaRPr>
                    </a:p>
                    <a:p>
                      <a:pPr lvl="0" algn="l">
                        <a:lnSpc>
                          <a:spcPct val="100000"/>
                        </a:lnSpc>
                        <a:spcBef>
                          <a:spcPts val="0"/>
                        </a:spcBef>
                        <a:spcAft>
                          <a:spcPts val="0"/>
                        </a:spcAft>
                        <a:buNone/>
                      </a:pPr>
                      <a:r>
                        <a:rPr lang="vi-VN" sz="1400" b="0" i="0" u="none" strike="noStrike" noProof="0" err="1">
                          <a:latin typeface="Times New Roman"/>
                        </a:rPr>
                        <a:t>Dexamethasone</a:t>
                      </a:r>
                      <a:r>
                        <a:rPr lang="vi-VN" sz="1400" b="0" i="0" u="none" strike="noStrike" noProof="0">
                          <a:latin typeface="Times New Roman"/>
                        </a:rPr>
                        <a:t> 4mg/ngày</a:t>
                      </a:r>
                      <a:endParaRPr lang="vi-VN" sz="1400">
                        <a:latin typeface="Times New Roman"/>
                      </a:endParaRPr>
                    </a:p>
                    <a:p>
                      <a:pPr lvl="0" algn="l">
                        <a:lnSpc>
                          <a:spcPct val="100000"/>
                        </a:lnSpc>
                        <a:spcBef>
                          <a:spcPts val="0"/>
                        </a:spcBef>
                        <a:spcAft>
                          <a:spcPts val="0"/>
                        </a:spcAft>
                        <a:buNone/>
                      </a:pPr>
                      <a:r>
                        <a:rPr lang="vi-VN" sz="1400" b="0" i="0" u="none" strike="noStrike" noProof="0" err="1">
                          <a:latin typeface="Times New Roman"/>
                        </a:rPr>
                        <a:t>Furosemide</a:t>
                      </a:r>
                      <a:r>
                        <a:rPr lang="vi-VN" sz="1400" b="0" i="0" u="none" strike="noStrike" noProof="0">
                          <a:latin typeface="Times New Roman"/>
                        </a:rPr>
                        <a:t> 40 </a:t>
                      </a:r>
                      <a:r>
                        <a:rPr lang="vi-VN" sz="1400" b="0" i="0" u="none" strike="noStrike" noProof="0" err="1">
                          <a:latin typeface="Times New Roman"/>
                        </a:rPr>
                        <a:t>mg</a:t>
                      </a:r>
                      <a:r>
                        <a:rPr lang="vi-VN" sz="1400" b="0" i="0" u="none" strike="noStrike" noProof="0">
                          <a:latin typeface="Times New Roman"/>
                        </a:rPr>
                        <a:t>/ngày</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Tập VLTL: vận động tập thụ động, có trợ giúp có đề kháng</a:t>
                      </a:r>
                      <a:endParaRPr lang="vi-VN" sz="1400">
                        <a:latin typeface="Times New Roman"/>
                      </a:endParaRPr>
                    </a:p>
                    <a:p>
                      <a:pPr lvl="0">
                        <a:buNone/>
                      </a:pPr>
                      <a:br>
                        <a:rPr lang="en-US"/>
                      </a:br>
                      <a:endParaRPr lang="en-US" sz="1400">
                        <a:latin typeface="Times New Roman"/>
                      </a:endParaRPr>
                    </a:p>
                  </a:txBody>
                  <a:tcPr/>
                </a:tc>
                <a:tc>
                  <a:txBody>
                    <a:bodyPr/>
                    <a:lstStyle/>
                    <a:p>
                      <a:pPr lvl="0" algn="l">
                        <a:lnSpc>
                          <a:spcPct val="100000"/>
                        </a:lnSpc>
                        <a:spcBef>
                          <a:spcPts val="0"/>
                        </a:spcBef>
                        <a:spcAft>
                          <a:spcPts val="0"/>
                        </a:spcAft>
                        <a:buNone/>
                      </a:pPr>
                      <a:r>
                        <a:rPr lang="vi-VN" sz="1400" b="0" i="0" u="none" strike="noStrike" noProof="0">
                          <a:latin typeface="Times New Roman"/>
                        </a:rPr>
                        <a:t>Giảm đau chân, phù không cải thiện, Gập được cổ chân, cử động được ngón chân bàn chân phải</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Thuốc: </a:t>
                      </a:r>
                      <a:r>
                        <a:rPr lang="vi-VN" sz="1400" b="0" i="0" u="none" strike="noStrike" noProof="0" err="1">
                          <a:latin typeface="Times New Roman"/>
                        </a:rPr>
                        <a:t>Dexamethasone</a:t>
                      </a:r>
                      <a:r>
                        <a:rPr lang="vi-VN" sz="1400" b="0" i="0" u="none" strike="noStrike" noProof="0">
                          <a:latin typeface="Times New Roman"/>
                        </a:rPr>
                        <a:t> 4mg/ngày</a:t>
                      </a:r>
                      <a:endParaRPr lang="vi-VN" sz="1400">
                        <a:latin typeface="Times New Roman"/>
                      </a:endParaRPr>
                    </a:p>
                    <a:p>
                      <a:pPr lvl="0" algn="l">
                        <a:lnSpc>
                          <a:spcPct val="100000"/>
                        </a:lnSpc>
                        <a:spcBef>
                          <a:spcPts val="0"/>
                        </a:spcBef>
                        <a:spcAft>
                          <a:spcPts val="0"/>
                        </a:spcAft>
                        <a:buNone/>
                      </a:pPr>
                      <a:r>
                        <a:rPr lang="vi-VN" sz="1400" b="0" i="0" u="none" strike="noStrike" noProof="0" err="1">
                          <a:latin typeface="Times New Roman"/>
                        </a:rPr>
                        <a:t>Furosemide</a:t>
                      </a:r>
                      <a:r>
                        <a:rPr lang="vi-VN" sz="1400" b="0" i="0" u="none" strike="noStrike" noProof="0">
                          <a:latin typeface="Times New Roman"/>
                        </a:rPr>
                        <a:t> 40 </a:t>
                      </a:r>
                      <a:r>
                        <a:rPr lang="vi-VN" sz="1400" b="0" i="0" u="none" strike="noStrike" noProof="0" err="1">
                          <a:latin typeface="Times New Roman"/>
                        </a:rPr>
                        <a:t>mg</a:t>
                      </a:r>
                      <a:r>
                        <a:rPr lang="vi-VN" sz="1400" b="0" i="0" u="none" strike="noStrike" noProof="0">
                          <a:latin typeface="Times New Roman"/>
                        </a:rPr>
                        <a:t>/ngày</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Tập VLTL: vận động tập thụ động, có trợ giúp có đề kháng</a:t>
                      </a:r>
                      <a:endParaRPr lang="vi-VN" sz="1400">
                        <a:latin typeface="Times New Roman"/>
                      </a:endParaRPr>
                    </a:p>
                    <a:p>
                      <a:pPr lvl="0">
                        <a:buNone/>
                      </a:pPr>
                      <a:br>
                        <a:rPr lang="en-US"/>
                      </a:br>
                      <a:endParaRPr lang="en-US" sz="1400">
                        <a:latin typeface="Times New Roman"/>
                      </a:endParaRPr>
                    </a:p>
                  </a:txBody>
                  <a:tcPr/>
                </a:tc>
                <a:extLst>
                  <a:ext uri="{0D108BD9-81ED-4DB2-BD59-A6C34878D82A}">
                    <a16:rowId xmlns:a16="http://schemas.microsoft.com/office/drawing/2014/main" val="4178651936"/>
                  </a:ext>
                </a:extLst>
              </a:tr>
            </a:tbl>
          </a:graphicData>
        </a:graphic>
      </p:graphicFrame>
    </p:spTree>
    <p:extLst>
      <p:ext uri="{BB962C8B-B14F-4D97-AF65-F5344CB8AC3E}">
        <p14:creationId xmlns:p14="http://schemas.microsoft.com/office/powerpoint/2010/main" val="38534301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hỗ dành sẵn cho Ngày tháng 3">
            <a:extLst>
              <a:ext uri="{FF2B5EF4-FFF2-40B4-BE49-F238E27FC236}">
                <a16:creationId xmlns:a16="http://schemas.microsoft.com/office/drawing/2014/main" id="{AE47F26B-340A-224A-7DEA-34EDE9627149}"/>
              </a:ext>
            </a:extLst>
          </p:cNvPr>
          <p:cNvSpPr>
            <a:spLocks noGrp="1"/>
          </p:cNvSpPr>
          <p:nvPr>
            <p:ph type="dt" sz="half" idx="10"/>
          </p:nvPr>
        </p:nvSpPr>
        <p:spPr/>
        <p:txBody>
          <a:bodyPr/>
          <a:lstStyle/>
          <a:p>
            <a:fld id="{A69EF9AC-A395-4FE0-A991-18AD7B7977EF}" type="datetime1">
              <a:rPr lang="vi-VN" smtClean="0"/>
              <a:t>14/02/2023</a:t>
            </a:fld>
            <a:endParaRPr lang="en-US"/>
          </a:p>
        </p:txBody>
      </p:sp>
      <p:sp>
        <p:nvSpPr>
          <p:cNvPr id="5" name="Chỗ dành sẵn cho Số hiệu Bản chiếu 4">
            <a:extLst>
              <a:ext uri="{FF2B5EF4-FFF2-40B4-BE49-F238E27FC236}">
                <a16:creationId xmlns:a16="http://schemas.microsoft.com/office/drawing/2014/main" id="{C577F320-94ED-686E-C3AF-1335017C36F2}"/>
              </a:ext>
            </a:extLst>
          </p:cNvPr>
          <p:cNvSpPr>
            <a:spLocks noGrp="1"/>
          </p:cNvSpPr>
          <p:nvPr>
            <p:ph type="sldNum" sz="quarter" idx="12"/>
          </p:nvPr>
        </p:nvSpPr>
        <p:spPr/>
        <p:txBody>
          <a:bodyPr/>
          <a:lstStyle/>
          <a:p>
            <a:fld id="{B6F15528-21DE-4FAA-801E-634DDDAF4B2B}" type="slidenum">
              <a:rPr lang="en-US" smtClean="0"/>
              <a:t>38</a:t>
            </a:fld>
            <a:endParaRPr lang="en-US"/>
          </a:p>
        </p:txBody>
      </p:sp>
      <p:graphicFrame>
        <p:nvGraphicFramePr>
          <p:cNvPr id="7" name="Bảng 7">
            <a:extLst>
              <a:ext uri="{FF2B5EF4-FFF2-40B4-BE49-F238E27FC236}">
                <a16:creationId xmlns:a16="http://schemas.microsoft.com/office/drawing/2014/main" id="{E55AF452-0667-A282-704C-C2ABF51778CC}"/>
              </a:ext>
            </a:extLst>
          </p:cNvPr>
          <p:cNvGraphicFramePr>
            <a:graphicFrameLocks noGrp="1"/>
          </p:cNvGraphicFramePr>
          <p:nvPr>
            <p:extLst>
              <p:ext uri="{D42A27DB-BD31-4B8C-83A1-F6EECF244321}">
                <p14:modId xmlns:p14="http://schemas.microsoft.com/office/powerpoint/2010/main" val="855421569"/>
              </p:ext>
            </p:extLst>
          </p:nvPr>
        </p:nvGraphicFramePr>
        <p:xfrm>
          <a:off x="108857" y="-19793"/>
          <a:ext cx="8985219" cy="7897247"/>
        </p:xfrm>
        <a:graphic>
          <a:graphicData uri="http://schemas.openxmlformats.org/drawingml/2006/table">
            <a:tbl>
              <a:tblPr firstRow="1" bandRow="1">
                <a:tableStyleId>{5C22544A-7EE6-4342-B048-85BDC9FD1C3A}</a:tableStyleId>
              </a:tblPr>
              <a:tblGrid>
                <a:gridCol w="1548808">
                  <a:extLst>
                    <a:ext uri="{9D8B030D-6E8A-4147-A177-3AD203B41FA5}">
                      <a16:colId xmlns:a16="http://schemas.microsoft.com/office/drawing/2014/main" val="1513199874"/>
                    </a:ext>
                  </a:extLst>
                </a:gridCol>
                <a:gridCol w="1652928">
                  <a:extLst>
                    <a:ext uri="{9D8B030D-6E8A-4147-A177-3AD203B41FA5}">
                      <a16:colId xmlns:a16="http://schemas.microsoft.com/office/drawing/2014/main" val="2639317387"/>
                    </a:ext>
                  </a:extLst>
                </a:gridCol>
                <a:gridCol w="1796096">
                  <a:extLst>
                    <a:ext uri="{9D8B030D-6E8A-4147-A177-3AD203B41FA5}">
                      <a16:colId xmlns:a16="http://schemas.microsoft.com/office/drawing/2014/main" val="3922571997"/>
                    </a:ext>
                  </a:extLst>
                </a:gridCol>
                <a:gridCol w="1830779">
                  <a:extLst>
                    <a:ext uri="{9D8B030D-6E8A-4147-A177-3AD203B41FA5}">
                      <a16:colId xmlns:a16="http://schemas.microsoft.com/office/drawing/2014/main" val="2293377058"/>
                    </a:ext>
                  </a:extLst>
                </a:gridCol>
                <a:gridCol w="2156608">
                  <a:extLst>
                    <a:ext uri="{9D8B030D-6E8A-4147-A177-3AD203B41FA5}">
                      <a16:colId xmlns:a16="http://schemas.microsoft.com/office/drawing/2014/main" val="3101225716"/>
                    </a:ext>
                  </a:extLst>
                </a:gridCol>
              </a:tblGrid>
              <a:tr h="309447">
                <a:tc rowSpan="2">
                  <a:txBody>
                    <a:bodyPr/>
                    <a:lstStyle/>
                    <a:p>
                      <a:r>
                        <a:rPr lang="vi-VN" sz="1400">
                          <a:latin typeface="Times New Roman"/>
                        </a:rPr>
                        <a:t>Vấn đề</a:t>
                      </a:r>
                    </a:p>
                  </a:txBody>
                  <a:tcPr/>
                </a:tc>
                <a:tc gridSpan="4">
                  <a:txBody>
                    <a:bodyPr/>
                    <a:lstStyle/>
                    <a:p>
                      <a:pPr marL="0" indent="0" algn="ctr">
                        <a:buNone/>
                      </a:pPr>
                      <a:r>
                        <a:rPr lang="vi-VN" sz="1400">
                          <a:latin typeface="Times New Roman"/>
                        </a:rPr>
                        <a:t>Diễn tiến</a:t>
                      </a:r>
                    </a:p>
                  </a:txBody>
                  <a:tcPr/>
                </a:tc>
                <a:tc hMerge="1">
                  <a:txBody>
                    <a:bodyPr/>
                    <a:lstStyle/>
                    <a:p>
                      <a:endParaRPr lang="vi-VN"/>
                    </a:p>
                  </a:txBody>
                  <a:tcPr/>
                </a:tc>
                <a:tc hMerge="1">
                  <a:txBody>
                    <a:bodyPr/>
                    <a:lstStyle/>
                    <a:p>
                      <a:endParaRPr lang="vi-VN"/>
                    </a:p>
                  </a:txBody>
                  <a:tcPr/>
                </a:tc>
                <a:tc hMerge="1">
                  <a:txBody>
                    <a:bodyPr/>
                    <a:lstStyle/>
                    <a:p>
                      <a:endParaRPr lang="vi-VN"/>
                    </a:p>
                  </a:txBody>
                  <a:tcPr/>
                </a:tc>
                <a:extLst>
                  <a:ext uri="{0D108BD9-81ED-4DB2-BD59-A6C34878D82A}">
                    <a16:rowId xmlns:a16="http://schemas.microsoft.com/office/drawing/2014/main" val="3472103512"/>
                  </a:ext>
                </a:extLst>
              </a:tr>
              <a:tr h="285643">
                <a:tc vMerge="1">
                  <a:txBody>
                    <a:bodyPr/>
                    <a:lstStyle/>
                    <a:p>
                      <a:endParaRPr lang="vi-VN"/>
                    </a:p>
                  </a:txBody>
                  <a:tcPr/>
                </a:tc>
                <a:tc>
                  <a:txBody>
                    <a:bodyPr/>
                    <a:lstStyle/>
                    <a:p>
                      <a:pPr lvl="0">
                        <a:buNone/>
                      </a:pPr>
                      <a:r>
                        <a:rPr lang="vi-VN" sz="1400">
                          <a:latin typeface="Times New Roman"/>
                        </a:rPr>
                        <a:t>N13 ( 8/2)</a:t>
                      </a:r>
                    </a:p>
                  </a:txBody>
                  <a:tcPr/>
                </a:tc>
                <a:tc>
                  <a:txBody>
                    <a:bodyPr/>
                    <a:lstStyle/>
                    <a:p>
                      <a:pPr lvl="0">
                        <a:buNone/>
                      </a:pPr>
                      <a:r>
                        <a:rPr lang="vi-VN" sz="1400">
                          <a:latin typeface="Times New Roman"/>
                        </a:rPr>
                        <a:t>N14 ( 9/2)</a:t>
                      </a:r>
                    </a:p>
                  </a:txBody>
                  <a:tcPr/>
                </a:tc>
                <a:tc>
                  <a:txBody>
                    <a:bodyPr/>
                    <a:lstStyle/>
                    <a:p>
                      <a:pPr lvl="0">
                        <a:buNone/>
                      </a:pPr>
                      <a:r>
                        <a:rPr lang="vi-VN" sz="1400">
                          <a:latin typeface="Times New Roman"/>
                        </a:rPr>
                        <a:t>N15( 10/2)</a:t>
                      </a:r>
                    </a:p>
                  </a:txBody>
                  <a:tcPr/>
                </a:tc>
                <a:tc>
                  <a:txBody>
                    <a:bodyPr/>
                    <a:lstStyle/>
                    <a:p>
                      <a:pPr lvl="0">
                        <a:buNone/>
                      </a:pPr>
                      <a:r>
                        <a:rPr lang="vi-VN" sz="1400">
                          <a:latin typeface="Times New Roman"/>
                        </a:rPr>
                        <a:t>N16 (11/2)</a:t>
                      </a:r>
                    </a:p>
                  </a:txBody>
                  <a:tcPr/>
                </a:tc>
                <a:extLst>
                  <a:ext uri="{0D108BD9-81ED-4DB2-BD59-A6C34878D82A}">
                    <a16:rowId xmlns:a16="http://schemas.microsoft.com/office/drawing/2014/main" val="4274315308"/>
                  </a:ext>
                </a:extLst>
              </a:tr>
              <a:tr h="2070920">
                <a:tc>
                  <a:txBody>
                    <a:bodyPr/>
                    <a:lstStyle/>
                    <a:p>
                      <a:r>
                        <a:rPr lang="vi-VN" sz="1400">
                          <a:latin typeface="Times New Roman"/>
                        </a:rPr>
                        <a:t>Đau</a:t>
                      </a:r>
                    </a:p>
                  </a:txBody>
                  <a:tcPr/>
                </a:tc>
                <a:tc>
                  <a:txBody>
                    <a:bodyPr/>
                    <a:lstStyle/>
                    <a:p>
                      <a:pPr lvl="0">
                        <a:buNone/>
                      </a:pPr>
                      <a:r>
                        <a:rPr lang="vi-VN" sz="1400" b="0" i="0" u="none" strike="noStrike" noProof="0" err="1">
                          <a:solidFill>
                            <a:schemeClr val="dk1"/>
                          </a:solidFill>
                          <a:latin typeface="Times New Roman"/>
                        </a:rPr>
                        <a:t>Morphin</a:t>
                      </a:r>
                      <a:r>
                        <a:rPr lang="vi-VN" sz="1400" b="0" i="0" u="none" strike="noStrike" noProof="0">
                          <a:solidFill>
                            <a:schemeClr val="dk1"/>
                          </a:solidFill>
                          <a:latin typeface="Times New Roman"/>
                        </a:rPr>
                        <a:t> </a:t>
                      </a:r>
                      <a:r>
                        <a:rPr lang="vi-VN" sz="1400" b="0" i="0" u="none" strike="noStrike" noProof="0" err="1">
                          <a:solidFill>
                            <a:schemeClr val="dk1"/>
                          </a:solidFill>
                          <a:latin typeface="Times New Roman"/>
                        </a:rPr>
                        <a:t>sulfat</a:t>
                      </a:r>
                      <a:r>
                        <a:rPr lang="vi-VN" sz="1400" b="0" i="0" u="none" strike="noStrike" noProof="0">
                          <a:solidFill>
                            <a:schemeClr val="dk1"/>
                          </a:solidFill>
                          <a:latin typeface="Times New Roman"/>
                        </a:rPr>
                        <a:t> (30mg), 07 Viên 33/30viên x 6 uống, Mỗi 4 giờ (liều cứu hộ 20mg)</a:t>
                      </a:r>
                    </a:p>
                    <a:p>
                      <a:pPr lvl="0">
                        <a:buNone/>
                      </a:pPr>
                      <a:r>
                        <a:rPr lang="vi-VN" sz="1400" b="0" i="0" u="none" strike="noStrike" noProof="0" err="1">
                          <a:solidFill>
                            <a:schemeClr val="dk1"/>
                          </a:solidFill>
                          <a:latin typeface="Times New Roman"/>
                        </a:rPr>
                        <a:t>Pregabalin</a:t>
                      </a:r>
                      <a:r>
                        <a:rPr lang="vi-VN" sz="1400" b="0" i="0" u="none" strike="noStrike" noProof="0">
                          <a:solidFill>
                            <a:schemeClr val="dk1"/>
                          </a:solidFill>
                          <a:latin typeface="Times New Roman"/>
                        </a:rPr>
                        <a:t> 5mg x4v (u)</a:t>
                      </a:r>
                      <a:endParaRPr lang="vi-VN" sz="1400">
                        <a:latin typeface="Times New Roman"/>
                      </a:endParaRPr>
                    </a:p>
                  </a:txBody>
                  <a:tcPr/>
                </a:tc>
                <a:tc>
                  <a:txBody>
                    <a:bodyPr/>
                    <a:lstStyle/>
                    <a:p>
                      <a:pPr lvl="0">
                        <a:buNone/>
                      </a:pPr>
                      <a:r>
                        <a:rPr lang="vi-VN" sz="1400" b="0" i="0" u="none" strike="noStrike" kern="1200" noProof="0">
                          <a:latin typeface="Times New Roman"/>
                        </a:rPr>
                        <a:t>- Còn đau</a:t>
                      </a:r>
                      <a:endParaRPr lang="vi-VN" sz="1400">
                        <a:latin typeface="Times New Roman"/>
                      </a:endParaRPr>
                    </a:p>
                    <a:p>
                      <a:pPr marL="285750" lvl="0" indent="-285750" algn="just">
                        <a:buFont typeface="Calibri"/>
                        <a:buChar char="-"/>
                      </a:pPr>
                      <a:r>
                        <a:rPr lang="vi-VN" sz="1400" b="0" i="0" u="none" strike="noStrike" kern="1200" noProof="0">
                          <a:latin typeface="Times New Roman"/>
                        </a:rPr>
                        <a:t>(7) </a:t>
                      </a:r>
                      <a:r>
                        <a:rPr lang="vi-VN" sz="1400" b="0" i="0" u="none" strike="noStrike" kern="1200" noProof="0" err="1">
                          <a:latin typeface="Times New Roman"/>
                        </a:rPr>
                        <a:t>Morphin</a:t>
                      </a:r>
                      <a:r>
                        <a:rPr lang="vi-VN" sz="1400" b="0" i="0" u="none" strike="noStrike" kern="1200" noProof="0">
                          <a:latin typeface="Times New Roman"/>
                        </a:rPr>
                        <a:t> </a:t>
                      </a:r>
                      <a:r>
                        <a:rPr lang="vi-VN" sz="1400" b="0" i="0" u="none" strike="noStrike" kern="1200" noProof="0" err="1">
                          <a:latin typeface="Times New Roman"/>
                        </a:rPr>
                        <a:t>sulfat</a:t>
                      </a:r>
                      <a:r>
                        <a:rPr lang="vi-VN" sz="1400" b="0" i="0" u="none" strike="noStrike" kern="1200" noProof="0">
                          <a:latin typeface="Times New Roman"/>
                        </a:rPr>
                        <a:t> (</a:t>
                      </a:r>
                      <a:r>
                        <a:rPr lang="vi-VN" sz="1400" b="0" i="0" u="none" strike="noStrike" kern="1200" noProof="0" err="1">
                          <a:latin typeface="Times New Roman"/>
                        </a:rPr>
                        <a:t>Morphin</a:t>
                      </a:r>
                      <a:r>
                        <a:rPr lang="vi-VN" sz="1400" b="0" i="0" u="none" strike="noStrike" kern="1200" noProof="0">
                          <a:latin typeface="Times New Roman"/>
                        </a:rPr>
                        <a:t> 30mg), 08 Viên 37/30 Viên x 6 uống, Mỗi 4 giờ (liều cứu hộ 22mg)</a:t>
                      </a:r>
                    </a:p>
                    <a:p>
                      <a:pPr marL="285750" lvl="0" indent="-285750" algn="just">
                        <a:buFont typeface="Calibri"/>
                        <a:buChar char="-"/>
                      </a:pPr>
                      <a:r>
                        <a:rPr lang="vi-VN" sz="1400" b="0" i="0" u="none" strike="noStrike" kern="1200" noProof="0" err="1">
                          <a:solidFill>
                            <a:schemeClr val="dk1"/>
                          </a:solidFill>
                          <a:latin typeface="Times New Roman"/>
                        </a:rPr>
                        <a:t>Pregabalin</a:t>
                      </a:r>
                      <a:r>
                        <a:rPr lang="vi-VN" sz="1400" b="0" i="0" u="none" strike="noStrike" kern="1200" noProof="0">
                          <a:solidFill>
                            <a:schemeClr val="dk1"/>
                          </a:solidFill>
                          <a:latin typeface="Times New Roman"/>
                        </a:rPr>
                        <a:t> 5 </a:t>
                      </a:r>
                      <a:r>
                        <a:rPr lang="vi-VN" sz="1400" b="0" i="0" u="none" strike="noStrike" kern="1200" noProof="0" err="1">
                          <a:solidFill>
                            <a:schemeClr val="dk1"/>
                          </a:solidFill>
                          <a:latin typeface="Times New Roman"/>
                        </a:rPr>
                        <a:t>mg</a:t>
                      </a:r>
                      <a:r>
                        <a:rPr lang="vi-VN" sz="1400" b="0" i="0" u="none" strike="noStrike" kern="1200" noProof="0">
                          <a:solidFill>
                            <a:schemeClr val="dk1"/>
                          </a:solidFill>
                          <a:latin typeface="Times New Roman"/>
                        </a:rPr>
                        <a:t> x 6v (u)</a:t>
                      </a:r>
                      <a:endParaRPr lang="vi-VN" sz="1400" b="0" i="0" u="none" strike="noStrike" kern="1200" noProof="0">
                        <a:latin typeface="Times New Roman"/>
                      </a:endParaRPr>
                    </a:p>
                  </a:txBody>
                  <a:tcPr/>
                </a:tc>
                <a:tc>
                  <a:txBody>
                    <a:bodyPr/>
                    <a:lstStyle/>
                    <a:p>
                      <a:pPr marL="285750" lvl="0" indent="-285750" algn="just" defTabSz="914400" rtl="0" eaLnBrk="1" latinLnBrk="0" hangingPunct="1">
                        <a:buClr>
                          <a:srgbClr val="000000"/>
                        </a:buClr>
                        <a:buFont typeface="Calibri"/>
                        <a:buChar char="-"/>
                      </a:pPr>
                      <a:r>
                        <a:rPr lang="vi-VN" sz="1400" b="0" i="0" u="none" strike="noStrike" kern="1200" noProof="0">
                          <a:solidFill>
                            <a:schemeClr val="dk1"/>
                          </a:solidFill>
                          <a:latin typeface="Times New Roman"/>
                          <a:ea typeface="+mn-ea"/>
                          <a:cs typeface="+mn-cs"/>
                        </a:rPr>
                        <a:t>(7) </a:t>
                      </a:r>
                      <a:r>
                        <a:rPr lang="vi-VN" sz="1400" b="0" i="0" u="none" strike="noStrike" kern="1200" noProof="0" err="1">
                          <a:solidFill>
                            <a:schemeClr val="dk1"/>
                          </a:solidFill>
                          <a:latin typeface="Times New Roman"/>
                          <a:ea typeface="+mn-ea"/>
                          <a:cs typeface="+mn-cs"/>
                        </a:rPr>
                        <a:t>Morphin</a:t>
                      </a:r>
                      <a:r>
                        <a:rPr lang="vi-VN" sz="1400" b="0" i="0" u="none" strike="noStrike" kern="1200" noProof="0">
                          <a:solidFill>
                            <a:schemeClr val="dk1"/>
                          </a:solidFill>
                          <a:latin typeface="Times New Roman"/>
                          <a:ea typeface="+mn-ea"/>
                          <a:cs typeface="+mn-cs"/>
                        </a:rPr>
                        <a:t> </a:t>
                      </a:r>
                      <a:r>
                        <a:rPr lang="vi-VN" sz="1400" b="0" i="0" u="none" strike="noStrike" kern="1200" noProof="0" err="1">
                          <a:solidFill>
                            <a:schemeClr val="dk1"/>
                          </a:solidFill>
                          <a:latin typeface="Times New Roman"/>
                          <a:ea typeface="+mn-ea"/>
                          <a:cs typeface="+mn-cs"/>
                        </a:rPr>
                        <a:t>sulfat</a:t>
                      </a:r>
                      <a:r>
                        <a:rPr lang="vi-VN" sz="1400" b="0" i="0" u="none" strike="noStrike" kern="1200" noProof="0">
                          <a:solidFill>
                            <a:schemeClr val="dk1"/>
                          </a:solidFill>
                          <a:latin typeface="Times New Roman"/>
                          <a:ea typeface="+mn-ea"/>
                          <a:cs typeface="+mn-cs"/>
                        </a:rPr>
                        <a:t> (</a:t>
                      </a:r>
                      <a:r>
                        <a:rPr lang="vi-VN" sz="1400" b="0" i="0" u="none" strike="noStrike" kern="1200" noProof="0" err="1">
                          <a:solidFill>
                            <a:schemeClr val="dk1"/>
                          </a:solidFill>
                          <a:latin typeface="Times New Roman"/>
                          <a:ea typeface="+mn-ea"/>
                          <a:cs typeface="+mn-cs"/>
                        </a:rPr>
                        <a:t>Morphin</a:t>
                      </a:r>
                      <a:r>
                        <a:rPr lang="vi-VN" sz="1400" b="0" i="0" u="none" strike="noStrike" kern="1200" noProof="0">
                          <a:solidFill>
                            <a:schemeClr val="dk1"/>
                          </a:solidFill>
                          <a:latin typeface="Times New Roman"/>
                          <a:ea typeface="+mn-ea"/>
                          <a:cs typeface="+mn-cs"/>
                        </a:rPr>
                        <a:t> 30mg), 08 Viên 37/30 Viên x 6 uống, Mỗi 4 giờ (liều cứu hộ 22mg)</a:t>
                      </a:r>
                      <a:endParaRPr lang="en-US" sz="1400" b="0" i="0" u="none" strike="noStrike" kern="1200" noProof="0">
                        <a:solidFill>
                          <a:schemeClr val="dk1"/>
                        </a:solidFill>
                        <a:latin typeface="Times New Roman"/>
                        <a:ea typeface="+mn-ea"/>
                        <a:cs typeface="+mn-cs"/>
                      </a:endParaRPr>
                    </a:p>
                    <a:p>
                      <a:pPr marL="285750" lvl="0" indent="-285750" algn="just" defTabSz="914400" rtl="0" eaLnBrk="1" latinLnBrk="0" hangingPunct="1">
                        <a:buClr>
                          <a:srgbClr val="000000"/>
                        </a:buClr>
                        <a:buFont typeface="Calibri"/>
                        <a:buChar char="-"/>
                      </a:pPr>
                      <a:r>
                        <a:rPr lang="vi-VN" sz="1400" b="0" i="0" u="none" strike="noStrike" kern="1200" noProof="0" err="1">
                          <a:solidFill>
                            <a:schemeClr val="dk1"/>
                          </a:solidFill>
                          <a:latin typeface="Times New Roman"/>
                          <a:ea typeface="+mn-ea"/>
                          <a:cs typeface="+mn-cs"/>
                        </a:rPr>
                        <a:t>Pregabalin</a:t>
                      </a:r>
                      <a:r>
                        <a:rPr lang="vi-VN" sz="1400" b="0" i="0" u="none" strike="noStrike" kern="1200" noProof="0">
                          <a:solidFill>
                            <a:schemeClr val="dk1"/>
                          </a:solidFill>
                          <a:latin typeface="Times New Roman"/>
                          <a:ea typeface="+mn-ea"/>
                          <a:cs typeface="+mn-cs"/>
                        </a:rPr>
                        <a:t> 5 </a:t>
                      </a:r>
                      <a:r>
                        <a:rPr lang="vi-VN" sz="1400" b="0" i="0" u="none" strike="noStrike" kern="1200" noProof="0" err="1">
                          <a:solidFill>
                            <a:schemeClr val="dk1"/>
                          </a:solidFill>
                          <a:latin typeface="Times New Roman"/>
                          <a:ea typeface="+mn-ea"/>
                          <a:cs typeface="+mn-cs"/>
                        </a:rPr>
                        <a:t>mg</a:t>
                      </a:r>
                      <a:r>
                        <a:rPr lang="vi-VN" sz="1400" b="0" i="0" u="none" strike="noStrike" kern="1200" noProof="0">
                          <a:solidFill>
                            <a:schemeClr val="dk1"/>
                          </a:solidFill>
                          <a:latin typeface="Times New Roman"/>
                          <a:ea typeface="+mn-ea"/>
                          <a:cs typeface="+mn-cs"/>
                        </a:rPr>
                        <a:t> x 6v (u)</a:t>
                      </a:r>
                      <a:endParaRPr lang="vi-VN" sz="1400" b="0" i="0" u="none" strike="noStrike" kern="1200">
                        <a:solidFill>
                          <a:schemeClr val="dk1"/>
                        </a:solidFill>
                        <a:latin typeface="Times New Roman"/>
                        <a:ea typeface="+mn-ea"/>
                        <a:cs typeface="+mn-cs"/>
                      </a:endParaRPr>
                    </a:p>
                  </a:txBody>
                  <a:tcPr/>
                </a:tc>
                <a:tc>
                  <a:txBody>
                    <a:bodyPr/>
                    <a:lstStyle/>
                    <a:p>
                      <a:pPr marL="285750" lvl="0" indent="-285750" algn="just" defTabSz="914400" rtl="0" eaLnBrk="1" latinLnBrk="0" hangingPunct="1">
                        <a:buClr>
                          <a:srgbClr val="000000"/>
                        </a:buClr>
                        <a:buFont typeface="Calibri"/>
                        <a:buChar char="-"/>
                      </a:pPr>
                      <a:r>
                        <a:rPr lang="vi-VN" sz="1400" b="0" i="0" u="none" strike="noStrike" kern="1200" noProof="0">
                          <a:solidFill>
                            <a:schemeClr val="dk1"/>
                          </a:solidFill>
                          <a:latin typeface="Times New Roman"/>
                          <a:ea typeface="+mn-ea"/>
                          <a:cs typeface="+mn-cs"/>
                        </a:rPr>
                        <a:t>(7) </a:t>
                      </a:r>
                      <a:r>
                        <a:rPr lang="vi-VN" sz="1400" b="0" i="0" u="none" strike="noStrike" kern="1200" noProof="0" err="1">
                          <a:solidFill>
                            <a:schemeClr val="dk1"/>
                          </a:solidFill>
                          <a:latin typeface="Times New Roman"/>
                          <a:ea typeface="+mn-ea"/>
                          <a:cs typeface="+mn-cs"/>
                        </a:rPr>
                        <a:t>Morphin</a:t>
                      </a:r>
                      <a:r>
                        <a:rPr lang="vi-VN" sz="1400" b="0" i="0" u="none" strike="noStrike" kern="1200" noProof="0">
                          <a:solidFill>
                            <a:schemeClr val="dk1"/>
                          </a:solidFill>
                          <a:latin typeface="Times New Roman"/>
                          <a:ea typeface="+mn-ea"/>
                          <a:cs typeface="+mn-cs"/>
                        </a:rPr>
                        <a:t> </a:t>
                      </a:r>
                      <a:r>
                        <a:rPr lang="vi-VN" sz="1400" b="0" i="0" u="none" strike="noStrike" kern="1200" noProof="0" err="1">
                          <a:solidFill>
                            <a:schemeClr val="dk1"/>
                          </a:solidFill>
                          <a:latin typeface="Times New Roman"/>
                          <a:ea typeface="+mn-ea"/>
                          <a:cs typeface="+mn-cs"/>
                        </a:rPr>
                        <a:t>sulfat</a:t>
                      </a:r>
                      <a:r>
                        <a:rPr lang="vi-VN" sz="1400" b="0" i="0" u="none" strike="noStrike" kern="1200" noProof="0">
                          <a:solidFill>
                            <a:schemeClr val="dk1"/>
                          </a:solidFill>
                          <a:latin typeface="Times New Roman"/>
                          <a:ea typeface="+mn-ea"/>
                          <a:cs typeface="+mn-cs"/>
                        </a:rPr>
                        <a:t> (</a:t>
                      </a:r>
                      <a:r>
                        <a:rPr lang="vi-VN" sz="1400" b="0" i="0" u="none" strike="noStrike" kern="1200" noProof="0" err="1">
                          <a:solidFill>
                            <a:schemeClr val="dk1"/>
                          </a:solidFill>
                          <a:latin typeface="Times New Roman"/>
                          <a:ea typeface="+mn-ea"/>
                          <a:cs typeface="+mn-cs"/>
                        </a:rPr>
                        <a:t>Morphin</a:t>
                      </a:r>
                      <a:r>
                        <a:rPr lang="vi-VN" sz="1400" b="0" i="0" u="none" strike="noStrike" kern="1200" noProof="0">
                          <a:solidFill>
                            <a:schemeClr val="dk1"/>
                          </a:solidFill>
                          <a:latin typeface="Times New Roman"/>
                          <a:ea typeface="+mn-ea"/>
                          <a:cs typeface="+mn-cs"/>
                        </a:rPr>
                        <a:t> 30mg), 08 Viên 37/30 Viên x 6 uống, Mỗi 4 giờ (liều cứu hộ 22mg)</a:t>
                      </a:r>
                      <a:endParaRPr lang="en-US" sz="1400" b="0" i="0" u="none" strike="noStrike" kern="1200" noProof="0">
                        <a:solidFill>
                          <a:schemeClr val="dk1"/>
                        </a:solidFill>
                        <a:latin typeface="Times New Roman"/>
                        <a:ea typeface="+mn-ea"/>
                        <a:cs typeface="+mn-cs"/>
                      </a:endParaRPr>
                    </a:p>
                    <a:p>
                      <a:pPr marL="285750" lvl="0" indent="-285750" algn="just" defTabSz="914400" rtl="0" eaLnBrk="1" latinLnBrk="0" hangingPunct="1">
                        <a:buClr>
                          <a:srgbClr val="000000"/>
                        </a:buClr>
                        <a:buFont typeface="Calibri"/>
                        <a:buChar char="-"/>
                      </a:pPr>
                      <a:r>
                        <a:rPr lang="vi-VN" sz="1400" b="0" i="0" u="none" strike="noStrike" kern="1200" noProof="0" err="1">
                          <a:solidFill>
                            <a:schemeClr val="dk1"/>
                          </a:solidFill>
                          <a:latin typeface="Times New Roman"/>
                          <a:ea typeface="+mn-ea"/>
                          <a:cs typeface="+mn-cs"/>
                        </a:rPr>
                        <a:t>Pregabalin</a:t>
                      </a:r>
                      <a:r>
                        <a:rPr lang="vi-VN" sz="1400" b="0" i="0" u="none" strike="noStrike" kern="1200" noProof="0">
                          <a:solidFill>
                            <a:schemeClr val="dk1"/>
                          </a:solidFill>
                          <a:latin typeface="Times New Roman"/>
                          <a:ea typeface="+mn-ea"/>
                          <a:cs typeface="+mn-cs"/>
                        </a:rPr>
                        <a:t> 5 </a:t>
                      </a:r>
                      <a:r>
                        <a:rPr lang="vi-VN" sz="1400" b="0" i="0" u="none" strike="noStrike" kern="1200" noProof="0" err="1">
                          <a:solidFill>
                            <a:schemeClr val="dk1"/>
                          </a:solidFill>
                          <a:latin typeface="Times New Roman"/>
                          <a:ea typeface="+mn-ea"/>
                          <a:cs typeface="+mn-cs"/>
                        </a:rPr>
                        <a:t>mg</a:t>
                      </a:r>
                      <a:r>
                        <a:rPr lang="vi-VN" sz="1400" b="0" i="0" u="none" strike="noStrike" kern="1200" noProof="0">
                          <a:solidFill>
                            <a:schemeClr val="dk1"/>
                          </a:solidFill>
                          <a:latin typeface="Times New Roman"/>
                          <a:ea typeface="+mn-ea"/>
                          <a:cs typeface="+mn-cs"/>
                        </a:rPr>
                        <a:t> x 6v (u)</a:t>
                      </a:r>
                      <a:endParaRPr lang="vi-VN" sz="1400" b="0" i="0" u="none" strike="noStrike" kern="1200">
                        <a:solidFill>
                          <a:schemeClr val="dk1"/>
                        </a:solidFill>
                        <a:latin typeface="Times New Roman"/>
                        <a:ea typeface="+mn-ea"/>
                        <a:cs typeface="+mn-cs"/>
                      </a:endParaRPr>
                    </a:p>
                  </a:txBody>
                  <a:tcPr/>
                </a:tc>
                <a:extLst>
                  <a:ext uri="{0D108BD9-81ED-4DB2-BD59-A6C34878D82A}">
                    <a16:rowId xmlns:a16="http://schemas.microsoft.com/office/drawing/2014/main" val="2773396808"/>
                  </a:ext>
                </a:extLst>
              </a:tr>
              <a:tr h="1225888">
                <a:tc>
                  <a:txBody>
                    <a:bodyPr/>
                    <a:lstStyle/>
                    <a:p>
                      <a:r>
                        <a:rPr lang="vi-VN" sz="1400">
                          <a:latin typeface="Times New Roman"/>
                        </a:rPr>
                        <a:t>Nhiễm trùng</a:t>
                      </a:r>
                    </a:p>
                  </a:txBody>
                  <a:tcPr/>
                </a:tc>
                <a:tc>
                  <a:txBody>
                    <a:bodyPr/>
                    <a:lstStyle/>
                    <a:p>
                      <a:pPr lvl="0">
                        <a:buNone/>
                      </a:pPr>
                      <a:r>
                        <a:rPr lang="vi-VN" sz="1400">
                          <a:latin typeface="Times New Roman"/>
                        </a:rPr>
                        <a:t>Không sốt</a:t>
                      </a:r>
                    </a:p>
                    <a:p>
                      <a:pPr lvl="0">
                        <a:buNone/>
                      </a:pPr>
                      <a:r>
                        <a:rPr lang="vi-VN" sz="1400">
                          <a:latin typeface="Times New Roman"/>
                        </a:rPr>
                        <a:t>WBC: 17-&gt; 21 k/</a:t>
                      </a:r>
                      <a:r>
                        <a:rPr lang="vi-VN" sz="1400" err="1">
                          <a:latin typeface="Times New Roman"/>
                        </a:rPr>
                        <a:t>uL</a:t>
                      </a:r>
                      <a:endParaRPr lang="vi-VN" sz="1400">
                        <a:latin typeface="Times New Roman"/>
                      </a:endParaRPr>
                    </a:p>
                    <a:p>
                      <a:pPr lvl="0">
                        <a:buNone/>
                      </a:pPr>
                      <a:r>
                        <a:rPr lang="vi-VN" sz="1400" err="1">
                          <a:latin typeface="Times New Roman"/>
                        </a:rPr>
                        <a:t>Pro-calcitonin</a:t>
                      </a:r>
                      <a:r>
                        <a:rPr lang="vi-VN" sz="1400">
                          <a:latin typeface="Times New Roman"/>
                        </a:rPr>
                        <a:t>: 0,16</a:t>
                      </a:r>
                    </a:p>
                    <a:p>
                      <a:pPr lvl="0">
                        <a:buNone/>
                      </a:pPr>
                      <a:r>
                        <a:rPr lang="vi-VN" sz="1400">
                          <a:latin typeface="Times New Roman"/>
                        </a:rPr>
                        <a:t>(9) </a:t>
                      </a:r>
                      <a:r>
                        <a:rPr lang="vi-VN" sz="1400" err="1">
                          <a:latin typeface="Times New Roman"/>
                        </a:rPr>
                        <a:t>Ertapenem</a:t>
                      </a:r>
                      <a:endParaRPr lang="vi-VN" sz="1400">
                        <a:latin typeface="Times New Roman"/>
                      </a:endParaRPr>
                    </a:p>
                  </a:txBody>
                  <a:tcPr/>
                </a:tc>
                <a:tc>
                  <a:txBody>
                    <a:bodyPr/>
                    <a:lstStyle/>
                    <a:p>
                      <a:r>
                        <a:rPr lang="vi-VN" sz="1400">
                          <a:latin typeface="Times New Roman"/>
                        </a:rPr>
                        <a:t>Không sốt</a:t>
                      </a:r>
                    </a:p>
                    <a:p>
                      <a:pPr lvl="0">
                        <a:buNone/>
                      </a:pPr>
                      <a:r>
                        <a:rPr lang="vi-VN" sz="1400">
                          <a:latin typeface="Times New Roman"/>
                        </a:rPr>
                        <a:t>(10) </a:t>
                      </a:r>
                      <a:r>
                        <a:rPr lang="vi-VN" sz="1400" err="1">
                          <a:latin typeface="Times New Roman"/>
                        </a:rPr>
                        <a:t>Ertapenem</a:t>
                      </a:r>
                      <a:endParaRPr lang="vi-VN" sz="1400">
                        <a:latin typeface="Times New Roman"/>
                      </a:endParaRPr>
                    </a:p>
                  </a:txBody>
                  <a:tcPr/>
                </a:tc>
                <a:tc>
                  <a:txBody>
                    <a:bodyPr/>
                    <a:lstStyle/>
                    <a:p>
                      <a:r>
                        <a:rPr lang="vi-VN" sz="1400">
                          <a:latin typeface="Times New Roman"/>
                        </a:rPr>
                        <a:t>Không sốt(11) </a:t>
                      </a:r>
                      <a:r>
                        <a:rPr lang="vi-VN" sz="1400" err="1">
                          <a:latin typeface="Times New Roman"/>
                        </a:rPr>
                        <a:t>Ertapenem</a:t>
                      </a:r>
                    </a:p>
                  </a:txBody>
                  <a:tcPr/>
                </a:tc>
                <a:tc>
                  <a:txBody>
                    <a:bodyPr/>
                    <a:lstStyle/>
                    <a:p>
                      <a:r>
                        <a:rPr lang="vi-VN" sz="1400">
                          <a:latin typeface="Times New Roman"/>
                        </a:rPr>
                        <a:t>Không sốt</a:t>
                      </a:r>
                    </a:p>
                    <a:p>
                      <a:pPr lvl="0">
                        <a:buNone/>
                      </a:pPr>
                      <a:r>
                        <a:rPr lang="vi-VN" sz="1400">
                          <a:latin typeface="Times New Roman"/>
                        </a:rPr>
                        <a:t>Có KQ cấy dịch loét bẹn: A. </a:t>
                      </a:r>
                      <a:r>
                        <a:rPr lang="vi-VN" sz="1400" err="1">
                          <a:latin typeface="Times New Roman"/>
                        </a:rPr>
                        <a:t>baumanii</a:t>
                      </a:r>
                      <a:r>
                        <a:rPr lang="vi-VN" sz="1400">
                          <a:latin typeface="Times New Roman"/>
                        </a:rPr>
                        <a:t> + </a:t>
                      </a:r>
                    </a:p>
                    <a:p>
                      <a:pPr lvl="0">
                        <a:buNone/>
                      </a:pPr>
                      <a:r>
                        <a:rPr lang="vi-VN" sz="1400">
                          <a:latin typeface="Times New Roman"/>
                        </a:rPr>
                        <a:t>S. </a:t>
                      </a:r>
                      <a:r>
                        <a:rPr lang="vi-VN" sz="1400" err="1">
                          <a:latin typeface="Times New Roman"/>
                        </a:rPr>
                        <a:t>dysgalactiae</a:t>
                      </a:r>
                      <a:endParaRPr lang="vi-VN" sz="1400">
                        <a:latin typeface="Times New Roman"/>
                      </a:endParaRPr>
                    </a:p>
                    <a:p>
                      <a:pPr lvl="0">
                        <a:buNone/>
                      </a:pPr>
                      <a:r>
                        <a:rPr lang="vi-VN" sz="1400">
                          <a:latin typeface="Times New Roman"/>
                        </a:rPr>
                        <a:t>Chuyển </a:t>
                      </a:r>
                      <a:r>
                        <a:rPr lang="vi-VN" sz="1400" err="1">
                          <a:latin typeface="Times New Roman"/>
                        </a:rPr>
                        <a:t>Ertapenem</a:t>
                      </a:r>
                      <a:r>
                        <a:rPr lang="vi-VN" sz="1400">
                          <a:latin typeface="Times New Roman"/>
                        </a:rPr>
                        <a:t> -&gt;</a:t>
                      </a:r>
                    </a:p>
                    <a:p>
                      <a:pPr lvl="0">
                        <a:buNone/>
                      </a:pPr>
                      <a:r>
                        <a:rPr lang="vi-VN" sz="1400" err="1">
                          <a:latin typeface="Times New Roman"/>
                        </a:rPr>
                        <a:t>cefoperazone</a:t>
                      </a:r>
                      <a:r>
                        <a:rPr lang="vi-VN" sz="1400">
                          <a:latin typeface="Times New Roman"/>
                        </a:rPr>
                        <a:t>/</a:t>
                      </a:r>
                      <a:r>
                        <a:rPr lang="vi-VN" sz="1400" err="1">
                          <a:latin typeface="Times New Roman"/>
                        </a:rPr>
                        <a:t>subactam</a:t>
                      </a:r>
                      <a:endParaRPr lang="vi-VN" sz="1400">
                        <a:latin typeface="Times New Roman"/>
                      </a:endParaRPr>
                    </a:p>
                  </a:txBody>
                  <a:tcPr/>
                </a:tc>
                <a:extLst>
                  <a:ext uri="{0D108BD9-81ED-4DB2-BD59-A6C34878D82A}">
                    <a16:rowId xmlns:a16="http://schemas.microsoft.com/office/drawing/2014/main" val="3663799568"/>
                  </a:ext>
                </a:extLst>
              </a:tr>
              <a:tr h="3653864">
                <a:tc>
                  <a:txBody>
                    <a:bodyPr/>
                    <a:lstStyle/>
                    <a:p>
                      <a:pPr lvl="0">
                        <a:buNone/>
                      </a:pPr>
                      <a:r>
                        <a:rPr lang="vi-VN" sz="1400">
                          <a:latin typeface="Times New Roman"/>
                        </a:rPr>
                        <a:t>Phù</a:t>
                      </a:r>
                    </a:p>
                  </a:txBody>
                  <a:tcPr/>
                </a:tc>
                <a:tc>
                  <a:txBody>
                    <a:bodyPr/>
                    <a:lstStyle/>
                    <a:p>
                      <a:pPr lvl="0" algn="l">
                        <a:lnSpc>
                          <a:spcPct val="100000"/>
                        </a:lnSpc>
                        <a:spcBef>
                          <a:spcPts val="0"/>
                        </a:spcBef>
                        <a:spcAft>
                          <a:spcPts val="0"/>
                        </a:spcAft>
                        <a:buNone/>
                      </a:pPr>
                      <a:r>
                        <a:rPr lang="vi-VN" sz="1400" b="0" i="0" u="none" strike="noStrike" noProof="0">
                          <a:latin typeface="Times New Roman"/>
                        </a:rPr>
                        <a:t>Giảm đau chân, phù không cải thiện, Gập được cổ chân, cử động được ngón chân bàn chân phải</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Thuốc: </a:t>
                      </a:r>
                      <a:r>
                        <a:rPr lang="vi-VN" sz="1400" b="0" i="0" u="none" strike="noStrike" noProof="0" err="1">
                          <a:latin typeface="Times New Roman"/>
                        </a:rPr>
                        <a:t>Dexamethasone</a:t>
                      </a:r>
                      <a:r>
                        <a:rPr lang="vi-VN" sz="1400" b="0" i="0" u="none" strike="noStrike" noProof="0">
                          <a:latin typeface="Times New Roman"/>
                        </a:rPr>
                        <a:t> 4mg/ngày</a:t>
                      </a:r>
                      <a:endParaRPr lang="vi-VN" sz="1400">
                        <a:latin typeface="Times New Roman"/>
                      </a:endParaRPr>
                    </a:p>
                    <a:p>
                      <a:pPr lvl="0" algn="l">
                        <a:lnSpc>
                          <a:spcPct val="100000"/>
                        </a:lnSpc>
                        <a:spcBef>
                          <a:spcPts val="0"/>
                        </a:spcBef>
                        <a:spcAft>
                          <a:spcPts val="0"/>
                        </a:spcAft>
                        <a:buNone/>
                      </a:pPr>
                      <a:r>
                        <a:rPr lang="vi-VN" sz="1400" b="0" i="0" u="none" strike="noStrike" noProof="0" err="1">
                          <a:latin typeface="Times New Roman"/>
                        </a:rPr>
                        <a:t>Furosemide</a:t>
                      </a:r>
                      <a:r>
                        <a:rPr lang="vi-VN" sz="1400" b="0" i="0" u="none" strike="noStrike" noProof="0">
                          <a:latin typeface="Times New Roman"/>
                        </a:rPr>
                        <a:t> 40 </a:t>
                      </a:r>
                      <a:r>
                        <a:rPr lang="vi-VN" sz="1400" b="0" i="0" u="none" strike="noStrike" noProof="0" err="1">
                          <a:latin typeface="Times New Roman"/>
                        </a:rPr>
                        <a:t>mg</a:t>
                      </a:r>
                      <a:r>
                        <a:rPr lang="vi-VN" sz="1400" b="0" i="0" u="none" strike="noStrike" noProof="0">
                          <a:latin typeface="Times New Roman"/>
                        </a:rPr>
                        <a:t>/ngày</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Tập VLTL: vận động tập thụ động, có trợ giúp có đề kháng</a:t>
                      </a:r>
                      <a:endParaRPr lang="vi-VN" sz="1400">
                        <a:latin typeface="Times New Roman"/>
                      </a:endParaRPr>
                    </a:p>
                    <a:p>
                      <a:pPr lvl="0">
                        <a:buNone/>
                      </a:pPr>
                      <a:br>
                        <a:rPr lang="en-US"/>
                      </a:br>
                      <a:endParaRPr lang="en-US" sz="1400">
                        <a:latin typeface="Times New Roman"/>
                      </a:endParaRPr>
                    </a:p>
                  </a:txBody>
                  <a:tcPr/>
                </a:tc>
                <a:tc>
                  <a:txBody>
                    <a:bodyPr/>
                    <a:lstStyle/>
                    <a:p>
                      <a:pPr lvl="0" algn="l">
                        <a:lnSpc>
                          <a:spcPct val="100000"/>
                        </a:lnSpc>
                        <a:spcBef>
                          <a:spcPts val="0"/>
                        </a:spcBef>
                        <a:spcAft>
                          <a:spcPts val="0"/>
                        </a:spcAft>
                        <a:buNone/>
                      </a:pPr>
                      <a:r>
                        <a:rPr lang="vi-VN" sz="1400" b="0" i="0" u="none" strike="noStrike" noProof="0">
                          <a:latin typeface="Times New Roman"/>
                        </a:rPr>
                        <a:t>Giảm đau chân, phù không cải thiện, Gập được cổ chân, cử động được ngón chân bàn chân phải</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Thuốc: </a:t>
                      </a:r>
                      <a:r>
                        <a:rPr lang="vi-VN" sz="1400" b="0" i="0" u="none" strike="noStrike" noProof="0" err="1">
                          <a:latin typeface="Times New Roman"/>
                        </a:rPr>
                        <a:t>Methylprednisolon</a:t>
                      </a:r>
                      <a:r>
                        <a:rPr lang="vi-VN" sz="1400" b="0" i="0" u="none" strike="noStrike" noProof="0">
                          <a:latin typeface="Times New Roman"/>
                        </a:rPr>
                        <a:t> 16mg/ngày</a:t>
                      </a:r>
                      <a:endParaRPr lang="vi-VN" sz="1400">
                        <a:latin typeface="Times New Roman"/>
                      </a:endParaRPr>
                    </a:p>
                    <a:p>
                      <a:pPr lvl="0" algn="l">
                        <a:lnSpc>
                          <a:spcPct val="100000"/>
                        </a:lnSpc>
                        <a:spcBef>
                          <a:spcPts val="0"/>
                        </a:spcBef>
                        <a:spcAft>
                          <a:spcPts val="0"/>
                        </a:spcAft>
                        <a:buNone/>
                      </a:pPr>
                      <a:r>
                        <a:rPr lang="vi-VN" sz="1400" b="0" i="0" u="none" strike="noStrike" noProof="0" err="1">
                          <a:latin typeface="Times New Roman"/>
                        </a:rPr>
                        <a:t>Furosemide</a:t>
                      </a:r>
                      <a:r>
                        <a:rPr lang="vi-VN" sz="1400" b="0" i="0" u="none" strike="noStrike" noProof="0">
                          <a:latin typeface="Times New Roman"/>
                        </a:rPr>
                        <a:t> 40 </a:t>
                      </a:r>
                      <a:r>
                        <a:rPr lang="vi-VN" sz="1400" b="0" i="0" u="none" strike="noStrike" noProof="0" err="1">
                          <a:latin typeface="Times New Roman"/>
                        </a:rPr>
                        <a:t>mg</a:t>
                      </a:r>
                      <a:r>
                        <a:rPr lang="vi-VN" sz="1400" b="0" i="0" u="none" strike="noStrike" noProof="0">
                          <a:latin typeface="Times New Roman"/>
                        </a:rPr>
                        <a:t>/ngày</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Tập VLTL: vận động tập thụ động, có trợ giúp có đề kháng</a:t>
                      </a:r>
                      <a:endParaRPr lang="vi-VN" sz="1400">
                        <a:latin typeface="Times New Roman"/>
                      </a:endParaRPr>
                    </a:p>
                    <a:p>
                      <a:pPr lvl="0" algn="l">
                        <a:lnSpc>
                          <a:spcPct val="100000"/>
                        </a:lnSpc>
                        <a:spcBef>
                          <a:spcPts val="0"/>
                        </a:spcBef>
                        <a:spcAft>
                          <a:spcPts val="0"/>
                        </a:spcAft>
                        <a:buNone/>
                      </a:pPr>
                      <a:br>
                        <a:rPr lang="en-US"/>
                      </a:br>
                      <a:endParaRPr lang="en-US" sz="1400">
                        <a:latin typeface="Times New Roman"/>
                      </a:endParaRPr>
                    </a:p>
                    <a:p>
                      <a:pPr lvl="0">
                        <a:buNone/>
                      </a:pPr>
                      <a:br>
                        <a:rPr lang="en-US"/>
                      </a:br>
                      <a:endParaRPr lang="en-US" sz="1400">
                        <a:latin typeface="Times New Roman"/>
                      </a:endParaRPr>
                    </a:p>
                  </a:txBody>
                  <a:tcPr/>
                </a:tc>
                <a:tc>
                  <a:txBody>
                    <a:bodyPr/>
                    <a:lstStyle/>
                    <a:p>
                      <a:pPr lvl="0" algn="l">
                        <a:lnSpc>
                          <a:spcPct val="100000"/>
                        </a:lnSpc>
                        <a:spcBef>
                          <a:spcPts val="0"/>
                        </a:spcBef>
                        <a:spcAft>
                          <a:spcPts val="0"/>
                        </a:spcAft>
                        <a:buNone/>
                      </a:pPr>
                      <a:r>
                        <a:rPr lang="vi-VN" sz="1400" b="0" i="0" u="none" strike="noStrike" noProof="0">
                          <a:latin typeface="Times New Roman"/>
                        </a:rPr>
                        <a:t>Giảm đau chân, phù không cải thiện, Gập được cổ chân, cử động được ngón chân bàn chân phải</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Thuốc: </a:t>
                      </a:r>
                      <a:r>
                        <a:rPr lang="vi-VN" sz="1400" b="0" i="0" u="none" strike="noStrike" noProof="0" err="1">
                          <a:latin typeface="Times New Roman"/>
                        </a:rPr>
                        <a:t>Methylprednisolon</a:t>
                      </a:r>
                      <a:r>
                        <a:rPr lang="vi-VN" sz="1400" b="0" i="0" u="none" strike="noStrike" noProof="0">
                          <a:latin typeface="Times New Roman"/>
                        </a:rPr>
                        <a:t> 16mg/ngày</a:t>
                      </a:r>
                      <a:endParaRPr lang="vi-VN" sz="1400">
                        <a:latin typeface="Times New Roman"/>
                      </a:endParaRPr>
                    </a:p>
                    <a:p>
                      <a:pPr lvl="0" algn="l">
                        <a:lnSpc>
                          <a:spcPct val="100000"/>
                        </a:lnSpc>
                        <a:spcBef>
                          <a:spcPts val="0"/>
                        </a:spcBef>
                        <a:spcAft>
                          <a:spcPts val="0"/>
                        </a:spcAft>
                        <a:buNone/>
                      </a:pPr>
                      <a:r>
                        <a:rPr lang="vi-VN" sz="1400" b="0" i="0" u="none" strike="noStrike" noProof="0" err="1">
                          <a:latin typeface="Times New Roman"/>
                        </a:rPr>
                        <a:t>Furosemide</a:t>
                      </a:r>
                      <a:r>
                        <a:rPr lang="vi-VN" sz="1400" b="0" i="0" u="none" strike="noStrike" noProof="0">
                          <a:latin typeface="Times New Roman"/>
                        </a:rPr>
                        <a:t> 40 </a:t>
                      </a:r>
                      <a:r>
                        <a:rPr lang="vi-VN" sz="1400" b="0" i="0" u="none" strike="noStrike" noProof="0" err="1">
                          <a:latin typeface="Times New Roman"/>
                        </a:rPr>
                        <a:t>mg</a:t>
                      </a:r>
                      <a:r>
                        <a:rPr lang="vi-VN" sz="1400" b="0" i="0" u="none" strike="noStrike" noProof="0">
                          <a:latin typeface="Times New Roman"/>
                        </a:rPr>
                        <a:t>/ngày</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Tập VLTL: vận động tập thụ động, có trợ giúp có đề kháng</a:t>
                      </a:r>
                      <a:endParaRPr lang="vi-VN" sz="1400">
                        <a:latin typeface="Times New Roman"/>
                      </a:endParaRPr>
                    </a:p>
                    <a:p>
                      <a:pPr lvl="0">
                        <a:buNone/>
                      </a:pPr>
                      <a:br>
                        <a:rPr lang="en-US"/>
                      </a:br>
                      <a:endParaRPr lang="en-US" sz="1400">
                        <a:latin typeface="Times New Roman"/>
                      </a:endParaRPr>
                    </a:p>
                  </a:txBody>
                  <a:tcPr/>
                </a:tc>
                <a:tc>
                  <a:txBody>
                    <a:bodyPr/>
                    <a:lstStyle/>
                    <a:p>
                      <a:pPr lvl="0" algn="l">
                        <a:lnSpc>
                          <a:spcPct val="100000"/>
                        </a:lnSpc>
                        <a:spcBef>
                          <a:spcPts val="0"/>
                        </a:spcBef>
                        <a:spcAft>
                          <a:spcPts val="0"/>
                        </a:spcAft>
                        <a:buNone/>
                      </a:pPr>
                      <a:r>
                        <a:rPr lang="vi-VN" sz="1400" b="0" i="0" u="none" strike="noStrike" noProof="0">
                          <a:latin typeface="Times New Roman"/>
                        </a:rPr>
                        <a:t>Giảm đau chân, phù không cải thiện, Gập được cổ chân, cử động được ngón chân bàn chân phải</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Thuốc: </a:t>
                      </a:r>
                      <a:r>
                        <a:rPr lang="vi-VN" sz="1400" b="0" i="0" u="none" strike="noStrike" noProof="0" err="1">
                          <a:latin typeface="Times New Roman"/>
                        </a:rPr>
                        <a:t>Methylprednisolon</a:t>
                      </a:r>
                      <a:r>
                        <a:rPr lang="vi-VN" sz="1400" b="0" i="0" u="none" strike="noStrike" noProof="0">
                          <a:latin typeface="Times New Roman"/>
                        </a:rPr>
                        <a:t> 16mg/ngày</a:t>
                      </a:r>
                      <a:endParaRPr lang="vi-VN" sz="1400">
                        <a:latin typeface="Times New Roman"/>
                      </a:endParaRPr>
                    </a:p>
                    <a:p>
                      <a:pPr lvl="0" algn="l">
                        <a:lnSpc>
                          <a:spcPct val="100000"/>
                        </a:lnSpc>
                        <a:spcBef>
                          <a:spcPts val="0"/>
                        </a:spcBef>
                        <a:spcAft>
                          <a:spcPts val="0"/>
                        </a:spcAft>
                        <a:buNone/>
                      </a:pPr>
                      <a:r>
                        <a:rPr lang="vi-VN" sz="1400" b="0" i="0" u="none" strike="noStrike" noProof="0" err="1">
                          <a:latin typeface="Times New Roman"/>
                        </a:rPr>
                        <a:t>Furosemide</a:t>
                      </a:r>
                      <a:r>
                        <a:rPr lang="vi-VN" sz="1400" b="0" i="0" u="none" strike="noStrike" noProof="0">
                          <a:latin typeface="Times New Roman"/>
                        </a:rPr>
                        <a:t> 40 </a:t>
                      </a:r>
                      <a:r>
                        <a:rPr lang="vi-VN" sz="1400" b="0" i="0" u="none" strike="noStrike" noProof="0" err="1">
                          <a:latin typeface="Times New Roman"/>
                        </a:rPr>
                        <a:t>mg</a:t>
                      </a:r>
                      <a:r>
                        <a:rPr lang="vi-VN" sz="1400" b="0" i="0" u="none" strike="noStrike" noProof="0">
                          <a:latin typeface="Times New Roman"/>
                        </a:rPr>
                        <a:t>/ngày</a:t>
                      </a:r>
                      <a:endParaRPr lang="vi-VN" sz="1400">
                        <a:latin typeface="Times New Roman"/>
                      </a:endParaRPr>
                    </a:p>
                    <a:p>
                      <a:pPr lvl="0" algn="l">
                        <a:lnSpc>
                          <a:spcPct val="100000"/>
                        </a:lnSpc>
                        <a:spcBef>
                          <a:spcPts val="0"/>
                        </a:spcBef>
                        <a:spcAft>
                          <a:spcPts val="0"/>
                        </a:spcAft>
                        <a:buNone/>
                      </a:pPr>
                      <a:r>
                        <a:rPr lang="vi-VN" sz="1400" b="0" i="0" u="none" strike="noStrike" noProof="0">
                          <a:latin typeface="Times New Roman"/>
                        </a:rPr>
                        <a:t>Tập VLTL: vận động tập thụ động, có trợ giúp có đề kháng</a:t>
                      </a:r>
                      <a:endParaRPr lang="vi-VN" sz="1400">
                        <a:latin typeface="Times New Roman"/>
                      </a:endParaRPr>
                    </a:p>
                    <a:p>
                      <a:pPr lvl="0">
                        <a:buNone/>
                      </a:pPr>
                      <a:br>
                        <a:rPr lang="en-US"/>
                      </a:br>
                      <a:endParaRPr lang="en-US" sz="1400">
                        <a:latin typeface="Times New Roman"/>
                      </a:endParaRPr>
                    </a:p>
                  </a:txBody>
                  <a:tcPr/>
                </a:tc>
                <a:extLst>
                  <a:ext uri="{0D108BD9-81ED-4DB2-BD59-A6C34878D82A}">
                    <a16:rowId xmlns:a16="http://schemas.microsoft.com/office/drawing/2014/main" val="2876053920"/>
                  </a:ext>
                </a:extLst>
              </a:tr>
            </a:tbl>
          </a:graphicData>
        </a:graphic>
      </p:graphicFrame>
    </p:spTree>
    <p:extLst>
      <p:ext uri="{BB962C8B-B14F-4D97-AF65-F5344CB8AC3E}">
        <p14:creationId xmlns:p14="http://schemas.microsoft.com/office/powerpoint/2010/main" val="380270535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8229600" cy="1470025"/>
          </a:xfrm>
        </p:spPr>
        <p:txBody>
          <a:bodyPr>
            <a:noAutofit/>
          </a:bodyPr>
          <a:lstStyle/>
          <a:p>
            <a:r>
              <a:rPr lang="en-US" sz="5000" b="1">
                <a:solidFill>
                  <a:srgbClr val="000099"/>
                </a:solidFill>
                <a:latin typeface="Arial" panose="020B0604020202020204" pitchFamily="34" charset="0"/>
                <a:cs typeface="Arial" panose="020B0604020202020204" pitchFamily="34" charset="0"/>
              </a:rPr>
              <a:t>ĐÁNH GIÁ </a:t>
            </a:r>
            <a:br>
              <a:rPr lang="en-US" sz="5000" b="1">
                <a:solidFill>
                  <a:srgbClr val="000099"/>
                </a:solidFill>
                <a:latin typeface="Arial" panose="020B0604020202020204" pitchFamily="34" charset="0"/>
                <a:cs typeface="Arial" panose="020B0604020202020204" pitchFamily="34" charset="0"/>
              </a:rPr>
            </a:br>
            <a:r>
              <a:rPr lang="en-US" sz="5000" b="1">
                <a:solidFill>
                  <a:srgbClr val="000099"/>
                </a:solidFill>
                <a:latin typeface="Arial" panose="020B0604020202020204" pitchFamily="34" charset="0"/>
                <a:cs typeface="Arial" panose="020B0604020202020204" pitchFamily="34" charset="0"/>
              </a:rPr>
              <a:t>&amp; LẬP KẾ HOẠCH CSGN</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2400" y="92076"/>
            <a:ext cx="990600" cy="990600"/>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79871" y="0"/>
            <a:ext cx="1164129" cy="1244600"/>
          </a:xfrm>
          <a:prstGeom prst="rect">
            <a:avLst/>
          </a:prstGeom>
        </p:spPr>
      </p:pic>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69EE4E0-F21F-4C44-8070-AEE6542FD4DD}" type="datetime1">
              <a:rPr kumimoji="0" lang="vi-VN"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14/02/2023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8" name="Slide Number Placeholder 7"/>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pic>
        <p:nvPicPr>
          <p:cNvPr id="7" name="Hình ảnh 8" descr="Ảnh có chứa văn bản, ký hiệu&#10;&#10;Mô tả được tự động tạo">
            <a:extLst>
              <a:ext uri="{FF2B5EF4-FFF2-40B4-BE49-F238E27FC236}">
                <a16:creationId xmlns:a16="http://schemas.microsoft.com/office/drawing/2014/main" id="{29CE83B9-C49B-284B-2088-713FC85FCA9D}"/>
              </a:ext>
            </a:extLst>
          </p:cNvPr>
          <p:cNvPicPr>
            <a:picLocks noChangeAspect="1"/>
          </p:cNvPicPr>
          <p:nvPr/>
        </p:nvPicPr>
        <p:blipFill>
          <a:blip r:embed="rId5"/>
          <a:stretch>
            <a:fillRect/>
          </a:stretch>
        </p:blipFill>
        <p:spPr>
          <a:xfrm>
            <a:off x="7679364" y="6520"/>
            <a:ext cx="1467294" cy="1422356"/>
          </a:xfrm>
          <a:prstGeom prst="rect">
            <a:avLst/>
          </a:prstGeom>
        </p:spPr>
      </p:pic>
    </p:spTree>
    <p:extLst>
      <p:ext uri="{BB962C8B-B14F-4D97-AF65-F5344CB8AC3E}">
        <p14:creationId xmlns:p14="http://schemas.microsoft.com/office/powerpoint/2010/main" val="5577934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solidFill>
                  <a:srgbClr val="000099"/>
                </a:solidFill>
                <a:latin typeface="Times New Roman"/>
                <a:cs typeface="Arial"/>
              </a:rPr>
              <a:t>BỆNH SỬ</a:t>
            </a:r>
          </a:p>
        </p:txBody>
      </p:sp>
      <p:sp>
        <p:nvSpPr>
          <p:cNvPr id="3" name="Content Placeholder 2"/>
          <p:cNvSpPr>
            <a:spLocks noGrp="1"/>
          </p:cNvSpPr>
          <p:nvPr>
            <p:ph idx="1"/>
          </p:nvPr>
        </p:nvSpPr>
        <p:spPr>
          <a:xfrm>
            <a:off x="457200" y="1417638"/>
            <a:ext cx="8229600" cy="4708525"/>
          </a:xfrm>
        </p:spPr>
        <p:txBody>
          <a:bodyPr vert="horz" lIns="91440" tIns="45720" rIns="91440" bIns="45720" rtlCol="0" anchor="t">
            <a:normAutofit/>
          </a:bodyPr>
          <a:lstStyle/>
          <a:p>
            <a:endParaRPr lang="vi-VN">
              <a:latin typeface="Times New Roman" panose="02020603050405020304" pitchFamily="18" charset="0"/>
              <a:cs typeface="Times New Roman" panose="02020603050405020304" pitchFamily="18" charset="0"/>
            </a:endParaRPr>
          </a:p>
          <a:p>
            <a:pPr marL="0" indent="0">
              <a:buNone/>
            </a:pPr>
            <a:endParaRPr lang="en-US">
              <a:latin typeface="Times New Roman" panose="02020603050405020304" pitchFamily="18" charset="0"/>
              <a:cs typeface="Times New Roman" panose="02020603050405020304" pitchFamily="18" charset="0"/>
            </a:endParaRPr>
          </a:p>
          <a:p>
            <a:pPr marL="0" indent="0">
              <a:buNone/>
            </a:pPr>
            <a:endParaRPr lang="en-US">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0403AEBB-287B-4825-BD09-E940057743F4}" type="datetime1">
              <a:rPr lang="vi-VN" smtClean="0"/>
              <a:t>14/02/2023</a:t>
            </a:fld>
            <a:endParaRPr lang="en-US"/>
          </a:p>
        </p:txBody>
      </p:sp>
      <p:sp>
        <p:nvSpPr>
          <p:cNvPr id="8" name="Slide Number Placeholder 7"/>
          <p:cNvSpPr>
            <a:spLocks noGrp="1"/>
          </p:cNvSpPr>
          <p:nvPr>
            <p:ph type="sldNum" sz="quarter" idx="12"/>
          </p:nvPr>
        </p:nvSpPr>
        <p:spPr/>
        <p:txBody>
          <a:bodyPr/>
          <a:lstStyle/>
          <a:p>
            <a:fld id="{B6F15528-21DE-4FAA-801E-634DDDAF4B2B}" type="slidenum">
              <a:rPr lang="en-US" smtClean="0"/>
              <a:t>4</a:t>
            </a:fld>
            <a:endParaRPr lang="en-US"/>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0" y="92076"/>
            <a:ext cx="990600" cy="990600"/>
          </a:xfrm>
          <a:prstGeom prst="rect">
            <a:avLst/>
          </a:prstGeom>
        </p:spPr>
      </p:pic>
      <p:sp>
        <p:nvSpPr>
          <p:cNvPr id="5" name="Hộp Văn bản 4">
            <a:extLst>
              <a:ext uri="{FF2B5EF4-FFF2-40B4-BE49-F238E27FC236}">
                <a16:creationId xmlns:a16="http://schemas.microsoft.com/office/drawing/2014/main" id="{DDBEE3AF-38DD-640B-B4C6-EA63D343BAA2}"/>
              </a:ext>
            </a:extLst>
          </p:cNvPr>
          <p:cNvSpPr txBox="1"/>
          <p:nvPr/>
        </p:nvSpPr>
        <p:spPr>
          <a:xfrm>
            <a:off x="276718" y="1742643"/>
            <a:ext cx="8655648" cy="4247317"/>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r>
              <a:rPr lang="vi-VN">
                <a:latin typeface="Times New Roman"/>
                <a:cs typeface="Arial"/>
              </a:rPr>
              <a:t>- Cách nhập viện #2 tháng NB bắt đầu sưng đau toàn bộ đùi (P) lan xuống cẳng chân (P), đau liên tục mức độ trung bình (VAS: 4/10), đau chói có tê ít vùng mu bàn chân (P), không kèm bỏng rát, không châm chích, tăng khi cử động xoay trở thay đổi tư thế ,đau khiến NB ăn uống ít và khó ngủ, kèm phù chân (P) mức độ nhiều, phù cứng, không đỏ, không thay đổi theo tư thế trong ngày, phù càng ngày càng tăng dần, không đi lại được. NB đến khám tại phòng khám Lồng ngực mạch máu ĐHYD và được chẩn đoán Phù bạch mạch sau xạ trị, TD hẹp TM chậu P và điều trị toa ngoại trú với </a:t>
            </a:r>
            <a:r>
              <a:rPr lang="vi-VN" err="1">
                <a:latin typeface="Times New Roman"/>
                <a:cs typeface="Arial"/>
              </a:rPr>
              <a:t>Daflon</a:t>
            </a:r>
            <a:r>
              <a:rPr lang="vi-VN">
                <a:latin typeface="Times New Roman"/>
                <a:cs typeface="Arial"/>
              </a:rPr>
              <a:t> 10000mg 1v x2; </a:t>
            </a:r>
            <a:r>
              <a:rPr lang="vi-VN" err="1">
                <a:latin typeface="Times New Roman"/>
                <a:cs typeface="Arial"/>
              </a:rPr>
              <a:t>Euscin</a:t>
            </a:r>
            <a:r>
              <a:rPr lang="vi-VN">
                <a:latin typeface="Times New Roman"/>
                <a:cs typeface="Arial"/>
              </a:rPr>
              <a:t> 20mg 1v x2 nhưng tình trạng không giảm.</a:t>
            </a:r>
            <a:endParaRPr lang="vi-VN">
              <a:solidFill>
                <a:srgbClr val="E46C0A"/>
              </a:solidFill>
              <a:latin typeface="Times New Roman"/>
              <a:cs typeface="Arial"/>
            </a:endParaRPr>
          </a:p>
          <a:p>
            <a:r>
              <a:rPr lang="vi-VN">
                <a:latin typeface="Times New Roman"/>
                <a:cs typeface="Arial"/>
              </a:rPr>
              <a:t>- Cùng ngày nhập viện, NB đau đùi (P) mức độ nặng (VAS#8-9/10)  --&gt; NB khám phòng khám Hóa trị BV Đại học Y Dược được đánh giá không thể kiểm soát đau với thuốc (</a:t>
            </a:r>
            <a:r>
              <a:rPr lang="vi-VN" err="1">
                <a:latin typeface="Times New Roman"/>
                <a:ea typeface="+mn-lt"/>
                <a:cs typeface="Arial"/>
              </a:rPr>
              <a:t>Paracetamol</a:t>
            </a:r>
            <a:r>
              <a:rPr lang="vi-VN">
                <a:latin typeface="Times New Roman"/>
                <a:ea typeface="+mn-lt"/>
                <a:cs typeface="Arial"/>
              </a:rPr>
              <a:t>/</a:t>
            </a:r>
            <a:r>
              <a:rPr lang="vi-VN" err="1">
                <a:latin typeface="Times New Roman"/>
                <a:ea typeface="+mn-lt"/>
                <a:cs typeface="Arial"/>
              </a:rPr>
              <a:t>Tramadol</a:t>
            </a:r>
            <a:r>
              <a:rPr lang="vi-VN">
                <a:latin typeface="Times New Roman"/>
                <a:ea typeface="+mn-lt"/>
                <a:cs typeface="Arial"/>
              </a:rPr>
              <a:t> 325mg/37,5mg 1v x3; </a:t>
            </a:r>
            <a:r>
              <a:rPr lang="vi-VN" err="1">
                <a:latin typeface="Times New Roman"/>
                <a:ea typeface="+mn-lt"/>
                <a:cs typeface="Arial"/>
              </a:rPr>
              <a:t>ketorolac</a:t>
            </a:r>
            <a:r>
              <a:rPr lang="vi-VN">
                <a:latin typeface="Times New Roman"/>
                <a:ea typeface="+mn-lt"/>
                <a:cs typeface="Arial"/>
              </a:rPr>
              <a:t> 30mg 1 ốngx2</a:t>
            </a:r>
            <a:r>
              <a:rPr lang="vi-VN">
                <a:latin typeface="Times New Roman"/>
                <a:cs typeface="Arial"/>
              </a:rPr>
              <a:t>) -&gt; nhập khoa CSGN BV Đại học Y Dược. </a:t>
            </a:r>
            <a:endParaRPr lang="vi-VN">
              <a:solidFill>
                <a:srgbClr val="E46C0A"/>
              </a:solidFill>
              <a:latin typeface="Times New Roman"/>
              <a:cs typeface="Arial"/>
            </a:endParaRPr>
          </a:p>
          <a:p>
            <a:r>
              <a:rPr lang="vi-VN">
                <a:latin typeface="Times New Roman"/>
                <a:cs typeface="Arial"/>
              </a:rPr>
              <a:t>- Trong quá trình bệnh, NB không đau đầu, hoa mắt, chóng mặt, không khó thở, đau ngực, không buồn nôn, nôn ói, tiểu vàng trong, không gắt, buốt, đi tiêu qua HMNT 2-3 ngày/lần, phân vàng không nhầy máu. </a:t>
            </a:r>
          </a:p>
        </p:txBody>
      </p:sp>
      <p:pic>
        <p:nvPicPr>
          <p:cNvPr id="7" name="Hình ảnh 8" descr="Ảnh có chứa văn bản, ký hiệu&#10;&#10;Mô tả được tự động tạo">
            <a:extLst>
              <a:ext uri="{FF2B5EF4-FFF2-40B4-BE49-F238E27FC236}">
                <a16:creationId xmlns:a16="http://schemas.microsoft.com/office/drawing/2014/main" id="{E8A389F6-9DA8-FAC4-99B9-A8CA45C9D77B}"/>
              </a:ext>
            </a:extLst>
          </p:cNvPr>
          <p:cNvPicPr>
            <a:picLocks noChangeAspect="1"/>
          </p:cNvPicPr>
          <p:nvPr/>
        </p:nvPicPr>
        <p:blipFill>
          <a:blip r:embed="rId3"/>
          <a:stretch>
            <a:fillRect/>
          </a:stretch>
        </p:blipFill>
        <p:spPr>
          <a:xfrm>
            <a:off x="7679364" y="6520"/>
            <a:ext cx="1467294" cy="1422356"/>
          </a:xfrm>
          <a:prstGeom prst="rect">
            <a:avLst/>
          </a:prstGeom>
        </p:spPr>
      </p:pic>
    </p:spTree>
    <p:extLst>
      <p:ext uri="{BB962C8B-B14F-4D97-AF65-F5344CB8AC3E}">
        <p14:creationId xmlns:p14="http://schemas.microsoft.com/office/powerpoint/2010/main" val="333434182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500" b="1">
                <a:solidFill>
                  <a:srgbClr val="000099"/>
                </a:solidFill>
                <a:latin typeface="Times New Roman"/>
                <a:cs typeface="Arial"/>
              </a:rPr>
              <a:t>KẾ HOẠCH CSGN</a:t>
            </a:r>
          </a:p>
        </p:txBody>
      </p:sp>
      <p:sp>
        <p:nvSpPr>
          <p:cNvPr id="3" name="Content Placeholder 2"/>
          <p:cNvSpPr>
            <a:spLocks noGrp="1"/>
          </p:cNvSpPr>
          <p:nvPr>
            <p:ph idx="1"/>
          </p:nvPr>
        </p:nvSpPr>
        <p:spPr>
          <a:xfrm>
            <a:off x="569728" y="1358309"/>
            <a:ext cx="8229600" cy="4876800"/>
          </a:xfrm>
        </p:spPr>
        <p:txBody>
          <a:bodyPr vert="horz" lIns="91440" tIns="45720" rIns="91440" bIns="45720" rtlCol="0" anchor="t">
            <a:normAutofit fontScale="97500"/>
          </a:bodyPr>
          <a:lstStyle/>
          <a:p>
            <a:pPr marL="0" indent="0" algn="just">
              <a:spcBef>
                <a:spcPts val="600"/>
              </a:spcBef>
              <a:spcAft>
                <a:spcPts val="600"/>
              </a:spcAft>
              <a:buFont typeface="Arial" panose="020B0604020202020204" pitchFamily="34" charset="0"/>
              <a:buNone/>
            </a:pPr>
            <a:endParaRPr lang="en-US" sz="3335">
              <a:latin typeface="Times New Roman" panose="02020603050405020304" pitchFamily="18" charset="0"/>
              <a:cs typeface="Times New Roman" panose="02020603050405020304" pitchFamily="18" charset="0"/>
            </a:endParaRPr>
          </a:p>
          <a:p>
            <a:pPr marL="914400" lvl="1" indent="-457200" algn="just">
              <a:spcBef>
                <a:spcPts val="600"/>
              </a:spcBef>
              <a:spcAft>
                <a:spcPts val="600"/>
              </a:spcAft>
              <a:buFont typeface="Calibri"/>
              <a:buAutoNum type="arabicPeriod"/>
            </a:pPr>
            <a:endParaRPr lang="en-US" sz="3335">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0" y="92076"/>
            <a:ext cx="990600" cy="990600"/>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79871" y="0"/>
            <a:ext cx="1164129" cy="1244600"/>
          </a:xfrm>
          <a:prstGeom prst="rect">
            <a:avLst/>
          </a:prstGeom>
        </p:spPr>
      </p:pic>
      <p:sp>
        <p:nvSpPr>
          <p:cNvPr id="6" name="Date Placeholder 5"/>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32271C7-4E8E-4E62-94C9-EB45DEC1A4E7}" type="datetime1">
              <a:rPr kumimoji="0" lang="vi-VN"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14/02/2023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8" name="Slide Number Placeholder 7"/>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11" name="Rectangle 10"/>
          <p:cNvSpPr/>
          <p:nvPr/>
        </p:nvSpPr>
        <p:spPr>
          <a:xfrm>
            <a:off x="304800" y="1447800"/>
            <a:ext cx="8496300" cy="1014730"/>
          </a:xfrm>
          <a:prstGeom prst="rect">
            <a:avLst/>
          </a:prstGeom>
        </p:spPr>
        <p:txBody>
          <a:bodyPr wrap="square">
            <a:spAutoFit/>
          </a:bodyPr>
          <a:lstStyle/>
          <a:p>
            <a:pPr marL="284480" marR="0" lvl="0" indent="-284480" algn="just" defTabSz="914400" rtl="0" eaLnBrk="1" fontAlgn="auto" latinLnBrk="0" hangingPunct="1">
              <a:lnSpc>
                <a:spcPct val="100000"/>
              </a:lnSpc>
              <a:spcBef>
                <a:spcPts val="600"/>
              </a:spcBef>
              <a:spcAft>
                <a:spcPts val="600"/>
              </a:spcAft>
              <a:buClrTx/>
              <a:buSzTx/>
              <a:buFont typeface="+mj-lt"/>
              <a:buAutoNum type="arabicPeriod"/>
              <a:tabLst/>
              <a:defRPr/>
            </a:pPr>
            <a:endParaRPr kumimoji="0" lang="en-US" sz="25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a:p>
            <a:pPr marL="284480" marR="0" lvl="0" indent="-284480" algn="just" defTabSz="914400" rtl="0" eaLnBrk="1" fontAlgn="auto" latinLnBrk="0" hangingPunct="1">
              <a:lnSpc>
                <a:spcPct val="100000"/>
              </a:lnSpc>
              <a:spcBef>
                <a:spcPts val="600"/>
              </a:spcBef>
              <a:spcAft>
                <a:spcPts val="600"/>
              </a:spcAft>
              <a:buClrTx/>
              <a:buSzTx/>
              <a:buFont typeface="+mj-lt"/>
              <a:buAutoNum type="arabicPeriod"/>
              <a:tabLst/>
              <a:defRPr/>
            </a:pPr>
            <a:endParaRPr kumimoji="0" lang="en-US" sz="25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9" name="Hộp Văn bản 8">
            <a:extLst>
              <a:ext uri="{FF2B5EF4-FFF2-40B4-BE49-F238E27FC236}">
                <a16:creationId xmlns:a16="http://schemas.microsoft.com/office/drawing/2014/main" id="{647BCD2C-DF99-0FAD-8354-102A02827D8B}"/>
              </a:ext>
            </a:extLst>
          </p:cNvPr>
          <p:cNvSpPr txBox="1"/>
          <p:nvPr/>
        </p:nvSpPr>
        <p:spPr>
          <a:xfrm>
            <a:off x="657975" y="1421794"/>
            <a:ext cx="8144489" cy="338554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err="1">
                <a:latin typeface="Times New Roman"/>
                <a:cs typeface="Times New Roman"/>
              </a:rPr>
              <a:t>Tư</a:t>
            </a:r>
            <a:r>
              <a:rPr lang="en-US" sz="2800">
                <a:latin typeface="Times New Roman"/>
                <a:cs typeface="Times New Roman"/>
              </a:rPr>
              <a:t> </a:t>
            </a:r>
            <a:r>
              <a:rPr lang="en-US" sz="2800" err="1">
                <a:latin typeface="Times New Roman"/>
                <a:cs typeface="Times New Roman"/>
              </a:rPr>
              <a:t>vấn</a:t>
            </a:r>
            <a:r>
              <a:rPr lang="en-US" sz="2800">
                <a:latin typeface="Times New Roman"/>
                <a:cs typeface="Times New Roman"/>
              </a:rPr>
              <a:t> </a:t>
            </a:r>
            <a:r>
              <a:rPr lang="en-US" sz="2800" err="1">
                <a:latin typeface="Times New Roman"/>
                <a:cs typeface="Times New Roman"/>
              </a:rPr>
              <a:t>giai</a:t>
            </a:r>
            <a:r>
              <a:rPr lang="en-US" sz="2800">
                <a:latin typeface="Times New Roman"/>
                <a:cs typeface="Times New Roman"/>
              </a:rPr>
              <a:t> </a:t>
            </a:r>
            <a:r>
              <a:rPr lang="en-US" sz="2800" err="1">
                <a:latin typeface="Times New Roman"/>
                <a:cs typeface="Times New Roman"/>
              </a:rPr>
              <a:t>đoạn</a:t>
            </a:r>
            <a:r>
              <a:rPr lang="en-US" sz="2800">
                <a:latin typeface="Times New Roman"/>
                <a:cs typeface="Times New Roman"/>
              </a:rPr>
              <a:t> </a:t>
            </a:r>
            <a:r>
              <a:rPr lang="en-US" sz="2800" err="1">
                <a:latin typeface="Times New Roman"/>
                <a:cs typeface="Times New Roman"/>
              </a:rPr>
              <a:t>bệnh</a:t>
            </a:r>
            <a:r>
              <a:rPr lang="en-US" sz="2800">
                <a:latin typeface="Times New Roman"/>
                <a:cs typeface="Times New Roman"/>
              </a:rPr>
              <a:t> </a:t>
            </a:r>
            <a:r>
              <a:rPr lang="en-US" sz="2800" err="1">
                <a:latin typeface="Times New Roman"/>
                <a:cs typeface="Times New Roman"/>
              </a:rPr>
              <a:t>và</a:t>
            </a:r>
            <a:r>
              <a:rPr lang="en-US" sz="2800">
                <a:latin typeface="Times New Roman"/>
                <a:cs typeface="Times New Roman"/>
              </a:rPr>
              <a:t> </a:t>
            </a:r>
            <a:r>
              <a:rPr lang="en-US" sz="2800" err="1">
                <a:latin typeface="Times New Roman"/>
                <a:cs typeface="Times New Roman"/>
              </a:rPr>
              <a:t>các</a:t>
            </a:r>
            <a:r>
              <a:rPr lang="en-US" sz="2800">
                <a:latin typeface="Times New Roman"/>
                <a:cs typeface="Times New Roman"/>
              </a:rPr>
              <a:t> </a:t>
            </a:r>
            <a:r>
              <a:rPr lang="en-US" sz="2800" err="1">
                <a:latin typeface="Times New Roman"/>
                <a:cs typeface="Times New Roman"/>
              </a:rPr>
              <a:t>vấn</a:t>
            </a:r>
            <a:r>
              <a:rPr lang="en-US" sz="2800">
                <a:latin typeface="Times New Roman"/>
                <a:cs typeface="Times New Roman"/>
              </a:rPr>
              <a:t> </a:t>
            </a:r>
            <a:r>
              <a:rPr lang="en-US" sz="2800" err="1">
                <a:latin typeface="Times New Roman"/>
                <a:cs typeface="Times New Roman"/>
              </a:rPr>
              <a:t>đề</a:t>
            </a:r>
            <a:r>
              <a:rPr lang="en-US" sz="2800">
                <a:latin typeface="Times New Roman"/>
                <a:cs typeface="Times New Roman"/>
              </a:rPr>
              <a:t> </a:t>
            </a:r>
            <a:r>
              <a:rPr lang="en-US" sz="2800" err="1">
                <a:latin typeface="Times New Roman"/>
                <a:cs typeface="Times New Roman"/>
              </a:rPr>
              <a:t>có</a:t>
            </a:r>
            <a:r>
              <a:rPr lang="en-US" sz="2800">
                <a:latin typeface="Times New Roman"/>
                <a:cs typeface="Times New Roman"/>
              </a:rPr>
              <a:t> </a:t>
            </a:r>
            <a:r>
              <a:rPr lang="en-US" sz="2800" err="1">
                <a:latin typeface="Times New Roman"/>
                <a:cs typeface="Times New Roman"/>
              </a:rPr>
              <a:t>thể</a:t>
            </a:r>
            <a:r>
              <a:rPr lang="en-US" sz="2800">
                <a:latin typeface="Times New Roman"/>
                <a:cs typeface="Times New Roman"/>
              </a:rPr>
              <a:t> </a:t>
            </a:r>
            <a:r>
              <a:rPr lang="en-US" sz="2800" err="1">
                <a:latin typeface="Times New Roman"/>
                <a:cs typeface="Times New Roman"/>
              </a:rPr>
              <a:t>xảy</a:t>
            </a:r>
            <a:r>
              <a:rPr lang="en-US" sz="2800">
                <a:latin typeface="Times New Roman"/>
                <a:cs typeface="Times New Roman"/>
              </a:rPr>
              <a:t> </a:t>
            </a:r>
            <a:r>
              <a:rPr lang="en-US" sz="2800" err="1">
                <a:latin typeface="Times New Roman"/>
                <a:cs typeface="Times New Roman"/>
              </a:rPr>
              <a:t>ra</a:t>
            </a:r>
            <a:r>
              <a:rPr lang="en-US" sz="2800">
                <a:latin typeface="Times New Roman"/>
                <a:cs typeface="Times New Roman"/>
              </a:rPr>
              <a:t> </a:t>
            </a:r>
            <a:r>
              <a:rPr lang="en-US" sz="2800" err="1">
                <a:latin typeface="Times New Roman"/>
                <a:cs typeface="Times New Roman"/>
              </a:rPr>
              <a:t>cho</a:t>
            </a:r>
            <a:r>
              <a:rPr lang="en-US" sz="2800">
                <a:latin typeface="Times New Roman"/>
                <a:cs typeface="Times New Roman"/>
              </a:rPr>
              <a:t> </a:t>
            </a:r>
            <a:r>
              <a:rPr lang="en-US" sz="2800" err="1">
                <a:latin typeface="Times New Roman"/>
                <a:cs typeface="Times New Roman"/>
              </a:rPr>
              <a:t>gia</a:t>
            </a:r>
            <a:r>
              <a:rPr lang="en-US" sz="2800">
                <a:latin typeface="Times New Roman"/>
                <a:cs typeface="Times New Roman"/>
              </a:rPr>
              <a:t> </a:t>
            </a:r>
            <a:r>
              <a:rPr lang="en-US" sz="2800" err="1">
                <a:latin typeface="Times New Roman"/>
                <a:cs typeface="Times New Roman"/>
              </a:rPr>
              <a:t>đình</a:t>
            </a:r>
            <a:r>
              <a:rPr lang="en-US" sz="2800">
                <a:latin typeface="Times New Roman"/>
                <a:cs typeface="Times New Roman"/>
              </a:rPr>
              <a:t> </a:t>
            </a:r>
            <a:r>
              <a:rPr lang="en-US" sz="2800" err="1">
                <a:latin typeface="Times New Roman"/>
                <a:cs typeface="Times New Roman"/>
              </a:rPr>
              <a:t>hiểu</a:t>
            </a:r>
            <a:r>
              <a:rPr lang="en-US" sz="2800">
                <a:latin typeface="Times New Roman"/>
                <a:cs typeface="Times New Roman"/>
              </a:rPr>
              <a:t> </a:t>
            </a:r>
            <a:r>
              <a:rPr lang="en-US" sz="2800" err="1">
                <a:latin typeface="Times New Roman"/>
                <a:cs typeface="Times New Roman"/>
              </a:rPr>
              <a:t>rõ</a:t>
            </a:r>
            <a:endParaRPr lang="en-US" sz="2800">
              <a:latin typeface="Times New Roman"/>
              <a:cs typeface="Times New Roman"/>
            </a:endParaRPr>
          </a:p>
          <a:p>
            <a:pPr algn="just">
              <a:buAutoNum type="arabicPeriod"/>
            </a:pPr>
            <a:r>
              <a:rPr lang="en-US" sz="2800" err="1">
                <a:latin typeface="Times New Roman"/>
                <a:cs typeface="Times New Roman"/>
              </a:rPr>
              <a:t>Giảm</a:t>
            </a:r>
            <a:r>
              <a:rPr lang="en-US" sz="2800">
                <a:latin typeface="Times New Roman"/>
                <a:cs typeface="Times New Roman"/>
              </a:rPr>
              <a:t> </a:t>
            </a:r>
            <a:r>
              <a:rPr lang="en-US" sz="2800" err="1">
                <a:latin typeface="Times New Roman"/>
                <a:cs typeface="Times New Roman"/>
              </a:rPr>
              <a:t>phù</a:t>
            </a:r>
            <a:r>
              <a:rPr lang="en-US" sz="2800">
                <a:latin typeface="Times New Roman"/>
                <a:cs typeface="Times New Roman"/>
              </a:rPr>
              <a:t> </a:t>
            </a:r>
            <a:r>
              <a:rPr lang="en-US" sz="2800" err="1">
                <a:latin typeface="Times New Roman"/>
                <a:cs typeface="Times New Roman"/>
              </a:rPr>
              <a:t>bằng</a:t>
            </a:r>
            <a:r>
              <a:rPr lang="en-US" sz="2800">
                <a:latin typeface="Times New Roman"/>
                <a:cs typeface="Times New Roman"/>
              </a:rPr>
              <a:t> </a:t>
            </a:r>
            <a:r>
              <a:rPr lang="en-US" sz="2800" err="1">
                <a:latin typeface="Times New Roman"/>
                <a:cs typeface="Times New Roman"/>
              </a:rPr>
              <a:t>thuốc</a:t>
            </a:r>
            <a:r>
              <a:rPr lang="en-US" sz="2800">
                <a:latin typeface="Times New Roman"/>
                <a:cs typeface="Times New Roman"/>
              </a:rPr>
              <a:t>, VLTL</a:t>
            </a:r>
          </a:p>
          <a:p>
            <a:pPr algn="just">
              <a:buAutoNum type="arabicPeriod"/>
            </a:pPr>
            <a:r>
              <a:rPr lang="en-US" sz="2800" err="1">
                <a:latin typeface="Times New Roman"/>
                <a:cs typeface="Times New Roman"/>
              </a:rPr>
              <a:t>Giảm</a:t>
            </a:r>
            <a:r>
              <a:rPr lang="en-US" sz="2800">
                <a:latin typeface="Times New Roman"/>
                <a:cs typeface="Times New Roman"/>
              </a:rPr>
              <a:t> </a:t>
            </a:r>
            <a:r>
              <a:rPr lang="en-US" sz="2800" err="1">
                <a:latin typeface="Times New Roman"/>
                <a:cs typeface="Times New Roman"/>
              </a:rPr>
              <a:t>đau</a:t>
            </a:r>
            <a:r>
              <a:rPr lang="en-US" sz="2800">
                <a:latin typeface="Times New Roman"/>
                <a:cs typeface="Times New Roman"/>
              </a:rPr>
              <a:t> </a:t>
            </a:r>
            <a:r>
              <a:rPr lang="en-US" sz="2800" err="1">
                <a:latin typeface="Times New Roman"/>
                <a:cs typeface="Times New Roman"/>
              </a:rPr>
              <a:t>bằng</a:t>
            </a:r>
            <a:r>
              <a:rPr lang="en-US" sz="2800">
                <a:latin typeface="Times New Roman"/>
                <a:cs typeface="Times New Roman"/>
              </a:rPr>
              <a:t> </a:t>
            </a:r>
            <a:r>
              <a:rPr lang="en-US" sz="2800" err="1">
                <a:latin typeface="Times New Roman"/>
                <a:cs typeface="Times New Roman"/>
              </a:rPr>
              <a:t>thuốc</a:t>
            </a:r>
            <a:r>
              <a:rPr lang="en-US" sz="2800">
                <a:latin typeface="Times New Roman"/>
                <a:cs typeface="Times New Roman"/>
              </a:rPr>
              <a:t> </a:t>
            </a:r>
            <a:r>
              <a:rPr lang="en-US" sz="2800" err="1">
                <a:latin typeface="Times New Roman"/>
                <a:cs typeface="Times New Roman"/>
              </a:rPr>
              <a:t>và</a:t>
            </a:r>
            <a:r>
              <a:rPr lang="en-US" sz="2800">
                <a:latin typeface="Times New Roman"/>
                <a:cs typeface="Times New Roman"/>
              </a:rPr>
              <a:t> </a:t>
            </a:r>
            <a:r>
              <a:rPr lang="en-US" sz="2800" err="1">
                <a:latin typeface="Times New Roman"/>
                <a:cs typeface="Times New Roman"/>
              </a:rPr>
              <a:t>hạn</a:t>
            </a:r>
            <a:r>
              <a:rPr lang="en-US" sz="2800">
                <a:latin typeface="Times New Roman"/>
                <a:cs typeface="Times New Roman"/>
              </a:rPr>
              <a:t> </a:t>
            </a:r>
            <a:r>
              <a:rPr lang="en-US" sz="2800" err="1">
                <a:latin typeface="Times New Roman"/>
                <a:cs typeface="Times New Roman"/>
              </a:rPr>
              <a:t>chế</a:t>
            </a:r>
            <a:r>
              <a:rPr lang="en-US" sz="2800">
                <a:latin typeface="Times New Roman"/>
                <a:cs typeface="Times New Roman"/>
              </a:rPr>
              <a:t> </a:t>
            </a:r>
            <a:r>
              <a:rPr lang="en-US" sz="2800" err="1">
                <a:latin typeface="Times New Roman"/>
                <a:cs typeface="Times New Roman"/>
              </a:rPr>
              <a:t>tác</a:t>
            </a:r>
            <a:r>
              <a:rPr lang="en-US" sz="2800">
                <a:latin typeface="Times New Roman"/>
                <a:cs typeface="Times New Roman"/>
              </a:rPr>
              <a:t> </a:t>
            </a:r>
            <a:r>
              <a:rPr lang="en-US" sz="2800" err="1">
                <a:latin typeface="Times New Roman"/>
                <a:cs typeface="Times New Roman"/>
              </a:rPr>
              <a:t>dụng</a:t>
            </a:r>
            <a:r>
              <a:rPr lang="en-US" sz="2800">
                <a:latin typeface="Times New Roman"/>
                <a:cs typeface="Times New Roman"/>
              </a:rPr>
              <a:t> </a:t>
            </a:r>
            <a:r>
              <a:rPr lang="en-US" sz="2800" err="1">
                <a:latin typeface="Times New Roman"/>
                <a:cs typeface="Times New Roman"/>
              </a:rPr>
              <a:t>phụ</a:t>
            </a:r>
            <a:r>
              <a:rPr lang="en-US" sz="2800">
                <a:latin typeface="Times New Roman"/>
                <a:cs typeface="Times New Roman"/>
              </a:rPr>
              <a:t> </a:t>
            </a:r>
            <a:r>
              <a:rPr lang="en-US" sz="2800" err="1">
                <a:latin typeface="Times New Roman"/>
                <a:cs typeface="Times New Roman"/>
              </a:rPr>
              <a:t>của</a:t>
            </a:r>
            <a:r>
              <a:rPr lang="en-US" sz="2800">
                <a:latin typeface="Times New Roman"/>
                <a:cs typeface="Times New Roman"/>
              </a:rPr>
              <a:t> </a:t>
            </a:r>
            <a:r>
              <a:rPr lang="en-US" sz="2800" err="1">
                <a:latin typeface="Times New Roman"/>
                <a:cs typeface="Times New Roman"/>
              </a:rPr>
              <a:t>thuốc</a:t>
            </a:r>
            <a:endParaRPr lang="en-US" sz="2800">
              <a:latin typeface="Times New Roman"/>
              <a:cs typeface="Times New Roman"/>
            </a:endParaRPr>
          </a:p>
          <a:p>
            <a:pPr algn="just">
              <a:buAutoNum type="arabicPeriod"/>
            </a:pPr>
            <a:r>
              <a:rPr lang="en-US" sz="2800" err="1">
                <a:latin typeface="Times New Roman"/>
                <a:cs typeface="Times New Roman"/>
              </a:rPr>
              <a:t>Phòng</a:t>
            </a:r>
            <a:r>
              <a:rPr lang="en-US" sz="2800">
                <a:latin typeface="Times New Roman"/>
                <a:cs typeface="Times New Roman"/>
              </a:rPr>
              <a:t> </a:t>
            </a:r>
            <a:r>
              <a:rPr lang="en-US" sz="2800" err="1">
                <a:latin typeface="Times New Roman"/>
                <a:cs typeface="Times New Roman"/>
              </a:rPr>
              <a:t>ngừa</a:t>
            </a:r>
            <a:r>
              <a:rPr lang="en-US" sz="2800">
                <a:latin typeface="Times New Roman"/>
                <a:cs typeface="Times New Roman"/>
              </a:rPr>
              <a:t> </a:t>
            </a:r>
            <a:r>
              <a:rPr lang="en-US" sz="2800" err="1">
                <a:latin typeface="Times New Roman"/>
                <a:cs typeface="Times New Roman"/>
              </a:rPr>
              <a:t>loét</a:t>
            </a:r>
            <a:r>
              <a:rPr lang="en-US" sz="2800">
                <a:latin typeface="Times New Roman"/>
                <a:cs typeface="Times New Roman"/>
              </a:rPr>
              <a:t> </a:t>
            </a:r>
            <a:r>
              <a:rPr lang="en-US" sz="2800" err="1">
                <a:latin typeface="Times New Roman"/>
                <a:cs typeface="Times New Roman"/>
              </a:rPr>
              <a:t>cho</a:t>
            </a:r>
            <a:r>
              <a:rPr lang="en-US" sz="2800">
                <a:latin typeface="Times New Roman"/>
                <a:cs typeface="Times New Roman"/>
              </a:rPr>
              <a:t> </a:t>
            </a:r>
            <a:r>
              <a:rPr lang="en-US" sz="2800" err="1">
                <a:latin typeface="Times New Roman"/>
                <a:cs typeface="Times New Roman"/>
              </a:rPr>
              <a:t>bệnh</a:t>
            </a:r>
            <a:r>
              <a:rPr lang="en-US" sz="2800">
                <a:latin typeface="Times New Roman"/>
                <a:cs typeface="Times New Roman"/>
              </a:rPr>
              <a:t> </a:t>
            </a:r>
            <a:r>
              <a:rPr lang="en-US" sz="2800" err="1">
                <a:latin typeface="Times New Roman"/>
                <a:cs typeface="Times New Roman"/>
              </a:rPr>
              <a:t>nhân</a:t>
            </a:r>
            <a:r>
              <a:rPr lang="en-US" sz="2800">
                <a:latin typeface="Times New Roman"/>
                <a:cs typeface="Times New Roman"/>
              </a:rPr>
              <a:t> </a:t>
            </a:r>
            <a:r>
              <a:rPr lang="en-US" sz="2800" err="1">
                <a:latin typeface="Times New Roman"/>
                <a:cs typeface="Times New Roman"/>
              </a:rPr>
              <a:t>nằm</a:t>
            </a:r>
            <a:r>
              <a:rPr lang="en-US" sz="2800">
                <a:latin typeface="Times New Roman"/>
                <a:cs typeface="Times New Roman"/>
              </a:rPr>
              <a:t> </a:t>
            </a:r>
            <a:r>
              <a:rPr lang="en-US" sz="2800" err="1">
                <a:latin typeface="Times New Roman"/>
                <a:cs typeface="Times New Roman"/>
              </a:rPr>
              <a:t>lâu</a:t>
            </a:r>
            <a:endParaRPr lang="en-US" sz="2800">
              <a:latin typeface="Times New Roman"/>
              <a:cs typeface="Times New Roman"/>
            </a:endParaRPr>
          </a:p>
          <a:p>
            <a:pPr algn="just">
              <a:buAutoNum type="arabicPeriod"/>
            </a:pPr>
            <a:r>
              <a:rPr lang="en-US" sz="2800" err="1">
                <a:latin typeface="Times New Roman"/>
                <a:cs typeface="Times New Roman"/>
              </a:rPr>
              <a:t>Hỗ</a:t>
            </a:r>
            <a:r>
              <a:rPr lang="en-US" sz="2800">
                <a:latin typeface="Times New Roman"/>
                <a:cs typeface="Times New Roman"/>
              </a:rPr>
              <a:t> </a:t>
            </a:r>
            <a:r>
              <a:rPr lang="en-US" sz="2800" err="1">
                <a:latin typeface="Times New Roman"/>
                <a:cs typeface="Times New Roman"/>
              </a:rPr>
              <a:t>trợ</a:t>
            </a:r>
            <a:r>
              <a:rPr lang="en-US" sz="2800">
                <a:latin typeface="Times New Roman"/>
                <a:cs typeface="Times New Roman"/>
              </a:rPr>
              <a:t> </a:t>
            </a:r>
            <a:r>
              <a:rPr lang="en-US" sz="2800" err="1">
                <a:latin typeface="Times New Roman"/>
                <a:cs typeface="Times New Roman"/>
              </a:rPr>
              <a:t>tâm</a:t>
            </a:r>
            <a:r>
              <a:rPr lang="en-US" sz="2800">
                <a:latin typeface="Times New Roman"/>
                <a:cs typeface="Times New Roman"/>
              </a:rPr>
              <a:t> </a:t>
            </a:r>
            <a:r>
              <a:rPr lang="en-US" sz="2800" err="1">
                <a:latin typeface="Times New Roman"/>
                <a:cs typeface="Times New Roman"/>
              </a:rPr>
              <a:t>lý</a:t>
            </a:r>
            <a:r>
              <a:rPr lang="en-US" sz="2800">
                <a:latin typeface="Times New Roman"/>
                <a:cs typeface="Times New Roman"/>
              </a:rPr>
              <a:t> </a:t>
            </a:r>
            <a:r>
              <a:rPr lang="en-US" sz="2800" err="1">
                <a:latin typeface="Times New Roman"/>
                <a:cs typeface="Times New Roman"/>
              </a:rPr>
              <a:t>cho</a:t>
            </a:r>
            <a:r>
              <a:rPr lang="en-US" sz="2800">
                <a:latin typeface="Times New Roman"/>
                <a:cs typeface="Times New Roman"/>
              </a:rPr>
              <a:t> </a:t>
            </a:r>
            <a:r>
              <a:rPr lang="en-US" sz="2800" err="1">
                <a:latin typeface="Times New Roman"/>
                <a:cs typeface="Times New Roman"/>
              </a:rPr>
              <a:t>bệnh</a:t>
            </a:r>
            <a:r>
              <a:rPr lang="en-US" sz="2800">
                <a:latin typeface="Times New Roman"/>
                <a:cs typeface="Times New Roman"/>
              </a:rPr>
              <a:t> </a:t>
            </a:r>
            <a:r>
              <a:rPr lang="en-US" sz="2800" err="1">
                <a:latin typeface="Times New Roman"/>
                <a:cs typeface="Times New Roman"/>
              </a:rPr>
              <a:t>nhân</a:t>
            </a:r>
            <a:r>
              <a:rPr lang="en-US" sz="2800">
                <a:latin typeface="Times New Roman"/>
                <a:cs typeface="Times New Roman"/>
              </a:rPr>
              <a:t> </a:t>
            </a:r>
            <a:r>
              <a:rPr lang="en-US" sz="2800" err="1">
                <a:latin typeface="Times New Roman"/>
                <a:cs typeface="Times New Roman"/>
              </a:rPr>
              <a:t>và</a:t>
            </a:r>
            <a:r>
              <a:rPr lang="en-US" sz="2800">
                <a:latin typeface="Times New Roman"/>
                <a:cs typeface="Times New Roman"/>
              </a:rPr>
              <a:t> </a:t>
            </a:r>
            <a:r>
              <a:rPr lang="en-US" sz="2800" err="1">
                <a:latin typeface="Times New Roman"/>
                <a:cs typeface="Times New Roman"/>
              </a:rPr>
              <a:t>thân</a:t>
            </a:r>
            <a:r>
              <a:rPr lang="en-US" sz="2800">
                <a:latin typeface="Times New Roman"/>
                <a:cs typeface="Times New Roman"/>
              </a:rPr>
              <a:t> </a:t>
            </a:r>
            <a:r>
              <a:rPr lang="en-US" sz="2800" err="1">
                <a:latin typeface="Times New Roman"/>
                <a:cs typeface="Times New Roman"/>
              </a:rPr>
              <a:t>nhân</a:t>
            </a:r>
            <a:endParaRPr lang="en-US" sz="2800">
              <a:latin typeface="Times New Roman"/>
              <a:cs typeface="Times New Roman"/>
            </a:endParaRPr>
          </a:p>
          <a:p>
            <a:endParaRPr lang="en-US"/>
          </a:p>
        </p:txBody>
      </p:sp>
      <p:pic>
        <p:nvPicPr>
          <p:cNvPr id="10" name="Hình ảnh 8" descr="Ảnh có chứa văn bản, ký hiệu&#10;&#10;Mô tả được tự động tạo">
            <a:extLst>
              <a:ext uri="{FF2B5EF4-FFF2-40B4-BE49-F238E27FC236}">
                <a16:creationId xmlns:a16="http://schemas.microsoft.com/office/drawing/2014/main" id="{2F871A1D-10A0-1FD2-0EE7-22DFA10F7E65}"/>
              </a:ext>
            </a:extLst>
          </p:cNvPr>
          <p:cNvPicPr>
            <a:picLocks noChangeAspect="1"/>
          </p:cNvPicPr>
          <p:nvPr/>
        </p:nvPicPr>
        <p:blipFill>
          <a:blip r:embed="rId4"/>
          <a:stretch>
            <a:fillRect/>
          </a:stretch>
        </p:blipFill>
        <p:spPr>
          <a:xfrm>
            <a:off x="7679364" y="6520"/>
            <a:ext cx="1467294" cy="1422356"/>
          </a:xfrm>
          <a:prstGeom prst="rect">
            <a:avLst/>
          </a:prstGeom>
        </p:spPr>
      </p:pic>
    </p:spTree>
    <p:extLst>
      <p:ext uri="{BB962C8B-B14F-4D97-AF65-F5344CB8AC3E}">
        <p14:creationId xmlns:p14="http://schemas.microsoft.com/office/powerpoint/2010/main" val="39988698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500" b="1">
                <a:solidFill>
                  <a:srgbClr val="000099"/>
                </a:solidFill>
                <a:latin typeface="Arial"/>
                <a:cs typeface="Arial"/>
              </a:rPr>
              <a:t> </a:t>
            </a:r>
            <a:r>
              <a:rPr lang="en-US" sz="3500" b="1">
                <a:solidFill>
                  <a:srgbClr val="000099"/>
                </a:solidFill>
                <a:latin typeface="Times New Roman"/>
                <a:cs typeface="Arial"/>
              </a:rPr>
              <a:t>CSGN</a:t>
            </a:r>
            <a:r>
              <a:rPr lang="vi-VN" sz="3500" b="1">
                <a:solidFill>
                  <a:srgbClr val="000099"/>
                </a:solidFill>
                <a:latin typeface="Times New Roman"/>
                <a:cs typeface="Arial"/>
              </a:rPr>
              <a:t> CỤ THỂ</a:t>
            </a:r>
            <a:endParaRPr lang="en-US" sz="3500" b="1">
              <a:solidFill>
                <a:srgbClr val="000099"/>
              </a:solidFill>
              <a:latin typeface="Times New Roman"/>
              <a:cs typeface="Arial"/>
            </a:endParaRPr>
          </a:p>
        </p:txBody>
      </p:sp>
      <p:sp>
        <p:nvSpPr>
          <p:cNvPr id="3" name="Content Placeholder 2"/>
          <p:cNvSpPr>
            <a:spLocks noGrp="1"/>
          </p:cNvSpPr>
          <p:nvPr>
            <p:ph idx="1"/>
          </p:nvPr>
        </p:nvSpPr>
        <p:spPr>
          <a:xfrm>
            <a:off x="566503" y="1121219"/>
            <a:ext cx="8229600" cy="4876800"/>
          </a:xfrm>
        </p:spPr>
        <p:txBody>
          <a:bodyPr vert="horz" lIns="91440" tIns="45720" rIns="91440" bIns="45720" rtlCol="0" anchor="t">
            <a:normAutofit fontScale="97500"/>
          </a:bodyPr>
          <a:lstStyle/>
          <a:p>
            <a:pPr marL="0" indent="0" algn="just">
              <a:spcBef>
                <a:spcPts val="600"/>
              </a:spcBef>
              <a:spcAft>
                <a:spcPts val="600"/>
              </a:spcAft>
              <a:buFont typeface="Arial" panose="020B0604020202020204" pitchFamily="34" charset="0"/>
              <a:buNone/>
            </a:pPr>
            <a:endParaRPr lang="en-US" sz="3335">
              <a:latin typeface="Times New Roman" panose="02020603050405020304" pitchFamily="18" charset="0"/>
              <a:cs typeface="Times New Roman" panose="02020603050405020304" pitchFamily="18" charset="0"/>
            </a:endParaRPr>
          </a:p>
          <a:p>
            <a:pPr marL="914400" lvl="1" indent="-457200" algn="just">
              <a:spcBef>
                <a:spcPts val="600"/>
              </a:spcBef>
              <a:spcAft>
                <a:spcPts val="600"/>
              </a:spcAft>
              <a:buFont typeface="+mj-lt"/>
              <a:buAutoNum type="arabicPeriod"/>
            </a:pPr>
            <a:endParaRPr lang="vi-VN" sz="3800" b="1">
              <a:latin typeface="Times New Roman" panose="02020603050405020304" pitchFamily="18" charset="0"/>
              <a:cs typeface="Times New Roman" panose="02020603050405020304" pitchFamily="18" charset="0"/>
            </a:endParaRPr>
          </a:p>
          <a:p>
            <a:pPr marL="457200" lvl="1" indent="0" algn="just">
              <a:spcBef>
                <a:spcPts val="600"/>
              </a:spcBef>
              <a:spcAft>
                <a:spcPts val="600"/>
              </a:spcAft>
              <a:buNone/>
            </a:pPr>
            <a:endParaRPr lang="vi-VN" sz="3335">
              <a:latin typeface="Times New Roman" panose="02020603050405020304" pitchFamily="18" charset="0"/>
              <a:cs typeface="Times New Roman" panose="02020603050405020304" pitchFamily="18" charset="0"/>
              <a:sym typeface="+mn-ea"/>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0" y="92076"/>
            <a:ext cx="990600" cy="990600"/>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79871" y="0"/>
            <a:ext cx="1164129" cy="1244600"/>
          </a:xfrm>
          <a:prstGeom prst="rect">
            <a:avLst/>
          </a:prstGeom>
        </p:spPr>
      </p:pic>
      <p:sp>
        <p:nvSpPr>
          <p:cNvPr id="6" name="Date Placeholder 5"/>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32271C7-4E8E-4E62-94C9-EB45DEC1A4E7}" type="datetime1">
              <a:rPr kumimoji="0" lang="vi-VN"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14/02/2023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8" name="Slide Number Placeholder 7"/>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11" name="Rectangle 10"/>
          <p:cNvSpPr/>
          <p:nvPr/>
        </p:nvSpPr>
        <p:spPr>
          <a:xfrm>
            <a:off x="304800" y="1447800"/>
            <a:ext cx="8496300" cy="1014730"/>
          </a:xfrm>
          <a:prstGeom prst="rect">
            <a:avLst/>
          </a:prstGeom>
        </p:spPr>
        <p:txBody>
          <a:bodyPr wrap="square">
            <a:spAutoFit/>
          </a:bodyPr>
          <a:lstStyle/>
          <a:p>
            <a:pPr marL="284480" marR="0" lvl="0" indent="-284480" algn="just" defTabSz="914400" rtl="0" eaLnBrk="1" fontAlgn="auto" latinLnBrk="0" hangingPunct="1">
              <a:lnSpc>
                <a:spcPct val="100000"/>
              </a:lnSpc>
              <a:spcBef>
                <a:spcPts val="600"/>
              </a:spcBef>
              <a:spcAft>
                <a:spcPts val="600"/>
              </a:spcAft>
              <a:buClrTx/>
              <a:buSzTx/>
              <a:buFont typeface="+mj-lt"/>
              <a:buAutoNum type="arabicPeriod"/>
              <a:tabLst/>
              <a:defRPr/>
            </a:pPr>
            <a:endParaRPr kumimoji="0" lang="en-US" sz="25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a:p>
            <a:pPr marL="284480" marR="0" lvl="0" indent="-284480" algn="just" defTabSz="914400" rtl="0" eaLnBrk="1" fontAlgn="auto" latinLnBrk="0" hangingPunct="1">
              <a:lnSpc>
                <a:spcPct val="100000"/>
              </a:lnSpc>
              <a:spcBef>
                <a:spcPts val="600"/>
              </a:spcBef>
              <a:spcAft>
                <a:spcPts val="600"/>
              </a:spcAft>
              <a:buClrTx/>
              <a:buSzTx/>
              <a:buFont typeface="+mj-lt"/>
              <a:buAutoNum type="arabicPeriod"/>
              <a:tabLst/>
              <a:defRPr/>
            </a:pPr>
            <a:endParaRPr kumimoji="0" lang="en-US" sz="25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7" name="Hộp Văn bản 6">
            <a:extLst>
              <a:ext uri="{FF2B5EF4-FFF2-40B4-BE49-F238E27FC236}">
                <a16:creationId xmlns:a16="http://schemas.microsoft.com/office/drawing/2014/main" id="{913608A6-8C75-F11A-67B0-76B05F4267EF}"/>
              </a:ext>
            </a:extLst>
          </p:cNvPr>
          <p:cNvSpPr txBox="1"/>
          <p:nvPr/>
        </p:nvSpPr>
        <p:spPr>
          <a:xfrm>
            <a:off x="707078" y="1078076"/>
            <a:ext cx="7871696" cy="52629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800">
              <a:latin typeface="Times New Roman"/>
              <a:cs typeface="Times New Roman"/>
            </a:endParaRPr>
          </a:p>
          <a:p>
            <a:pPr>
              <a:buAutoNum type="arabicPeriod"/>
            </a:pPr>
            <a:r>
              <a:rPr lang="en-US" sz="2000" b="1" err="1">
                <a:latin typeface="Times New Roman"/>
                <a:cs typeface="Times New Roman"/>
              </a:rPr>
              <a:t>Giảm</a:t>
            </a:r>
            <a:r>
              <a:rPr lang="en-US" sz="2000" b="1">
                <a:latin typeface="Times New Roman"/>
                <a:cs typeface="Times New Roman"/>
              </a:rPr>
              <a:t> </a:t>
            </a:r>
            <a:r>
              <a:rPr lang="en-US" sz="2000" b="1" err="1">
                <a:latin typeface="Times New Roman"/>
                <a:cs typeface="Times New Roman"/>
              </a:rPr>
              <a:t>phù</a:t>
            </a:r>
            <a:r>
              <a:rPr lang="en-US" sz="2000" err="1">
                <a:latin typeface="Times New Roman"/>
                <a:cs typeface="Times New Roman"/>
              </a:rPr>
              <a:t>:Sử</a:t>
            </a:r>
            <a:r>
              <a:rPr lang="en-US" sz="2000">
                <a:latin typeface="Times New Roman"/>
                <a:cs typeface="Times New Roman"/>
              </a:rPr>
              <a:t> </a:t>
            </a:r>
            <a:r>
              <a:rPr lang="en-US" sz="2000" err="1">
                <a:latin typeface="Times New Roman"/>
                <a:cs typeface="Times New Roman"/>
              </a:rPr>
              <a:t>dụng</a:t>
            </a:r>
            <a:r>
              <a:rPr lang="en-US" sz="2000">
                <a:latin typeface="Times New Roman"/>
                <a:cs typeface="Times New Roman"/>
              </a:rPr>
              <a:t> </a:t>
            </a:r>
            <a:r>
              <a:rPr lang="en-US" sz="2000" err="1">
                <a:latin typeface="Times New Roman"/>
                <a:cs typeface="Times New Roman"/>
              </a:rPr>
              <a:t>thuốc</a:t>
            </a:r>
            <a:r>
              <a:rPr lang="en-US" sz="2000">
                <a:latin typeface="Times New Roman"/>
                <a:cs typeface="Times New Roman"/>
              </a:rPr>
              <a:t>, </a:t>
            </a:r>
            <a:r>
              <a:rPr lang="en-US" sz="2000" err="1">
                <a:latin typeface="Times New Roman"/>
                <a:cs typeface="Times New Roman"/>
              </a:rPr>
              <a:t>tập</a:t>
            </a:r>
            <a:r>
              <a:rPr lang="en-US" sz="2000">
                <a:latin typeface="Times New Roman"/>
                <a:cs typeface="Times New Roman"/>
              </a:rPr>
              <a:t> VLTL </a:t>
            </a:r>
            <a:r>
              <a:rPr lang="en-US" sz="2000" err="1">
                <a:latin typeface="Times New Roman"/>
                <a:cs typeface="Times New Roman"/>
              </a:rPr>
              <a:t>mỗi</a:t>
            </a:r>
            <a:r>
              <a:rPr lang="en-US" sz="2000">
                <a:latin typeface="Times New Roman"/>
                <a:cs typeface="Times New Roman"/>
              </a:rPr>
              <a:t> </a:t>
            </a:r>
            <a:r>
              <a:rPr lang="en-US" sz="2000" err="1">
                <a:latin typeface="Times New Roman"/>
                <a:cs typeface="Times New Roman"/>
              </a:rPr>
              <a:t>ngày</a:t>
            </a:r>
            <a:r>
              <a:rPr lang="en-US" sz="2000">
                <a:latin typeface="Times New Roman"/>
                <a:cs typeface="Times New Roman"/>
              </a:rPr>
              <a:t>, </a:t>
            </a:r>
            <a:r>
              <a:rPr lang="en-US" sz="2000" err="1">
                <a:latin typeface="Times New Roman"/>
                <a:cs typeface="Times New Roman"/>
              </a:rPr>
              <a:t>hướng</a:t>
            </a:r>
            <a:r>
              <a:rPr lang="en-US" sz="2000">
                <a:latin typeface="Times New Roman"/>
                <a:cs typeface="Times New Roman"/>
              </a:rPr>
              <a:t> </a:t>
            </a:r>
            <a:r>
              <a:rPr lang="en-US" sz="2000" err="1">
                <a:latin typeface="Times New Roman"/>
                <a:cs typeface="Times New Roman"/>
              </a:rPr>
              <a:t>dẫn</a:t>
            </a:r>
            <a:r>
              <a:rPr lang="en-US" sz="2000">
                <a:latin typeface="Times New Roman"/>
                <a:cs typeface="Times New Roman"/>
              </a:rPr>
              <a:t> </a:t>
            </a:r>
            <a:r>
              <a:rPr lang="en-US" sz="2000" err="1">
                <a:latin typeface="Times New Roman"/>
                <a:cs typeface="Times New Roman"/>
              </a:rPr>
              <a:t>người</a:t>
            </a:r>
            <a:r>
              <a:rPr lang="en-US" sz="2000">
                <a:latin typeface="Times New Roman"/>
                <a:cs typeface="Times New Roman"/>
              </a:rPr>
              <a:t> </a:t>
            </a:r>
            <a:r>
              <a:rPr lang="en-US" sz="2000" err="1">
                <a:latin typeface="Times New Roman"/>
                <a:cs typeface="Times New Roman"/>
              </a:rPr>
              <a:t>nhà</a:t>
            </a:r>
            <a:r>
              <a:rPr lang="en-US" sz="2000">
                <a:latin typeface="Times New Roman"/>
                <a:cs typeface="Times New Roman"/>
              </a:rPr>
              <a:t> </a:t>
            </a:r>
            <a:r>
              <a:rPr lang="en-US" sz="2000" err="1">
                <a:latin typeface="Times New Roman"/>
                <a:cs typeface="Times New Roman"/>
              </a:rPr>
              <a:t>tự</a:t>
            </a:r>
            <a:r>
              <a:rPr lang="en-US" sz="2000">
                <a:latin typeface="Times New Roman"/>
                <a:cs typeface="Times New Roman"/>
              </a:rPr>
              <a:t> </a:t>
            </a:r>
            <a:r>
              <a:rPr lang="en-US" sz="2000" err="1">
                <a:latin typeface="Times New Roman"/>
                <a:cs typeface="Times New Roman"/>
              </a:rPr>
              <a:t>tập</a:t>
            </a:r>
            <a:r>
              <a:rPr lang="en-US" sz="2000">
                <a:latin typeface="Times New Roman"/>
                <a:cs typeface="Times New Roman"/>
              </a:rPr>
              <a:t> </a:t>
            </a:r>
            <a:r>
              <a:rPr lang="en-US" sz="2000" err="1">
                <a:latin typeface="Times New Roman"/>
                <a:cs typeface="Times New Roman"/>
              </a:rPr>
              <a:t>tại</a:t>
            </a:r>
            <a:r>
              <a:rPr lang="en-US" sz="2000">
                <a:latin typeface="Times New Roman"/>
                <a:cs typeface="Times New Roman"/>
              </a:rPr>
              <a:t> </a:t>
            </a:r>
            <a:r>
              <a:rPr lang="en-US" sz="2000" err="1">
                <a:latin typeface="Times New Roman"/>
                <a:cs typeface="Times New Roman"/>
              </a:rPr>
              <a:t>bệnh</a:t>
            </a:r>
            <a:r>
              <a:rPr lang="en-US" sz="2000">
                <a:latin typeface="Times New Roman"/>
                <a:cs typeface="Times New Roman"/>
              </a:rPr>
              <a:t> </a:t>
            </a:r>
            <a:r>
              <a:rPr lang="en-US" sz="2000" err="1">
                <a:latin typeface="Times New Roman"/>
                <a:cs typeface="Times New Roman"/>
              </a:rPr>
              <a:t>viện</a:t>
            </a:r>
            <a:r>
              <a:rPr lang="en-US" sz="2000">
                <a:latin typeface="Times New Roman"/>
                <a:cs typeface="Times New Roman"/>
              </a:rPr>
              <a:t> </a:t>
            </a:r>
            <a:r>
              <a:rPr lang="en-US" sz="2000" err="1">
                <a:latin typeface="Times New Roman"/>
                <a:cs typeface="Times New Roman"/>
              </a:rPr>
              <a:t>cũng</a:t>
            </a:r>
            <a:r>
              <a:rPr lang="en-US" sz="2000">
                <a:latin typeface="Times New Roman"/>
                <a:cs typeface="Times New Roman"/>
              </a:rPr>
              <a:t> </a:t>
            </a:r>
            <a:r>
              <a:rPr lang="en-US" sz="2000" err="1">
                <a:latin typeface="Times New Roman"/>
                <a:cs typeface="Times New Roman"/>
              </a:rPr>
              <a:t>như</a:t>
            </a:r>
            <a:r>
              <a:rPr lang="en-US" sz="2000">
                <a:latin typeface="Times New Roman"/>
                <a:cs typeface="Times New Roman"/>
              </a:rPr>
              <a:t> ở </a:t>
            </a:r>
            <a:r>
              <a:rPr lang="en-US" sz="2000" err="1">
                <a:latin typeface="Times New Roman"/>
                <a:cs typeface="Times New Roman"/>
              </a:rPr>
              <a:t>nhà</a:t>
            </a:r>
            <a:r>
              <a:rPr lang="en-US" sz="2000">
                <a:latin typeface="Times New Roman"/>
                <a:cs typeface="Times New Roman"/>
              </a:rPr>
              <a:t> </a:t>
            </a:r>
            <a:r>
              <a:rPr lang="en-US" sz="2000" err="1">
                <a:latin typeface="Times New Roman"/>
                <a:cs typeface="Times New Roman"/>
              </a:rPr>
              <a:t>nếu</a:t>
            </a:r>
            <a:r>
              <a:rPr lang="en-US" sz="2000">
                <a:latin typeface="Times New Roman"/>
                <a:cs typeface="Times New Roman"/>
              </a:rPr>
              <a:t> </a:t>
            </a:r>
            <a:r>
              <a:rPr lang="en-US" sz="2000" err="1">
                <a:latin typeface="Times New Roman"/>
                <a:cs typeface="Times New Roman"/>
              </a:rPr>
              <a:t>xuất</a:t>
            </a:r>
            <a:r>
              <a:rPr lang="en-US" sz="2000">
                <a:latin typeface="Times New Roman"/>
                <a:cs typeface="Times New Roman"/>
              </a:rPr>
              <a:t> </a:t>
            </a:r>
            <a:r>
              <a:rPr lang="en-US" sz="2000" err="1">
                <a:latin typeface="Times New Roman"/>
                <a:cs typeface="Times New Roman"/>
              </a:rPr>
              <a:t>viện</a:t>
            </a:r>
            <a:r>
              <a:rPr lang="en-US" sz="2000">
                <a:latin typeface="Times New Roman"/>
                <a:cs typeface="Times New Roman"/>
              </a:rPr>
              <a:t> </a:t>
            </a:r>
          </a:p>
          <a:p>
            <a:pPr>
              <a:buAutoNum type="arabicPeriod" startAt="2"/>
            </a:pPr>
            <a:r>
              <a:rPr lang="en-US" sz="2000" b="1" err="1">
                <a:latin typeface="Times New Roman"/>
                <a:cs typeface="Times New Roman"/>
              </a:rPr>
              <a:t>Giảm</a:t>
            </a:r>
            <a:r>
              <a:rPr lang="en-US" sz="2000" b="1">
                <a:latin typeface="Times New Roman"/>
                <a:cs typeface="Times New Roman"/>
              </a:rPr>
              <a:t> </a:t>
            </a:r>
            <a:r>
              <a:rPr lang="en-US" sz="2000" b="1" err="1">
                <a:latin typeface="Times New Roman"/>
                <a:cs typeface="Times New Roman"/>
              </a:rPr>
              <a:t>đau</a:t>
            </a:r>
            <a:r>
              <a:rPr lang="en-US" sz="2000" b="1">
                <a:latin typeface="Times New Roman"/>
                <a:cs typeface="Times New Roman"/>
              </a:rPr>
              <a:t> </a:t>
            </a:r>
            <a:r>
              <a:rPr lang="en-US" sz="2000" b="1" err="1">
                <a:latin typeface="Times New Roman"/>
                <a:cs typeface="Times New Roman"/>
              </a:rPr>
              <a:t>bằng</a:t>
            </a:r>
            <a:r>
              <a:rPr lang="en-US" sz="2000" b="1">
                <a:latin typeface="Times New Roman"/>
                <a:cs typeface="Times New Roman"/>
              </a:rPr>
              <a:t> </a:t>
            </a:r>
            <a:r>
              <a:rPr lang="en-US" sz="2000" b="1" err="1">
                <a:latin typeface="Times New Roman"/>
                <a:cs typeface="Times New Roman"/>
              </a:rPr>
              <a:t>thuốc</a:t>
            </a:r>
            <a:r>
              <a:rPr lang="en-US" sz="2000" b="1">
                <a:latin typeface="Times New Roman"/>
                <a:cs typeface="Times New Roman"/>
              </a:rPr>
              <a:t> </a:t>
            </a:r>
            <a:r>
              <a:rPr lang="en-US" sz="2000" b="1" err="1">
                <a:latin typeface="Times New Roman"/>
                <a:cs typeface="Times New Roman"/>
              </a:rPr>
              <a:t>và</a:t>
            </a:r>
            <a:r>
              <a:rPr lang="en-US" sz="2000" b="1">
                <a:latin typeface="Times New Roman"/>
                <a:cs typeface="Times New Roman"/>
              </a:rPr>
              <a:t> </a:t>
            </a:r>
            <a:r>
              <a:rPr lang="en-US" sz="2000" b="1" err="1">
                <a:latin typeface="Times New Roman"/>
                <a:cs typeface="Times New Roman"/>
              </a:rPr>
              <a:t>hạn</a:t>
            </a:r>
            <a:r>
              <a:rPr lang="en-US" sz="2000" b="1">
                <a:latin typeface="Times New Roman"/>
                <a:cs typeface="Times New Roman"/>
              </a:rPr>
              <a:t> </a:t>
            </a:r>
            <a:r>
              <a:rPr lang="en-US" sz="2000" b="1" err="1">
                <a:latin typeface="Times New Roman"/>
                <a:cs typeface="Times New Roman"/>
              </a:rPr>
              <a:t>chế</a:t>
            </a:r>
            <a:r>
              <a:rPr lang="en-US" sz="2000" b="1">
                <a:latin typeface="Times New Roman"/>
                <a:cs typeface="Times New Roman"/>
              </a:rPr>
              <a:t> </a:t>
            </a:r>
            <a:r>
              <a:rPr lang="en-US" sz="2000" b="1" err="1">
                <a:latin typeface="Times New Roman"/>
                <a:cs typeface="Times New Roman"/>
              </a:rPr>
              <a:t>tác</a:t>
            </a:r>
            <a:r>
              <a:rPr lang="en-US" sz="2000" b="1">
                <a:latin typeface="Times New Roman"/>
                <a:cs typeface="Times New Roman"/>
              </a:rPr>
              <a:t> </a:t>
            </a:r>
            <a:r>
              <a:rPr lang="en-US" sz="2000" b="1" err="1">
                <a:latin typeface="Times New Roman"/>
                <a:cs typeface="Times New Roman"/>
              </a:rPr>
              <a:t>dụng</a:t>
            </a:r>
            <a:r>
              <a:rPr lang="en-US" sz="2000" b="1">
                <a:latin typeface="Times New Roman"/>
                <a:cs typeface="Times New Roman"/>
              </a:rPr>
              <a:t> </a:t>
            </a:r>
            <a:r>
              <a:rPr lang="en-US" sz="2000" b="1" err="1">
                <a:latin typeface="Times New Roman"/>
                <a:cs typeface="Times New Roman"/>
              </a:rPr>
              <a:t>phụ</a:t>
            </a:r>
            <a:r>
              <a:rPr lang="en-US" sz="2000" b="1">
                <a:latin typeface="Times New Roman"/>
                <a:cs typeface="Times New Roman"/>
              </a:rPr>
              <a:t> </a:t>
            </a:r>
            <a:r>
              <a:rPr lang="en-US" sz="2000" b="1" err="1">
                <a:latin typeface="Times New Roman"/>
                <a:cs typeface="Times New Roman"/>
              </a:rPr>
              <a:t>của</a:t>
            </a:r>
            <a:r>
              <a:rPr lang="en-US" sz="2000" b="1">
                <a:latin typeface="Times New Roman"/>
                <a:cs typeface="Times New Roman"/>
              </a:rPr>
              <a:t> </a:t>
            </a:r>
            <a:r>
              <a:rPr lang="en-US" sz="2000" b="1" err="1">
                <a:latin typeface="Times New Roman"/>
                <a:cs typeface="Times New Roman"/>
              </a:rPr>
              <a:t>thuốc</a:t>
            </a:r>
            <a:endParaRPr lang="en-US" sz="2000" b="1">
              <a:latin typeface="Times New Roman"/>
              <a:cs typeface="Times New Roman"/>
            </a:endParaRPr>
          </a:p>
          <a:p>
            <a:r>
              <a:rPr lang="en-US" sz="2000" err="1">
                <a:latin typeface="Times New Roman"/>
                <a:cs typeface="Times New Roman"/>
              </a:rPr>
              <a:t>Giảm</a:t>
            </a:r>
            <a:r>
              <a:rPr lang="en-US" sz="2000">
                <a:latin typeface="Times New Roman"/>
                <a:cs typeface="Times New Roman"/>
              </a:rPr>
              <a:t> </a:t>
            </a:r>
            <a:r>
              <a:rPr lang="en-US" sz="2000" err="1">
                <a:latin typeface="Times New Roman"/>
                <a:cs typeface="Times New Roman"/>
              </a:rPr>
              <a:t>đau</a:t>
            </a:r>
            <a:r>
              <a:rPr lang="en-US" sz="2000">
                <a:latin typeface="Times New Roman"/>
                <a:cs typeface="Times New Roman"/>
              </a:rPr>
              <a:t> </a:t>
            </a:r>
            <a:r>
              <a:rPr lang="en-US" sz="2000" err="1">
                <a:latin typeface="Times New Roman"/>
                <a:cs typeface="Times New Roman"/>
              </a:rPr>
              <a:t>bằng</a:t>
            </a:r>
            <a:r>
              <a:rPr lang="en-US" sz="2000">
                <a:latin typeface="Times New Roman"/>
                <a:cs typeface="Times New Roman"/>
              </a:rPr>
              <a:t> </a:t>
            </a:r>
            <a:r>
              <a:rPr lang="en-US" sz="2000" err="1">
                <a:latin typeface="Times New Roman"/>
                <a:cs typeface="Times New Roman"/>
              </a:rPr>
              <a:t>Morphin</a:t>
            </a:r>
            <a:r>
              <a:rPr lang="en-US" sz="2000">
                <a:latin typeface="Times New Roman"/>
                <a:cs typeface="Times New Roman"/>
              </a:rPr>
              <a:t> </a:t>
            </a:r>
            <a:r>
              <a:rPr lang="en-US" sz="2000" err="1">
                <a:latin typeface="Times New Roman"/>
                <a:cs typeface="Times New Roman"/>
              </a:rPr>
              <a:t>uống</a:t>
            </a:r>
            <a:r>
              <a:rPr lang="en-US" sz="2000">
                <a:latin typeface="Times New Roman"/>
                <a:cs typeface="Times New Roman"/>
              </a:rPr>
              <a:t> </a:t>
            </a:r>
            <a:r>
              <a:rPr lang="en-US" sz="2000" err="1">
                <a:latin typeface="Times New Roman"/>
                <a:cs typeface="Times New Roman"/>
              </a:rPr>
              <a:t>liều</a:t>
            </a:r>
            <a:r>
              <a:rPr lang="en-US" sz="2000">
                <a:latin typeface="Times New Roman"/>
                <a:cs typeface="Times New Roman"/>
              </a:rPr>
              <a:t> </a:t>
            </a:r>
            <a:r>
              <a:rPr lang="en-US" sz="2000" err="1">
                <a:latin typeface="Times New Roman"/>
                <a:cs typeface="Times New Roman"/>
              </a:rPr>
              <a:t>phù</a:t>
            </a:r>
            <a:r>
              <a:rPr lang="en-US" sz="2000">
                <a:latin typeface="Times New Roman"/>
                <a:cs typeface="Times New Roman"/>
              </a:rPr>
              <a:t> </a:t>
            </a:r>
            <a:r>
              <a:rPr lang="en-US" sz="2000" err="1">
                <a:latin typeface="Times New Roman"/>
                <a:cs typeface="Times New Roman"/>
              </a:rPr>
              <a:t>hợp</a:t>
            </a:r>
            <a:r>
              <a:rPr lang="en-US" sz="2000">
                <a:latin typeface="Times New Roman"/>
                <a:cs typeface="Times New Roman"/>
              </a:rPr>
              <a:t>, </a:t>
            </a:r>
            <a:r>
              <a:rPr lang="en-US" sz="2000" err="1">
                <a:latin typeface="Times New Roman"/>
                <a:cs typeface="Times New Roman"/>
              </a:rPr>
              <a:t>kết</a:t>
            </a:r>
            <a:r>
              <a:rPr lang="en-US" sz="2000">
                <a:latin typeface="Times New Roman"/>
                <a:cs typeface="Times New Roman"/>
              </a:rPr>
              <a:t> </a:t>
            </a:r>
            <a:r>
              <a:rPr lang="en-US" sz="2000" err="1">
                <a:latin typeface="Times New Roman"/>
                <a:cs typeface="Times New Roman"/>
              </a:rPr>
              <a:t>hợp</a:t>
            </a:r>
            <a:r>
              <a:rPr lang="en-US" sz="2000">
                <a:latin typeface="Times New Roman"/>
                <a:cs typeface="Times New Roman"/>
              </a:rPr>
              <a:t> </a:t>
            </a:r>
            <a:r>
              <a:rPr lang="en-US" sz="2000" err="1">
                <a:latin typeface="Times New Roman"/>
                <a:cs typeface="Times New Roman"/>
              </a:rPr>
              <a:t>liều</a:t>
            </a:r>
            <a:r>
              <a:rPr lang="en-US" sz="2000">
                <a:latin typeface="Times New Roman"/>
                <a:cs typeface="Times New Roman"/>
              </a:rPr>
              <a:t> </a:t>
            </a:r>
            <a:r>
              <a:rPr lang="en-US" sz="2000" err="1">
                <a:latin typeface="Times New Roman"/>
                <a:cs typeface="Times New Roman"/>
              </a:rPr>
              <a:t>cứu</a:t>
            </a:r>
            <a:r>
              <a:rPr lang="en-US" sz="2000">
                <a:latin typeface="Times New Roman"/>
                <a:cs typeface="Times New Roman"/>
              </a:rPr>
              <a:t> </a:t>
            </a:r>
            <a:r>
              <a:rPr lang="en-US" sz="2000" err="1">
                <a:latin typeface="Times New Roman"/>
                <a:cs typeface="Times New Roman"/>
              </a:rPr>
              <a:t>hộ</a:t>
            </a:r>
            <a:r>
              <a:rPr lang="en-US" sz="2000">
                <a:latin typeface="Times New Roman"/>
                <a:cs typeface="Times New Roman"/>
              </a:rPr>
              <a:t> </a:t>
            </a:r>
            <a:r>
              <a:rPr lang="en-US" sz="2000" err="1">
                <a:latin typeface="Times New Roman"/>
                <a:cs typeface="Times New Roman"/>
              </a:rPr>
              <a:t>giảm</a:t>
            </a:r>
            <a:r>
              <a:rPr lang="en-US" sz="2000">
                <a:latin typeface="Times New Roman"/>
                <a:cs typeface="Times New Roman"/>
              </a:rPr>
              <a:t> </a:t>
            </a:r>
            <a:r>
              <a:rPr lang="en-US" sz="2000" err="1">
                <a:latin typeface="Times New Roman"/>
                <a:cs typeface="Times New Roman"/>
              </a:rPr>
              <a:t>đau</a:t>
            </a:r>
            <a:r>
              <a:rPr lang="en-US" sz="2000">
                <a:latin typeface="Times New Roman"/>
                <a:cs typeface="Times New Roman"/>
              </a:rPr>
              <a:t> </a:t>
            </a:r>
            <a:r>
              <a:rPr lang="en-US" sz="2000" err="1">
                <a:latin typeface="Times New Roman"/>
                <a:cs typeface="Times New Roman"/>
              </a:rPr>
              <a:t>khi</a:t>
            </a:r>
            <a:r>
              <a:rPr lang="en-US" sz="2000">
                <a:latin typeface="Times New Roman"/>
                <a:cs typeface="Times New Roman"/>
              </a:rPr>
              <a:t> </a:t>
            </a:r>
            <a:r>
              <a:rPr lang="en-US" sz="2000" err="1">
                <a:latin typeface="Times New Roman"/>
                <a:cs typeface="Times New Roman"/>
              </a:rPr>
              <a:t>cần.Bổ</a:t>
            </a:r>
            <a:r>
              <a:rPr lang="en-US" sz="2000">
                <a:latin typeface="Times New Roman"/>
                <a:cs typeface="Times New Roman"/>
              </a:rPr>
              <a:t> sung </a:t>
            </a:r>
            <a:r>
              <a:rPr lang="en-US" sz="2000" err="1">
                <a:latin typeface="Times New Roman"/>
                <a:cs typeface="Times New Roman"/>
              </a:rPr>
              <a:t>thuốc</a:t>
            </a:r>
            <a:r>
              <a:rPr lang="en-US" sz="2000">
                <a:latin typeface="Times New Roman"/>
                <a:cs typeface="Times New Roman"/>
              </a:rPr>
              <a:t> </a:t>
            </a:r>
            <a:r>
              <a:rPr lang="en-US" sz="2000" err="1">
                <a:latin typeface="Times New Roman"/>
                <a:cs typeface="Times New Roman"/>
              </a:rPr>
              <a:t>nhuận</a:t>
            </a:r>
            <a:r>
              <a:rPr lang="en-US" sz="2000">
                <a:latin typeface="Times New Roman"/>
                <a:cs typeface="Times New Roman"/>
              </a:rPr>
              <a:t> </a:t>
            </a:r>
            <a:r>
              <a:rPr lang="en-US" sz="2000" err="1">
                <a:latin typeface="Times New Roman"/>
                <a:cs typeface="Times New Roman"/>
              </a:rPr>
              <a:t>tràng</a:t>
            </a:r>
            <a:r>
              <a:rPr lang="en-US" sz="2000">
                <a:latin typeface="Times New Roman"/>
                <a:cs typeface="Times New Roman"/>
              </a:rPr>
              <a:t> </a:t>
            </a:r>
            <a:r>
              <a:rPr lang="en-US" sz="2000" err="1">
                <a:latin typeface="Times New Roman"/>
                <a:cs typeface="Times New Roman"/>
              </a:rPr>
              <a:t>hạn</a:t>
            </a:r>
            <a:r>
              <a:rPr lang="en-US" sz="2000">
                <a:latin typeface="Times New Roman"/>
                <a:cs typeface="Times New Roman"/>
              </a:rPr>
              <a:t> </a:t>
            </a:r>
            <a:r>
              <a:rPr lang="en-US" sz="2000" err="1">
                <a:latin typeface="Times New Roman"/>
                <a:cs typeface="Times New Roman"/>
              </a:rPr>
              <a:t>chế</a:t>
            </a:r>
            <a:r>
              <a:rPr lang="en-US" sz="2000">
                <a:latin typeface="Times New Roman"/>
                <a:cs typeface="Times New Roman"/>
              </a:rPr>
              <a:t> </a:t>
            </a:r>
            <a:r>
              <a:rPr lang="en-US" sz="2000" err="1">
                <a:latin typeface="Times New Roman"/>
                <a:cs typeface="Times New Roman"/>
              </a:rPr>
              <a:t>tác</a:t>
            </a:r>
            <a:r>
              <a:rPr lang="en-US" sz="2000">
                <a:latin typeface="Times New Roman"/>
                <a:cs typeface="Times New Roman"/>
              </a:rPr>
              <a:t> </a:t>
            </a:r>
            <a:r>
              <a:rPr lang="en-US" sz="2000" err="1">
                <a:latin typeface="Times New Roman"/>
                <a:cs typeface="Times New Roman"/>
              </a:rPr>
              <a:t>dụng</a:t>
            </a:r>
            <a:r>
              <a:rPr lang="en-US" sz="2000">
                <a:latin typeface="Times New Roman"/>
                <a:cs typeface="Times New Roman"/>
              </a:rPr>
              <a:t> </a:t>
            </a:r>
            <a:r>
              <a:rPr lang="en-US" sz="2000" err="1">
                <a:latin typeface="Times New Roman"/>
                <a:cs typeface="Times New Roman"/>
              </a:rPr>
              <a:t>phụ</a:t>
            </a:r>
            <a:r>
              <a:rPr lang="en-US" sz="2000">
                <a:latin typeface="Times New Roman"/>
                <a:cs typeface="Times New Roman"/>
              </a:rPr>
              <a:t> </a:t>
            </a:r>
            <a:r>
              <a:rPr lang="en-US" sz="2000" err="1">
                <a:latin typeface="Times New Roman"/>
                <a:cs typeface="Times New Roman"/>
              </a:rPr>
              <a:t>táo</a:t>
            </a:r>
            <a:r>
              <a:rPr lang="en-US" sz="2000">
                <a:latin typeface="Times New Roman"/>
                <a:cs typeface="Times New Roman"/>
              </a:rPr>
              <a:t> </a:t>
            </a:r>
            <a:r>
              <a:rPr lang="en-US" sz="2000" err="1">
                <a:latin typeface="Times New Roman"/>
                <a:cs typeface="Times New Roman"/>
              </a:rPr>
              <a:t>bón</a:t>
            </a:r>
            <a:r>
              <a:rPr lang="en-US" sz="2000">
                <a:latin typeface="Times New Roman"/>
                <a:cs typeface="Times New Roman"/>
              </a:rPr>
              <a:t>, </a:t>
            </a:r>
            <a:r>
              <a:rPr lang="en-US" sz="2000" err="1">
                <a:latin typeface="Times New Roman"/>
                <a:cs typeface="Times New Roman"/>
              </a:rPr>
              <a:t>theo</a:t>
            </a:r>
            <a:r>
              <a:rPr lang="en-US" sz="2000">
                <a:latin typeface="Times New Roman"/>
                <a:cs typeface="Times New Roman"/>
              </a:rPr>
              <a:t> </a:t>
            </a:r>
            <a:r>
              <a:rPr lang="en-US" sz="2000" err="1">
                <a:latin typeface="Times New Roman"/>
                <a:cs typeface="Times New Roman"/>
              </a:rPr>
              <a:t>dõi</a:t>
            </a:r>
            <a:r>
              <a:rPr lang="en-US" sz="2000">
                <a:latin typeface="Times New Roman"/>
                <a:cs typeface="Times New Roman"/>
              </a:rPr>
              <a:t> </a:t>
            </a:r>
            <a:r>
              <a:rPr lang="en-US" sz="2000" err="1">
                <a:latin typeface="Times New Roman"/>
                <a:cs typeface="Times New Roman"/>
              </a:rPr>
              <a:t>lâm</a:t>
            </a:r>
            <a:r>
              <a:rPr lang="en-US" sz="2000">
                <a:latin typeface="Times New Roman"/>
                <a:cs typeface="Times New Roman"/>
              </a:rPr>
              <a:t> </a:t>
            </a:r>
            <a:r>
              <a:rPr lang="en-US" sz="2000" err="1">
                <a:latin typeface="Times New Roman"/>
                <a:cs typeface="Times New Roman"/>
              </a:rPr>
              <a:t>sàng</a:t>
            </a:r>
            <a:r>
              <a:rPr lang="en-US" sz="2000">
                <a:latin typeface="Times New Roman"/>
                <a:cs typeface="Times New Roman"/>
              </a:rPr>
              <a:t> </a:t>
            </a:r>
            <a:r>
              <a:rPr lang="en-US" sz="2000" err="1">
                <a:latin typeface="Times New Roman"/>
                <a:cs typeface="Times New Roman"/>
              </a:rPr>
              <a:t>phòng</a:t>
            </a:r>
            <a:r>
              <a:rPr lang="en-US" sz="2000">
                <a:latin typeface="Times New Roman"/>
                <a:cs typeface="Times New Roman"/>
              </a:rPr>
              <a:t> </a:t>
            </a:r>
            <a:r>
              <a:rPr lang="en-US" sz="2000" err="1">
                <a:latin typeface="Times New Roman"/>
                <a:cs typeface="Times New Roman"/>
              </a:rPr>
              <a:t>ngừa</a:t>
            </a:r>
            <a:r>
              <a:rPr lang="en-US" sz="2000">
                <a:latin typeface="Times New Roman"/>
                <a:cs typeface="Times New Roman"/>
              </a:rPr>
              <a:t> </a:t>
            </a:r>
            <a:r>
              <a:rPr lang="en-US" sz="2000" err="1">
                <a:latin typeface="Times New Roman"/>
                <a:cs typeface="Times New Roman"/>
              </a:rPr>
              <a:t>các</a:t>
            </a:r>
            <a:r>
              <a:rPr lang="en-US" sz="2000">
                <a:latin typeface="Times New Roman"/>
                <a:cs typeface="Times New Roman"/>
              </a:rPr>
              <a:t> </a:t>
            </a:r>
            <a:r>
              <a:rPr lang="en-US" sz="2000" err="1">
                <a:latin typeface="Times New Roman"/>
                <a:cs typeface="Times New Roman"/>
              </a:rPr>
              <a:t>tác</a:t>
            </a:r>
            <a:r>
              <a:rPr lang="en-US" sz="2000">
                <a:latin typeface="Times New Roman"/>
                <a:cs typeface="Times New Roman"/>
              </a:rPr>
              <a:t> </a:t>
            </a:r>
            <a:r>
              <a:rPr lang="en-US" sz="2000" err="1">
                <a:latin typeface="Times New Roman"/>
                <a:cs typeface="Times New Roman"/>
              </a:rPr>
              <a:t>dụng</a:t>
            </a:r>
            <a:r>
              <a:rPr lang="en-US" sz="2000">
                <a:latin typeface="Times New Roman"/>
                <a:cs typeface="Times New Roman"/>
              </a:rPr>
              <a:t> </a:t>
            </a:r>
            <a:r>
              <a:rPr lang="en-US" sz="2000" err="1">
                <a:latin typeface="Times New Roman"/>
                <a:cs typeface="Times New Roman"/>
              </a:rPr>
              <a:t>ngoại</a:t>
            </a:r>
            <a:r>
              <a:rPr lang="en-US" sz="2000">
                <a:latin typeface="Times New Roman"/>
                <a:cs typeface="Times New Roman"/>
              </a:rPr>
              <a:t> ý </a:t>
            </a:r>
            <a:r>
              <a:rPr lang="en-US" sz="2000" err="1">
                <a:latin typeface="Times New Roman"/>
                <a:cs typeface="Times New Roman"/>
              </a:rPr>
              <a:t>khác</a:t>
            </a:r>
            <a:r>
              <a:rPr lang="en-US" sz="2000">
                <a:latin typeface="Times New Roman"/>
                <a:cs typeface="Times New Roman"/>
              </a:rPr>
              <a:t> </a:t>
            </a:r>
            <a:r>
              <a:rPr lang="en-US" sz="2000" err="1">
                <a:latin typeface="Times New Roman"/>
                <a:cs typeface="Times New Roman"/>
              </a:rPr>
              <a:t>khi</a:t>
            </a:r>
            <a:r>
              <a:rPr lang="en-US" sz="2000">
                <a:latin typeface="Times New Roman"/>
                <a:cs typeface="Times New Roman"/>
              </a:rPr>
              <a:t> </a:t>
            </a:r>
            <a:r>
              <a:rPr lang="en-US" sz="2000" err="1">
                <a:latin typeface="Times New Roman"/>
                <a:cs typeface="Times New Roman"/>
              </a:rPr>
              <a:t>dùng</a:t>
            </a:r>
            <a:r>
              <a:rPr lang="en-US" sz="2000">
                <a:latin typeface="Times New Roman"/>
                <a:cs typeface="Times New Roman"/>
              </a:rPr>
              <a:t> Opioid: </a:t>
            </a:r>
            <a:r>
              <a:rPr lang="en-US" sz="2000" err="1">
                <a:latin typeface="Times New Roman"/>
                <a:cs typeface="Times New Roman"/>
              </a:rPr>
              <a:t>mệt</a:t>
            </a:r>
            <a:r>
              <a:rPr lang="en-US" sz="2000">
                <a:latin typeface="Times New Roman"/>
                <a:cs typeface="Times New Roman"/>
              </a:rPr>
              <a:t> </a:t>
            </a:r>
            <a:r>
              <a:rPr lang="en-US" sz="2000" err="1">
                <a:latin typeface="Times New Roman"/>
                <a:cs typeface="Times New Roman"/>
              </a:rPr>
              <a:t>mỏi</a:t>
            </a:r>
            <a:r>
              <a:rPr lang="en-US" sz="2000">
                <a:latin typeface="Times New Roman"/>
                <a:cs typeface="Times New Roman"/>
              </a:rPr>
              <a:t>, </a:t>
            </a:r>
            <a:r>
              <a:rPr lang="en-US" sz="2000" err="1">
                <a:latin typeface="Times New Roman"/>
                <a:cs typeface="Times New Roman"/>
              </a:rPr>
              <a:t>rối</a:t>
            </a:r>
            <a:r>
              <a:rPr lang="en-US" sz="2000">
                <a:latin typeface="Times New Roman"/>
                <a:cs typeface="Times New Roman"/>
              </a:rPr>
              <a:t> </a:t>
            </a:r>
            <a:r>
              <a:rPr lang="en-US" sz="2000" err="1">
                <a:latin typeface="Times New Roman"/>
                <a:cs typeface="Times New Roman"/>
              </a:rPr>
              <a:t>loạn</a:t>
            </a:r>
            <a:r>
              <a:rPr lang="en-US" sz="2000">
                <a:latin typeface="Times New Roman"/>
                <a:cs typeface="Times New Roman"/>
              </a:rPr>
              <a:t> </a:t>
            </a:r>
            <a:r>
              <a:rPr lang="en-US" sz="2000" err="1">
                <a:latin typeface="Times New Roman"/>
                <a:cs typeface="Times New Roman"/>
              </a:rPr>
              <a:t>giấc</a:t>
            </a:r>
            <a:r>
              <a:rPr lang="en-US" sz="2000">
                <a:latin typeface="Times New Roman"/>
                <a:cs typeface="Times New Roman"/>
              </a:rPr>
              <a:t> </a:t>
            </a:r>
            <a:r>
              <a:rPr lang="en-US" sz="2000" err="1">
                <a:latin typeface="Times New Roman"/>
                <a:cs typeface="Times New Roman"/>
              </a:rPr>
              <a:t>ngủ</a:t>
            </a:r>
            <a:r>
              <a:rPr lang="en-US" sz="2000">
                <a:latin typeface="Times New Roman"/>
                <a:cs typeface="Times New Roman"/>
              </a:rPr>
              <a:t>, </a:t>
            </a:r>
            <a:r>
              <a:rPr lang="en-US" sz="2000" err="1">
                <a:latin typeface="Times New Roman"/>
                <a:cs typeface="Times New Roman"/>
              </a:rPr>
              <a:t>khó</a:t>
            </a:r>
            <a:r>
              <a:rPr lang="en-US" sz="2000">
                <a:latin typeface="Times New Roman"/>
                <a:cs typeface="Times New Roman"/>
              </a:rPr>
              <a:t> </a:t>
            </a:r>
            <a:r>
              <a:rPr lang="en-US" sz="2000" err="1">
                <a:latin typeface="Times New Roman"/>
                <a:cs typeface="Times New Roman"/>
              </a:rPr>
              <a:t>thở</a:t>
            </a:r>
            <a:r>
              <a:rPr lang="en-US" sz="2000">
                <a:latin typeface="Times New Roman"/>
                <a:cs typeface="Times New Roman"/>
              </a:rPr>
              <a:t>….</a:t>
            </a:r>
          </a:p>
          <a:p>
            <a:pPr>
              <a:buAutoNum type="arabicPeriod" startAt="3"/>
            </a:pPr>
            <a:r>
              <a:rPr lang="en-US" sz="2000" b="1" err="1">
                <a:latin typeface="Times New Roman"/>
                <a:cs typeface="Times New Roman"/>
              </a:rPr>
              <a:t>Phòng</a:t>
            </a:r>
            <a:r>
              <a:rPr lang="en-US" sz="2000" b="1">
                <a:latin typeface="Times New Roman"/>
                <a:cs typeface="Times New Roman"/>
              </a:rPr>
              <a:t> </a:t>
            </a:r>
            <a:r>
              <a:rPr lang="en-US" sz="2000" b="1" err="1">
                <a:latin typeface="Times New Roman"/>
                <a:cs typeface="Times New Roman"/>
              </a:rPr>
              <a:t>ngừa</a:t>
            </a:r>
            <a:r>
              <a:rPr lang="en-US" sz="2000" b="1">
                <a:latin typeface="Times New Roman"/>
                <a:cs typeface="Times New Roman"/>
              </a:rPr>
              <a:t> </a:t>
            </a:r>
            <a:r>
              <a:rPr lang="en-US" sz="2000" b="1" err="1">
                <a:latin typeface="Times New Roman"/>
                <a:cs typeface="Times New Roman"/>
              </a:rPr>
              <a:t>loét</a:t>
            </a:r>
            <a:r>
              <a:rPr lang="en-US" sz="2000" b="1">
                <a:latin typeface="Times New Roman"/>
                <a:cs typeface="Times New Roman"/>
              </a:rPr>
              <a:t> </a:t>
            </a:r>
            <a:r>
              <a:rPr lang="en-US" sz="2000" b="1" err="1">
                <a:latin typeface="Times New Roman"/>
                <a:cs typeface="Times New Roman"/>
              </a:rPr>
              <a:t>cho</a:t>
            </a:r>
            <a:r>
              <a:rPr lang="en-US" sz="2000" b="1">
                <a:latin typeface="Times New Roman"/>
                <a:cs typeface="Times New Roman"/>
              </a:rPr>
              <a:t> </a:t>
            </a:r>
            <a:r>
              <a:rPr lang="en-US" sz="2000" b="1" err="1">
                <a:latin typeface="Times New Roman"/>
                <a:cs typeface="Times New Roman"/>
              </a:rPr>
              <a:t>bệnh</a:t>
            </a:r>
            <a:r>
              <a:rPr lang="en-US" sz="2000" b="1">
                <a:latin typeface="Times New Roman"/>
                <a:cs typeface="Times New Roman"/>
              </a:rPr>
              <a:t> </a:t>
            </a:r>
            <a:r>
              <a:rPr lang="en-US" sz="2000" b="1" err="1">
                <a:latin typeface="Times New Roman"/>
                <a:cs typeface="Times New Roman"/>
              </a:rPr>
              <a:t>nhân</a:t>
            </a:r>
            <a:r>
              <a:rPr lang="en-US" sz="2000" b="1">
                <a:latin typeface="Times New Roman"/>
                <a:cs typeface="Times New Roman"/>
              </a:rPr>
              <a:t> </a:t>
            </a:r>
            <a:r>
              <a:rPr lang="en-US" sz="2000" b="1" err="1">
                <a:latin typeface="Times New Roman"/>
                <a:cs typeface="Times New Roman"/>
              </a:rPr>
              <a:t>nằm</a:t>
            </a:r>
            <a:r>
              <a:rPr lang="en-US" sz="2000" b="1">
                <a:latin typeface="Times New Roman"/>
                <a:cs typeface="Times New Roman"/>
              </a:rPr>
              <a:t> </a:t>
            </a:r>
            <a:r>
              <a:rPr lang="en-US" sz="2000" b="1" err="1">
                <a:latin typeface="Times New Roman"/>
                <a:cs typeface="Times New Roman"/>
              </a:rPr>
              <a:t>lâu</a:t>
            </a:r>
            <a:endParaRPr lang="en-US" sz="2000" b="1">
              <a:latin typeface="Times New Roman"/>
              <a:cs typeface="Times New Roman"/>
            </a:endParaRPr>
          </a:p>
          <a:p>
            <a:r>
              <a:rPr lang="en-US" sz="2000" err="1">
                <a:latin typeface="Times New Roman"/>
                <a:cs typeface="Times New Roman"/>
              </a:rPr>
              <a:t>Hướng</a:t>
            </a:r>
            <a:r>
              <a:rPr lang="en-US" sz="2000">
                <a:latin typeface="Times New Roman"/>
                <a:cs typeface="Times New Roman"/>
              </a:rPr>
              <a:t> </a:t>
            </a:r>
            <a:r>
              <a:rPr lang="en-US" sz="2000" err="1">
                <a:latin typeface="Times New Roman"/>
                <a:cs typeface="Times New Roman"/>
              </a:rPr>
              <a:t>dẫn</a:t>
            </a:r>
            <a:r>
              <a:rPr lang="en-US" sz="2000">
                <a:latin typeface="Times New Roman"/>
                <a:cs typeface="Times New Roman"/>
              </a:rPr>
              <a:t> </a:t>
            </a:r>
            <a:r>
              <a:rPr lang="en-US" sz="2000" err="1">
                <a:latin typeface="Times New Roman"/>
                <a:cs typeface="Times New Roman"/>
              </a:rPr>
              <a:t>người</a:t>
            </a:r>
            <a:r>
              <a:rPr lang="en-US" sz="2000">
                <a:latin typeface="Times New Roman"/>
                <a:cs typeface="Times New Roman"/>
              </a:rPr>
              <a:t> </a:t>
            </a:r>
            <a:r>
              <a:rPr lang="en-US" sz="2000" err="1">
                <a:latin typeface="Times New Roman"/>
                <a:cs typeface="Times New Roman"/>
              </a:rPr>
              <a:t>nhà</a:t>
            </a:r>
            <a:r>
              <a:rPr lang="en-US" sz="2000">
                <a:latin typeface="Times New Roman"/>
                <a:cs typeface="Times New Roman"/>
              </a:rPr>
              <a:t> </a:t>
            </a:r>
            <a:r>
              <a:rPr lang="en-US" sz="2000" err="1">
                <a:latin typeface="Times New Roman"/>
                <a:cs typeface="Times New Roman"/>
              </a:rPr>
              <a:t>chăm</a:t>
            </a:r>
            <a:r>
              <a:rPr lang="en-US" sz="2000">
                <a:latin typeface="Times New Roman"/>
                <a:cs typeface="Times New Roman"/>
              </a:rPr>
              <a:t> </a:t>
            </a:r>
            <a:r>
              <a:rPr lang="en-US" sz="2000" err="1">
                <a:latin typeface="Times New Roman"/>
                <a:cs typeface="Times New Roman"/>
              </a:rPr>
              <a:t>sóc</a:t>
            </a:r>
            <a:r>
              <a:rPr lang="en-US" sz="2000">
                <a:latin typeface="Times New Roman"/>
                <a:cs typeface="Times New Roman"/>
              </a:rPr>
              <a:t>, </a:t>
            </a:r>
            <a:r>
              <a:rPr lang="en-US" sz="2000" err="1">
                <a:latin typeface="Times New Roman"/>
                <a:cs typeface="Times New Roman"/>
              </a:rPr>
              <a:t>thường</a:t>
            </a:r>
            <a:r>
              <a:rPr lang="en-US" sz="2000">
                <a:latin typeface="Times New Roman"/>
                <a:cs typeface="Times New Roman"/>
              </a:rPr>
              <a:t> </a:t>
            </a:r>
            <a:r>
              <a:rPr lang="en-US" sz="2000" err="1">
                <a:latin typeface="Times New Roman"/>
                <a:cs typeface="Times New Roman"/>
              </a:rPr>
              <a:t>xuyên</a:t>
            </a:r>
            <a:r>
              <a:rPr lang="en-US" sz="2000">
                <a:latin typeface="Times New Roman"/>
                <a:cs typeface="Times New Roman"/>
              </a:rPr>
              <a:t> </a:t>
            </a:r>
            <a:r>
              <a:rPr lang="en-US" sz="2000" err="1">
                <a:latin typeface="Times New Roman"/>
                <a:cs typeface="Times New Roman"/>
              </a:rPr>
              <a:t>xoay</a:t>
            </a:r>
            <a:r>
              <a:rPr lang="en-US" sz="2000">
                <a:latin typeface="Times New Roman"/>
                <a:cs typeface="Times New Roman"/>
              </a:rPr>
              <a:t> </a:t>
            </a:r>
            <a:r>
              <a:rPr lang="en-US" sz="2000" err="1">
                <a:latin typeface="Times New Roman"/>
                <a:cs typeface="Times New Roman"/>
              </a:rPr>
              <a:t>trở</a:t>
            </a:r>
            <a:r>
              <a:rPr lang="en-US" sz="2000">
                <a:latin typeface="Times New Roman"/>
                <a:cs typeface="Times New Roman"/>
              </a:rPr>
              <a:t>, massage </a:t>
            </a:r>
            <a:r>
              <a:rPr lang="en-US" sz="2000" err="1">
                <a:latin typeface="Times New Roman"/>
                <a:cs typeface="Times New Roman"/>
              </a:rPr>
              <a:t>và</a:t>
            </a:r>
            <a:r>
              <a:rPr lang="en-US" sz="2000">
                <a:latin typeface="Times New Roman"/>
                <a:cs typeface="Times New Roman"/>
              </a:rPr>
              <a:t> </a:t>
            </a:r>
            <a:r>
              <a:rPr lang="en-US" sz="2000" err="1">
                <a:latin typeface="Times New Roman"/>
                <a:cs typeface="Times New Roman"/>
              </a:rPr>
              <a:t>hướng</a:t>
            </a:r>
            <a:r>
              <a:rPr lang="en-US" sz="2000">
                <a:latin typeface="Times New Roman"/>
                <a:cs typeface="Times New Roman"/>
              </a:rPr>
              <a:t> </a:t>
            </a:r>
            <a:r>
              <a:rPr lang="en-US" sz="2000" err="1">
                <a:latin typeface="Times New Roman"/>
                <a:cs typeface="Times New Roman"/>
              </a:rPr>
              <a:t>dẫn</a:t>
            </a:r>
            <a:r>
              <a:rPr lang="en-US" sz="2000">
                <a:latin typeface="Times New Roman"/>
                <a:cs typeface="Times New Roman"/>
              </a:rPr>
              <a:t> </a:t>
            </a:r>
            <a:r>
              <a:rPr lang="en-US" sz="2000" err="1">
                <a:latin typeface="Times New Roman"/>
                <a:cs typeface="Times New Roman"/>
              </a:rPr>
              <a:t>xử</a:t>
            </a:r>
            <a:r>
              <a:rPr lang="en-US" sz="2000">
                <a:latin typeface="Times New Roman"/>
                <a:cs typeface="Times New Roman"/>
              </a:rPr>
              <a:t> </a:t>
            </a:r>
            <a:r>
              <a:rPr lang="en-US" sz="2000" err="1">
                <a:latin typeface="Times New Roman"/>
                <a:cs typeface="Times New Roman"/>
              </a:rPr>
              <a:t>trí</a:t>
            </a:r>
            <a:r>
              <a:rPr lang="en-US" sz="2000">
                <a:latin typeface="Times New Roman"/>
                <a:cs typeface="Times New Roman"/>
              </a:rPr>
              <a:t> </a:t>
            </a:r>
            <a:r>
              <a:rPr lang="en-US" sz="2000" err="1">
                <a:latin typeface="Times New Roman"/>
                <a:cs typeface="Times New Roman"/>
              </a:rPr>
              <a:t>khi</a:t>
            </a:r>
            <a:r>
              <a:rPr lang="en-US" sz="2000">
                <a:latin typeface="Times New Roman"/>
                <a:cs typeface="Times New Roman"/>
              </a:rPr>
              <a:t> </a:t>
            </a:r>
            <a:r>
              <a:rPr lang="en-US" sz="2000" err="1">
                <a:latin typeface="Times New Roman"/>
                <a:cs typeface="Times New Roman"/>
              </a:rPr>
              <a:t>có</a:t>
            </a:r>
            <a:r>
              <a:rPr lang="en-US" sz="2000">
                <a:latin typeface="Times New Roman"/>
                <a:cs typeface="Times New Roman"/>
              </a:rPr>
              <a:t> </a:t>
            </a:r>
            <a:r>
              <a:rPr lang="en-US" sz="2000" err="1">
                <a:latin typeface="Times New Roman"/>
                <a:cs typeface="Times New Roman"/>
              </a:rPr>
              <a:t>vết</a:t>
            </a:r>
            <a:r>
              <a:rPr lang="en-US" sz="2000">
                <a:latin typeface="Times New Roman"/>
                <a:cs typeface="Times New Roman"/>
              </a:rPr>
              <a:t> </a:t>
            </a:r>
            <a:r>
              <a:rPr lang="en-US" sz="2000" err="1">
                <a:latin typeface="Times New Roman"/>
                <a:cs typeface="Times New Roman"/>
              </a:rPr>
              <a:t>loét</a:t>
            </a:r>
            <a:endParaRPr lang="en-US" sz="2000">
              <a:latin typeface="Times New Roman"/>
              <a:cs typeface="Times New Roman"/>
            </a:endParaRPr>
          </a:p>
          <a:p>
            <a:pPr>
              <a:buAutoNum type="arabicPeriod" startAt="4"/>
            </a:pPr>
            <a:r>
              <a:rPr lang="en-US" sz="2000" b="1" err="1">
                <a:latin typeface="Times New Roman"/>
                <a:cs typeface="Times New Roman"/>
              </a:rPr>
              <a:t>Hỗ</a:t>
            </a:r>
            <a:r>
              <a:rPr lang="en-US" sz="2000" b="1">
                <a:latin typeface="Times New Roman"/>
                <a:cs typeface="Times New Roman"/>
              </a:rPr>
              <a:t> </a:t>
            </a:r>
            <a:r>
              <a:rPr lang="en-US" sz="2000" b="1" err="1">
                <a:latin typeface="Times New Roman"/>
                <a:cs typeface="Times New Roman"/>
              </a:rPr>
              <a:t>trợ</a:t>
            </a:r>
            <a:r>
              <a:rPr lang="en-US" sz="2000" b="1">
                <a:latin typeface="Times New Roman"/>
                <a:cs typeface="Times New Roman"/>
              </a:rPr>
              <a:t> </a:t>
            </a:r>
            <a:r>
              <a:rPr lang="en-US" sz="2000" b="1" err="1">
                <a:latin typeface="Times New Roman"/>
                <a:cs typeface="Times New Roman"/>
              </a:rPr>
              <a:t>tâm</a:t>
            </a:r>
            <a:r>
              <a:rPr lang="en-US" sz="2000" b="1">
                <a:latin typeface="Times New Roman"/>
                <a:cs typeface="Times New Roman"/>
              </a:rPr>
              <a:t> </a:t>
            </a:r>
            <a:r>
              <a:rPr lang="en-US" sz="2000" b="1" err="1">
                <a:latin typeface="Times New Roman"/>
                <a:cs typeface="Times New Roman"/>
              </a:rPr>
              <a:t>lý</a:t>
            </a:r>
            <a:r>
              <a:rPr lang="en-US" sz="2000" b="1">
                <a:latin typeface="Times New Roman"/>
                <a:cs typeface="Times New Roman"/>
              </a:rPr>
              <a:t> </a:t>
            </a:r>
            <a:r>
              <a:rPr lang="en-US" sz="2000" b="1" err="1">
                <a:latin typeface="Times New Roman"/>
                <a:cs typeface="Times New Roman"/>
              </a:rPr>
              <a:t>cho</a:t>
            </a:r>
            <a:r>
              <a:rPr lang="en-US" sz="2000" b="1">
                <a:latin typeface="Times New Roman"/>
                <a:cs typeface="Times New Roman"/>
              </a:rPr>
              <a:t> </a:t>
            </a:r>
            <a:r>
              <a:rPr lang="en-US" sz="2000" b="1" err="1">
                <a:latin typeface="Times New Roman"/>
                <a:cs typeface="Times New Roman"/>
              </a:rPr>
              <a:t>bệnh</a:t>
            </a:r>
            <a:r>
              <a:rPr lang="en-US" sz="2000" b="1">
                <a:latin typeface="Times New Roman"/>
                <a:cs typeface="Times New Roman"/>
              </a:rPr>
              <a:t> </a:t>
            </a:r>
            <a:r>
              <a:rPr lang="en-US" sz="2000" b="1" err="1">
                <a:latin typeface="Times New Roman"/>
                <a:cs typeface="Times New Roman"/>
              </a:rPr>
              <a:t>nhân</a:t>
            </a:r>
            <a:r>
              <a:rPr lang="en-US" sz="2000" b="1">
                <a:latin typeface="Times New Roman"/>
                <a:cs typeface="Times New Roman"/>
              </a:rPr>
              <a:t> </a:t>
            </a:r>
            <a:r>
              <a:rPr lang="en-US" sz="2000" b="1" err="1">
                <a:latin typeface="Times New Roman"/>
                <a:cs typeface="Times New Roman"/>
              </a:rPr>
              <a:t>và</a:t>
            </a:r>
            <a:r>
              <a:rPr lang="en-US" sz="2000" b="1">
                <a:latin typeface="Times New Roman"/>
                <a:cs typeface="Times New Roman"/>
              </a:rPr>
              <a:t> </a:t>
            </a:r>
            <a:r>
              <a:rPr lang="en-US" sz="2000" b="1" err="1">
                <a:latin typeface="Times New Roman"/>
                <a:cs typeface="Times New Roman"/>
              </a:rPr>
              <a:t>thân</a:t>
            </a:r>
            <a:r>
              <a:rPr lang="en-US" sz="2000" b="1">
                <a:latin typeface="Times New Roman"/>
                <a:cs typeface="Times New Roman"/>
              </a:rPr>
              <a:t> </a:t>
            </a:r>
            <a:r>
              <a:rPr lang="en-US" sz="2000" b="1" err="1">
                <a:latin typeface="Times New Roman"/>
                <a:cs typeface="Times New Roman"/>
              </a:rPr>
              <a:t>nhân</a:t>
            </a:r>
            <a:r>
              <a:rPr lang="en-US" sz="2000" b="1">
                <a:latin typeface="Times New Roman"/>
                <a:cs typeface="Times New Roman"/>
              </a:rPr>
              <a:t>:</a:t>
            </a:r>
            <a:r>
              <a:rPr lang="en-US" sz="2000">
                <a:latin typeface="Times New Roman"/>
                <a:cs typeface="Times New Roman"/>
              </a:rPr>
              <a:t> </a:t>
            </a:r>
            <a:r>
              <a:rPr lang="en-US" sz="2000" err="1">
                <a:latin typeface="Times New Roman"/>
                <a:cs typeface="Times New Roman"/>
              </a:rPr>
              <a:t>Hỗ</a:t>
            </a:r>
            <a:r>
              <a:rPr lang="en-US" sz="2000">
                <a:latin typeface="Times New Roman"/>
                <a:cs typeface="Times New Roman"/>
              </a:rPr>
              <a:t> </a:t>
            </a:r>
            <a:r>
              <a:rPr lang="en-US" sz="2000" err="1">
                <a:latin typeface="Times New Roman"/>
                <a:cs typeface="Times New Roman"/>
              </a:rPr>
              <a:t>trợ</a:t>
            </a:r>
            <a:r>
              <a:rPr lang="en-US" sz="2000">
                <a:latin typeface="Times New Roman"/>
                <a:cs typeface="Times New Roman"/>
              </a:rPr>
              <a:t> </a:t>
            </a:r>
            <a:r>
              <a:rPr lang="en-US" sz="2000" err="1">
                <a:latin typeface="Times New Roman"/>
                <a:cs typeface="Times New Roman"/>
              </a:rPr>
              <a:t>giải</a:t>
            </a:r>
            <a:r>
              <a:rPr lang="en-US" sz="2000">
                <a:latin typeface="Times New Roman"/>
                <a:cs typeface="Times New Roman"/>
              </a:rPr>
              <a:t> </a:t>
            </a:r>
            <a:r>
              <a:rPr lang="en-US" sz="2000" err="1">
                <a:latin typeface="Times New Roman"/>
                <a:cs typeface="Times New Roman"/>
              </a:rPr>
              <a:t>đáp</a:t>
            </a:r>
            <a:r>
              <a:rPr lang="en-US" sz="2000">
                <a:latin typeface="Times New Roman"/>
                <a:cs typeface="Times New Roman"/>
              </a:rPr>
              <a:t> </a:t>
            </a:r>
            <a:r>
              <a:rPr lang="en-US" sz="2000" err="1">
                <a:latin typeface="Times New Roman"/>
                <a:cs typeface="Times New Roman"/>
              </a:rPr>
              <a:t>các</a:t>
            </a:r>
            <a:r>
              <a:rPr lang="en-US" sz="2000">
                <a:latin typeface="Times New Roman"/>
                <a:cs typeface="Times New Roman"/>
              </a:rPr>
              <a:t> </a:t>
            </a:r>
            <a:r>
              <a:rPr lang="en-US" sz="2000" err="1">
                <a:latin typeface="Times New Roman"/>
                <a:cs typeface="Times New Roman"/>
              </a:rPr>
              <a:t>thắc</a:t>
            </a:r>
            <a:r>
              <a:rPr lang="en-US" sz="2000">
                <a:latin typeface="Times New Roman"/>
                <a:cs typeface="Times New Roman"/>
              </a:rPr>
              <a:t> </a:t>
            </a:r>
            <a:r>
              <a:rPr lang="en-US" sz="2000" err="1">
                <a:latin typeface="Times New Roman"/>
                <a:cs typeface="Times New Roman"/>
              </a:rPr>
              <a:t>mắc</a:t>
            </a:r>
            <a:r>
              <a:rPr lang="en-US" sz="2000">
                <a:latin typeface="Times New Roman"/>
                <a:cs typeface="Times New Roman"/>
              </a:rPr>
              <a:t> </a:t>
            </a:r>
            <a:r>
              <a:rPr lang="en-US" sz="2000" err="1">
                <a:latin typeface="Times New Roman"/>
                <a:cs typeface="Times New Roman"/>
              </a:rPr>
              <a:t>của</a:t>
            </a:r>
            <a:r>
              <a:rPr lang="en-US" sz="2000">
                <a:latin typeface="Times New Roman"/>
                <a:cs typeface="Times New Roman"/>
              </a:rPr>
              <a:t> </a:t>
            </a:r>
            <a:r>
              <a:rPr lang="en-US" sz="2000" err="1">
                <a:latin typeface="Times New Roman"/>
                <a:cs typeface="Times New Roman"/>
              </a:rPr>
              <a:t>bệnh</a:t>
            </a:r>
            <a:r>
              <a:rPr lang="en-US" sz="2000">
                <a:latin typeface="Times New Roman"/>
                <a:cs typeface="Times New Roman"/>
              </a:rPr>
              <a:t> </a:t>
            </a:r>
            <a:r>
              <a:rPr lang="en-US" sz="2000" err="1">
                <a:latin typeface="Times New Roman"/>
                <a:cs typeface="Times New Roman"/>
              </a:rPr>
              <a:t>nhân</a:t>
            </a:r>
            <a:r>
              <a:rPr lang="en-US" sz="2000">
                <a:latin typeface="Times New Roman"/>
                <a:cs typeface="Times New Roman"/>
              </a:rPr>
              <a:t> </a:t>
            </a:r>
            <a:r>
              <a:rPr lang="en-US" sz="2000" err="1">
                <a:latin typeface="Times New Roman"/>
                <a:cs typeface="Times New Roman"/>
              </a:rPr>
              <a:t>và</a:t>
            </a:r>
            <a:r>
              <a:rPr lang="en-US" sz="2000">
                <a:latin typeface="Times New Roman"/>
                <a:cs typeface="Times New Roman"/>
              </a:rPr>
              <a:t> </a:t>
            </a:r>
            <a:r>
              <a:rPr lang="en-US" sz="2000" err="1">
                <a:latin typeface="Times New Roman"/>
                <a:cs typeface="Times New Roman"/>
              </a:rPr>
              <a:t>thân</a:t>
            </a:r>
            <a:r>
              <a:rPr lang="en-US" sz="2000">
                <a:latin typeface="Times New Roman"/>
                <a:cs typeface="Times New Roman"/>
              </a:rPr>
              <a:t> </a:t>
            </a:r>
            <a:r>
              <a:rPr lang="en-US" sz="2000" err="1">
                <a:latin typeface="Times New Roman"/>
                <a:cs typeface="Times New Roman"/>
              </a:rPr>
              <a:t>nhân</a:t>
            </a:r>
            <a:r>
              <a:rPr lang="en-US" sz="2000">
                <a:latin typeface="Times New Roman"/>
                <a:cs typeface="Times New Roman"/>
              </a:rPr>
              <a:t> </a:t>
            </a:r>
            <a:r>
              <a:rPr lang="en-US" sz="2000" err="1">
                <a:latin typeface="Times New Roman"/>
                <a:cs typeface="Times New Roman"/>
              </a:rPr>
              <a:t>về</a:t>
            </a:r>
            <a:r>
              <a:rPr lang="en-US" sz="2000">
                <a:latin typeface="Times New Roman"/>
                <a:cs typeface="Times New Roman"/>
              </a:rPr>
              <a:t> </a:t>
            </a:r>
            <a:r>
              <a:rPr lang="en-US" sz="2000" err="1">
                <a:latin typeface="Times New Roman"/>
                <a:cs typeface="Times New Roman"/>
              </a:rPr>
              <a:t>bệnh</a:t>
            </a:r>
            <a:r>
              <a:rPr lang="en-US" sz="2000">
                <a:latin typeface="Times New Roman"/>
                <a:cs typeface="Times New Roman"/>
              </a:rPr>
              <a:t>, </a:t>
            </a:r>
            <a:r>
              <a:rPr lang="en-US" sz="2000" err="1">
                <a:latin typeface="Times New Roman"/>
                <a:cs typeface="Times New Roman"/>
              </a:rPr>
              <a:t>thuốc</a:t>
            </a:r>
            <a:r>
              <a:rPr lang="en-US" sz="2000">
                <a:latin typeface="Times New Roman"/>
                <a:cs typeface="Times New Roman"/>
              </a:rPr>
              <a:t> </a:t>
            </a:r>
            <a:r>
              <a:rPr lang="en-US" sz="2000" err="1">
                <a:latin typeface="Times New Roman"/>
                <a:cs typeface="Times New Roman"/>
              </a:rPr>
              <a:t>dùng</a:t>
            </a:r>
            <a:r>
              <a:rPr lang="en-US" sz="2000">
                <a:latin typeface="Times New Roman"/>
                <a:cs typeface="Times New Roman"/>
              </a:rPr>
              <a:t>, </a:t>
            </a:r>
            <a:r>
              <a:rPr lang="en-US" sz="2000" err="1">
                <a:latin typeface="Times New Roman"/>
                <a:cs typeface="Times New Roman"/>
              </a:rPr>
              <a:t>các</a:t>
            </a:r>
            <a:r>
              <a:rPr lang="en-US" sz="2000">
                <a:latin typeface="Times New Roman"/>
                <a:cs typeface="Times New Roman"/>
              </a:rPr>
              <a:t> </a:t>
            </a:r>
            <a:r>
              <a:rPr lang="en-US" sz="2000" err="1">
                <a:latin typeface="Times New Roman"/>
                <a:cs typeface="Times New Roman"/>
              </a:rPr>
              <a:t>tác</a:t>
            </a:r>
            <a:r>
              <a:rPr lang="en-US" sz="2000">
                <a:latin typeface="Times New Roman"/>
                <a:cs typeface="Times New Roman"/>
              </a:rPr>
              <a:t> </a:t>
            </a:r>
            <a:r>
              <a:rPr lang="en-US" sz="2000" err="1">
                <a:latin typeface="Times New Roman"/>
                <a:cs typeface="Times New Roman"/>
              </a:rPr>
              <a:t>dụng</a:t>
            </a:r>
            <a:r>
              <a:rPr lang="en-US" sz="2000">
                <a:latin typeface="Times New Roman"/>
                <a:cs typeface="Times New Roman"/>
              </a:rPr>
              <a:t> </a:t>
            </a:r>
            <a:r>
              <a:rPr lang="en-US" sz="2000" err="1">
                <a:latin typeface="Times New Roman"/>
                <a:cs typeface="Times New Roman"/>
              </a:rPr>
              <a:t>ngoài</a:t>
            </a:r>
            <a:r>
              <a:rPr lang="en-US" sz="2000">
                <a:latin typeface="Times New Roman"/>
                <a:cs typeface="Times New Roman"/>
              </a:rPr>
              <a:t> ý </a:t>
            </a:r>
            <a:r>
              <a:rPr lang="en-US" sz="2000" err="1">
                <a:latin typeface="Times New Roman"/>
                <a:cs typeface="Times New Roman"/>
              </a:rPr>
              <a:t>muốn</a:t>
            </a:r>
            <a:r>
              <a:rPr lang="en-US" sz="2000">
                <a:latin typeface="Times New Roman"/>
                <a:cs typeface="Times New Roman"/>
              </a:rPr>
              <a:t> </a:t>
            </a:r>
            <a:r>
              <a:rPr lang="en-US" sz="2000" err="1">
                <a:latin typeface="Times New Roman"/>
                <a:cs typeface="Times New Roman"/>
              </a:rPr>
              <a:t>khi</a:t>
            </a:r>
            <a:r>
              <a:rPr lang="en-US" sz="2000">
                <a:latin typeface="Times New Roman"/>
                <a:cs typeface="Times New Roman"/>
              </a:rPr>
              <a:t> </a:t>
            </a:r>
            <a:r>
              <a:rPr lang="en-US" sz="2000" err="1">
                <a:latin typeface="Times New Roman"/>
                <a:cs typeface="Times New Roman"/>
              </a:rPr>
              <a:t>điều</a:t>
            </a:r>
            <a:r>
              <a:rPr lang="en-US" sz="2000">
                <a:latin typeface="Times New Roman"/>
                <a:cs typeface="Times New Roman"/>
              </a:rPr>
              <a:t> </a:t>
            </a:r>
            <a:r>
              <a:rPr lang="en-US" sz="2000" err="1">
                <a:latin typeface="Times New Roman"/>
                <a:cs typeface="Times New Roman"/>
              </a:rPr>
              <a:t>trị</a:t>
            </a:r>
            <a:r>
              <a:rPr lang="en-US" sz="2000">
                <a:latin typeface="Times New Roman"/>
                <a:cs typeface="Times New Roman"/>
              </a:rPr>
              <a:t>, </a:t>
            </a:r>
            <a:r>
              <a:rPr lang="en-US" sz="2000" err="1">
                <a:latin typeface="Times New Roman"/>
                <a:cs typeface="Times New Roman"/>
              </a:rPr>
              <a:t>và</a:t>
            </a:r>
            <a:r>
              <a:rPr lang="en-US" sz="2000">
                <a:latin typeface="Times New Roman"/>
                <a:cs typeface="Times New Roman"/>
              </a:rPr>
              <a:t> </a:t>
            </a:r>
            <a:r>
              <a:rPr lang="en-US" sz="2000" err="1">
                <a:latin typeface="Times New Roman"/>
                <a:cs typeface="Times New Roman"/>
              </a:rPr>
              <a:t>tiên</a:t>
            </a:r>
            <a:r>
              <a:rPr lang="en-US" sz="2000">
                <a:latin typeface="Times New Roman"/>
                <a:cs typeface="Times New Roman"/>
              </a:rPr>
              <a:t> </a:t>
            </a:r>
            <a:r>
              <a:rPr lang="en-US" sz="2000" err="1">
                <a:latin typeface="Times New Roman"/>
                <a:cs typeface="Times New Roman"/>
              </a:rPr>
              <a:t>lượng</a:t>
            </a:r>
            <a:r>
              <a:rPr lang="en-US" sz="2000">
                <a:latin typeface="Times New Roman"/>
                <a:cs typeface="Times New Roman"/>
              </a:rPr>
              <a:t> </a:t>
            </a:r>
            <a:r>
              <a:rPr lang="en-US" sz="2000" err="1">
                <a:latin typeface="Times New Roman"/>
                <a:cs typeface="Times New Roman"/>
              </a:rPr>
              <a:t>bệnh</a:t>
            </a:r>
            <a:r>
              <a:rPr lang="en-US" sz="2000">
                <a:latin typeface="Times New Roman"/>
                <a:cs typeface="Times New Roman"/>
              </a:rPr>
              <a:t>. </a:t>
            </a:r>
            <a:r>
              <a:rPr lang="en-US" sz="2000" err="1">
                <a:latin typeface="Times New Roman"/>
                <a:cs typeface="Times New Roman"/>
              </a:rPr>
              <a:t>Điều</a:t>
            </a:r>
            <a:r>
              <a:rPr lang="en-US" sz="2000">
                <a:latin typeface="Times New Roman"/>
                <a:cs typeface="Times New Roman"/>
              </a:rPr>
              <a:t> </a:t>
            </a:r>
            <a:r>
              <a:rPr lang="en-US" sz="2000" err="1">
                <a:latin typeface="Times New Roman"/>
                <a:cs typeface="Times New Roman"/>
              </a:rPr>
              <a:t>trị</a:t>
            </a:r>
            <a:r>
              <a:rPr lang="en-US" sz="2000">
                <a:latin typeface="Times New Roman"/>
                <a:cs typeface="Times New Roman"/>
              </a:rPr>
              <a:t> </a:t>
            </a:r>
            <a:r>
              <a:rPr lang="en-US" sz="2000" err="1">
                <a:latin typeface="Times New Roman"/>
                <a:cs typeface="Times New Roman"/>
              </a:rPr>
              <a:t>các</a:t>
            </a:r>
            <a:r>
              <a:rPr lang="en-US" sz="2000">
                <a:latin typeface="Times New Roman"/>
                <a:cs typeface="Times New Roman"/>
              </a:rPr>
              <a:t> </a:t>
            </a:r>
            <a:r>
              <a:rPr lang="en-US" sz="2000" err="1">
                <a:latin typeface="Times New Roman"/>
                <a:cs typeface="Times New Roman"/>
              </a:rPr>
              <a:t>rối</a:t>
            </a:r>
            <a:r>
              <a:rPr lang="en-US" sz="2000">
                <a:latin typeface="Times New Roman"/>
                <a:cs typeface="Times New Roman"/>
              </a:rPr>
              <a:t> </a:t>
            </a:r>
            <a:r>
              <a:rPr lang="en-US" sz="2000" err="1">
                <a:latin typeface="Times New Roman"/>
                <a:cs typeface="Times New Roman"/>
              </a:rPr>
              <a:t>loạn</a:t>
            </a:r>
            <a:r>
              <a:rPr lang="en-US" sz="2000">
                <a:latin typeface="Times New Roman"/>
                <a:cs typeface="Times New Roman"/>
              </a:rPr>
              <a:t> </a:t>
            </a:r>
            <a:r>
              <a:rPr lang="en-US" sz="2000" err="1">
                <a:latin typeface="Times New Roman"/>
                <a:cs typeface="Times New Roman"/>
              </a:rPr>
              <a:t>tâm</a:t>
            </a:r>
            <a:r>
              <a:rPr lang="en-US" sz="2000">
                <a:latin typeface="Times New Roman"/>
                <a:cs typeface="Times New Roman"/>
              </a:rPr>
              <a:t> </a:t>
            </a:r>
            <a:r>
              <a:rPr lang="en-US" sz="2000" err="1">
                <a:latin typeface="Times New Roman"/>
                <a:cs typeface="Times New Roman"/>
              </a:rPr>
              <a:t>lý</a:t>
            </a:r>
            <a:r>
              <a:rPr lang="en-US" sz="2000">
                <a:latin typeface="Times New Roman"/>
                <a:cs typeface="Times New Roman"/>
              </a:rPr>
              <a:t>: lo </a:t>
            </a:r>
            <a:r>
              <a:rPr lang="en-US" sz="2000" err="1">
                <a:latin typeface="Times New Roman"/>
                <a:cs typeface="Times New Roman"/>
              </a:rPr>
              <a:t>âu</a:t>
            </a:r>
            <a:r>
              <a:rPr lang="en-US" sz="2000">
                <a:latin typeface="Times New Roman"/>
                <a:cs typeface="Times New Roman"/>
              </a:rPr>
              <a:t>, </a:t>
            </a:r>
            <a:r>
              <a:rPr lang="en-US" sz="2000" err="1">
                <a:latin typeface="Times New Roman"/>
                <a:cs typeface="Times New Roman"/>
              </a:rPr>
              <a:t>trầm</a:t>
            </a:r>
            <a:r>
              <a:rPr lang="en-US" sz="2000">
                <a:latin typeface="Times New Roman"/>
                <a:cs typeface="Times New Roman"/>
              </a:rPr>
              <a:t> </a:t>
            </a:r>
            <a:r>
              <a:rPr lang="en-US" sz="2000" err="1">
                <a:latin typeface="Times New Roman"/>
                <a:cs typeface="Times New Roman"/>
              </a:rPr>
              <a:t>cảm</a:t>
            </a:r>
            <a:r>
              <a:rPr lang="en-US" sz="2000">
                <a:latin typeface="Times New Roman"/>
                <a:cs typeface="Times New Roman"/>
              </a:rPr>
              <a:t>, </a:t>
            </a:r>
            <a:r>
              <a:rPr lang="en-US" sz="2000" err="1">
                <a:latin typeface="Times New Roman"/>
                <a:cs typeface="Times New Roman"/>
              </a:rPr>
              <a:t>mất</a:t>
            </a:r>
            <a:r>
              <a:rPr lang="en-US" sz="2000">
                <a:latin typeface="Times New Roman"/>
                <a:cs typeface="Times New Roman"/>
              </a:rPr>
              <a:t> </a:t>
            </a:r>
            <a:r>
              <a:rPr lang="en-US" sz="2000" err="1">
                <a:latin typeface="Times New Roman"/>
                <a:cs typeface="Times New Roman"/>
              </a:rPr>
              <a:t>ngủ</a:t>
            </a:r>
            <a:r>
              <a:rPr lang="en-US" sz="2000">
                <a:latin typeface="Times New Roman"/>
                <a:cs typeface="Times New Roman"/>
              </a:rPr>
              <a:t> ở </a:t>
            </a:r>
            <a:r>
              <a:rPr lang="en-US" sz="2000" err="1">
                <a:latin typeface="Times New Roman"/>
                <a:cs typeface="Times New Roman"/>
              </a:rPr>
              <a:t>người</a:t>
            </a:r>
            <a:r>
              <a:rPr lang="en-US" sz="2000">
                <a:latin typeface="Times New Roman"/>
                <a:cs typeface="Times New Roman"/>
              </a:rPr>
              <a:t> </a:t>
            </a:r>
            <a:r>
              <a:rPr lang="en-US" sz="2000" err="1">
                <a:latin typeface="Times New Roman"/>
                <a:cs typeface="Times New Roman"/>
              </a:rPr>
              <a:t>bệnh</a:t>
            </a:r>
            <a:br>
              <a:rPr lang="en-US" sz="2000"/>
            </a:br>
            <a:endParaRPr lang="en-US" sz="2800">
              <a:cs typeface="Calibri"/>
            </a:endParaRPr>
          </a:p>
        </p:txBody>
      </p:sp>
      <p:pic>
        <p:nvPicPr>
          <p:cNvPr id="10" name="Hình ảnh 8" descr="Ảnh có chứa văn bản, ký hiệu&#10;&#10;Mô tả được tự động tạo">
            <a:extLst>
              <a:ext uri="{FF2B5EF4-FFF2-40B4-BE49-F238E27FC236}">
                <a16:creationId xmlns:a16="http://schemas.microsoft.com/office/drawing/2014/main" id="{99461E8B-48F3-47DA-D7A7-847B69E12E44}"/>
              </a:ext>
            </a:extLst>
          </p:cNvPr>
          <p:cNvPicPr>
            <a:picLocks noChangeAspect="1"/>
          </p:cNvPicPr>
          <p:nvPr/>
        </p:nvPicPr>
        <p:blipFill>
          <a:blip r:embed="rId4"/>
          <a:stretch>
            <a:fillRect/>
          </a:stretch>
        </p:blipFill>
        <p:spPr>
          <a:xfrm>
            <a:off x="7679364" y="6520"/>
            <a:ext cx="1467294" cy="1422356"/>
          </a:xfrm>
          <a:prstGeom prst="rect">
            <a:avLst/>
          </a:prstGeom>
        </p:spPr>
      </p:pic>
    </p:spTree>
    <p:extLst>
      <p:ext uri="{BB962C8B-B14F-4D97-AF65-F5344CB8AC3E}">
        <p14:creationId xmlns:p14="http://schemas.microsoft.com/office/powerpoint/2010/main" val="30184160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895D19A7-CB39-FF51-916F-74DBEE8B83A6}"/>
              </a:ext>
            </a:extLst>
          </p:cNvPr>
          <p:cNvSpPr>
            <a:spLocks noGrp="1"/>
          </p:cNvSpPr>
          <p:nvPr>
            <p:ph type="title"/>
          </p:nvPr>
        </p:nvSpPr>
        <p:spPr/>
        <p:txBody>
          <a:bodyPr>
            <a:normAutofit/>
          </a:bodyPr>
          <a:lstStyle/>
          <a:p>
            <a:r>
              <a:rPr lang="en-US" b="1">
                <a:solidFill>
                  <a:srgbClr val="000099"/>
                </a:solidFill>
                <a:latin typeface="Times New Roman"/>
                <a:cs typeface="Arial"/>
              </a:rPr>
              <a:t>TIÊN L</a:t>
            </a:r>
            <a:r>
              <a:rPr lang="vi-VN" b="1">
                <a:solidFill>
                  <a:srgbClr val="000099"/>
                </a:solidFill>
                <a:latin typeface="Times New Roman"/>
                <a:cs typeface="Arial"/>
              </a:rPr>
              <a:t>ƯỢNG</a:t>
            </a:r>
            <a:r>
              <a:rPr lang="en-US" b="1">
                <a:solidFill>
                  <a:srgbClr val="000099"/>
                </a:solidFill>
                <a:latin typeface="Times New Roman"/>
                <a:cs typeface="Arial"/>
              </a:rPr>
              <a:t> </a:t>
            </a:r>
            <a:endParaRPr lang="en-US" b="1">
              <a:solidFill>
                <a:srgbClr val="000099"/>
              </a:solidFill>
              <a:latin typeface="Times New Roman"/>
              <a:ea typeface="+mj-lt"/>
              <a:cs typeface="Arial"/>
            </a:endParaRPr>
          </a:p>
        </p:txBody>
      </p:sp>
      <p:sp>
        <p:nvSpPr>
          <p:cNvPr id="3" name="Chỗ dành sẵn cho Nội dung 2">
            <a:extLst>
              <a:ext uri="{FF2B5EF4-FFF2-40B4-BE49-F238E27FC236}">
                <a16:creationId xmlns:a16="http://schemas.microsoft.com/office/drawing/2014/main" id="{EE34A2D8-ED91-5A4B-C779-8DC8878FC743}"/>
              </a:ext>
            </a:extLst>
          </p:cNvPr>
          <p:cNvSpPr>
            <a:spLocks noGrp="1"/>
          </p:cNvSpPr>
          <p:nvPr>
            <p:ph idx="1"/>
          </p:nvPr>
        </p:nvSpPr>
        <p:spPr/>
        <p:txBody>
          <a:bodyPr vert="horz" lIns="91440" tIns="45720" rIns="91440" bIns="45720" rtlCol="0" anchor="t">
            <a:normAutofit/>
          </a:bodyPr>
          <a:lstStyle/>
          <a:p>
            <a:pPr marL="514350" indent="-514350">
              <a:buAutoNum type="arabicPeriod"/>
            </a:pPr>
            <a:r>
              <a:rPr lang="vi-VN">
                <a:latin typeface="Times New Roman"/>
                <a:cs typeface="Arial"/>
              </a:rPr>
              <a:t>Tiên lượng gần: </a:t>
            </a:r>
            <a:endParaRPr lang="vi-VN"/>
          </a:p>
          <a:p>
            <a:pPr>
              <a:buFont typeface="Calibri"/>
              <a:buChar char="-"/>
            </a:pPr>
            <a:r>
              <a:rPr lang="vi-VN">
                <a:latin typeface="Times New Roman"/>
                <a:cs typeface="Arial"/>
              </a:rPr>
              <a:t>Nhiễm trùng tiểu phức tạp lâm sàng có đáp ứng điều trị, đau kiểm soát ổn bằng </a:t>
            </a:r>
            <a:r>
              <a:rPr lang="vi-VN" err="1">
                <a:latin typeface="Times New Roman"/>
                <a:cs typeface="Arial"/>
              </a:rPr>
              <a:t>Morphin</a:t>
            </a:r>
            <a:r>
              <a:rPr lang="vi-VN">
                <a:latin typeface="Times New Roman"/>
                <a:cs typeface="Arial"/>
              </a:rPr>
              <a:t> -&gt; tiên lượng trung bình</a:t>
            </a:r>
            <a:endParaRPr lang="vi-VN">
              <a:cs typeface="Arial" panose="020B0604020202020204" pitchFamily="34" charset="0"/>
            </a:endParaRPr>
          </a:p>
          <a:p>
            <a:pPr>
              <a:buFont typeface="Calibri"/>
              <a:buChar char="-"/>
            </a:pPr>
            <a:r>
              <a:rPr lang="vi-VN">
                <a:latin typeface="Times New Roman"/>
                <a:cs typeface="Arial"/>
              </a:rPr>
              <a:t>Nằm liệt giường -&gt; tăng nguy cơ huyết khối, nguy cơ loét cao </a:t>
            </a:r>
          </a:p>
          <a:p>
            <a:pPr marL="514350" indent="-514350">
              <a:buAutoNum type="arabicPeriod"/>
            </a:pPr>
            <a:r>
              <a:rPr lang="vi-VN">
                <a:latin typeface="Times New Roman"/>
                <a:cs typeface="Arial"/>
              </a:rPr>
              <a:t>Tiên lượng xa: Ung thư trực tràng tiến triển có di căn hạch bạch huyết -&gt; tiên lượng xấu</a:t>
            </a:r>
          </a:p>
          <a:p>
            <a:pPr marL="514350" indent="-514350">
              <a:buAutoNum type="arabicPeriod"/>
            </a:pPr>
            <a:endParaRPr lang="vi-VN">
              <a:latin typeface="Times New Roman"/>
              <a:cs typeface="Arial"/>
            </a:endParaRPr>
          </a:p>
        </p:txBody>
      </p:sp>
      <p:sp>
        <p:nvSpPr>
          <p:cNvPr id="4" name="Chỗ dành sẵn cho Ngày tháng 3">
            <a:extLst>
              <a:ext uri="{FF2B5EF4-FFF2-40B4-BE49-F238E27FC236}">
                <a16:creationId xmlns:a16="http://schemas.microsoft.com/office/drawing/2014/main" id="{17FB0485-5B5B-5B25-912E-ABEF3AD36387}"/>
              </a:ext>
            </a:extLst>
          </p:cNvPr>
          <p:cNvSpPr>
            <a:spLocks noGrp="1"/>
          </p:cNvSpPr>
          <p:nvPr>
            <p:ph type="dt" sz="half" idx="10"/>
          </p:nvPr>
        </p:nvSpPr>
        <p:spPr/>
        <p:txBody>
          <a:bodyPr/>
          <a:lstStyle/>
          <a:p>
            <a:fld id="{A69EF9AC-A395-4FE0-A991-18AD7B7977EF}" type="datetime1">
              <a:rPr lang="vi-VN" smtClean="0"/>
              <a:t>14/02/2023</a:t>
            </a:fld>
            <a:endParaRPr lang="en-US"/>
          </a:p>
        </p:txBody>
      </p:sp>
      <p:sp>
        <p:nvSpPr>
          <p:cNvPr id="5" name="Chỗ dành sẵn cho Số hiệu Bản chiếu 4">
            <a:extLst>
              <a:ext uri="{FF2B5EF4-FFF2-40B4-BE49-F238E27FC236}">
                <a16:creationId xmlns:a16="http://schemas.microsoft.com/office/drawing/2014/main" id="{8E15AE32-0476-CB3C-C5DF-CF30AED7FB66}"/>
              </a:ext>
            </a:extLst>
          </p:cNvPr>
          <p:cNvSpPr>
            <a:spLocks noGrp="1"/>
          </p:cNvSpPr>
          <p:nvPr>
            <p:ph type="sldNum" sz="quarter" idx="12"/>
          </p:nvPr>
        </p:nvSpPr>
        <p:spPr/>
        <p:txBody>
          <a:bodyPr/>
          <a:lstStyle/>
          <a:p>
            <a:fld id="{B6F15528-21DE-4FAA-801E-634DDDAF4B2B}" type="slidenum">
              <a:rPr lang="en-US" smtClean="0"/>
              <a:t>42</a:t>
            </a:fld>
            <a:endParaRPr lang="en-US"/>
          </a:p>
        </p:txBody>
      </p:sp>
      <p:pic>
        <p:nvPicPr>
          <p:cNvPr id="7" name="Hình ảnh 8" descr="Ảnh có chứa văn bản, ký hiệu&#10;&#10;Mô tả được tự động tạo">
            <a:extLst>
              <a:ext uri="{FF2B5EF4-FFF2-40B4-BE49-F238E27FC236}">
                <a16:creationId xmlns:a16="http://schemas.microsoft.com/office/drawing/2014/main" id="{DE3206E7-DC0A-81D4-9476-C756A8B14FFB}"/>
              </a:ext>
            </a:extLst>
          </p:cNvPr>
          <p:cNvPicPr>
            <a:picLocks noChangeAspect="1"/>
          </p:cNvPicPr>
          <p:nvPr/>
        </p:nvPicPr>
        <p:blipFill>
          <a:blip r:embed="rId2"/>
          <a:stretch>
            <a:fillRect/>
          </a:stretch>
        </p:blipFill>
        <p:spPr>
          <a:xfrm>
            <a:off x="7679364" y="6520"/>
            <a:ext cx="1467294" cy="1422356"/>
          </a:xfrm>
          <a:prstGeom prst="rect">
            <a:avLst/>
          </a:prstGeom>
        </p:spPr>
      </p:pic>
    </p:spTree>
    <p:extLst>
      <p:ext uri="{BB962C8B-B14F-4D97-AF65-F5344CB8AC3E}">
        <p14:creationId xmlns:p14="http://schemas.microsoft.com/office/powerpoint/2010/main" val="309524363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F8AAABF-193E-4661-945E-C429586E1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600" y="643467"/>
            <a:ext cx="5168390" cy="5546414"/>
          </a:xfrm>
          <a:prstGeom prst="rect">
            <a:avLst/>
          </a:prstGeom>
          <a:solidFill>
            <a:schemeClr val="bg1">
              <a:alpha val="20000"/>
            </a:schemeClr>
          </a:solidFill>
          <a:ln w="6350" cap="sq" cmpd="sng" algn="ctr">
            <a:solidFill>
              <a:schemeClr val="tx1">
                <a:lumMod val="75000"/>
                <a:lumOff val="25000"/>
              </a:schemeClr>
            </a:solidFill>
            <a:prstDash val="solid"/>
            <a:miter lim="800000"/>
          </a:ln>
          <a:effectLst/>
        </p:spPr>
      </p:sp>
      <p:pic>
        <p:nvPicPr>
          <p:cNvPr id="7" name="Hình ảnh 7" descr="Ảnh có chứa văn bản&#10;&#10;Mô tả được tự động tạo">
            <a:extLst>
              <a:ext uri="{FF2B5EF4-FFF2-40B4-BE49-F238E27FC236}">
                <a16:creationId xmlns:a16="http://schemas.microsoft.com/office/drawing/2014/main" id="{13ADBACC-B5DC-BB4C-B55B-09537762E52A}"/>
              </a:ext>
            </a:extLst>
          </p:cNvPr>
          <p:cNvPicPr>
            <a:picLocks noChangeAspect="1"/>
          </p:cNvPicPr>
          <p:nvPr/>
        </p:nvPicPr>
        <p:blipFill>
          <a:blip r:embed="rId2"/>
          <a:stretch>
            <a:fillRect/>
          </a:stretch>
        </p:blipFill>
        <p:spPr>
          <a:xfrm>
            <a:off x="166543" y="199696"/>
            <a:ext cx="6215062" cy="3476789"/>
          </a:xfrm>
          <a:prstGeom prst="rect">
            <a:avLst/>
          </a:prstGeom>
        </p:spPr>
      </p:pic>
      <p:pic>
        <p:nvPicPr>
          <p:cNvPr id="6" name="Hình ảnh 6">
            <a:extLst>
              <a:ext uri="{FF2B5EF4-FFF2-40B4-BE49-F238E27FC236}">
                <a16:creationId xmlns:a16="http://schemas.microsoft.com/office/drawing/2014/main" id="{7CC02368-041B-4340-8672-4A2E140B040F}"/>
              </a:ext>
            </a:extLst>
          </p:cNvPr>
          <p:cNvPicPr>
            <a:picLocks noGrp="1" noChangeAspect="1"/>
          </p:cNvPicPr>
          <p:nvPr>
            <p:ph idx="1"/>
          </p:nvPr>
        </p:nvPicPr>
        <p:blipFill>
          <a:blip r:embed="rId3"/>
          <a:stretch>
            <a:fillRect/>
          </a:stretch>
        </p:blipFill>
        <p:spPr>
          <a:xfrm>
            <a:off x="166543" y="4050309"/>
            <a:ext cx="6215063" cy="2486809"/>
          </a:xfrm>
        </p:spPr>
      </p:pic>
      <p:sp>
        <p:nvSpPr>
          <p:cNvPr id="2" name="Tiêu đề 1">
            <a:extLst>
              <a:ext uri="{FF2B5EF4-FFF2-40B4-BE49-F238E27FC236}">
                <a16:creationId xmlns:a16="http://schemas.microsoft.com/office/drawing/2014/main" id="{221FE31F-2049-D0AC-BF67-B91CF0503D08}"/>
              </a:ext>
            </a:extLst>
          </p:cNvPr>
          <p:cNvSpPr>
            <a:spLocks noGrp="1"/>
          </p:cNvSpPr>
          <p:nvPr>
            <p:ph type="title"/>
          </p:nvPr>
        </p:nvSpPr>
        <p:spPr>
          <a:xfrm>
            <a:off x="6089902" y="961509"/>
            <a:ext cx="2425448" cy="4745785"/>
          </a:xfrm>
        </p:spPr>
        <p:txBody>
          <a:bodyPr vert="horz" lIns="91440" tIns="45720" rIns="91440" bIns="45720" rtlCol="0" anchor="ctr">
            <a:normAutofit/>
          </a:bodyPr>
          <a:lstStyle/>
          <a:p>
            <a:r>
              <a:rPr lang="en-US" sz="4200" b="1" kern="1200">
                <a:solidFill>
                  <a:srgbClr val="000099"/>
                </a:solidFill>
                <a:latin typeface="Times New Roman"/>
                <a:cs typeface="Times New Roman"/>
              </a:rPr>
              <a:t>TIÊN L</a:t>
            </a:r>
            <a:r>
              <a:rPr lang="vi-VN" sz="4200" b="1" kern="1200">
                <a:solidFill>
                  <a:srgbClr val="000099"/>
                </a:solidFill>
                <a:latin typeface="Times New Roman"/>
                <a:cs typeface="Times New Roman"/>
              </a:rPr>
              <a:t>ƯỢNG</a:t>
            </a:r>
            <a:endParaRPr lang="vi-VN">
              <a:solidFill>
                <a:srgbClr val="000099"/>
              </a:solidFill>
              <a:latin typeface="Times New Roman"/>
              <a:cs typeface="Times New Roman"/>
            </a:endParaRPr>
          </a:p>
        </p:txBody>
      </p:sp>
      <p:sp>
        <p:nvSpPr>
          <p:cNvPr id="4" name="Chỗ dành sẵn cho Ngày tháng 3">
            <a:extLst>
              <a:ext uri="{FF2B5EF4-FFF2-40B4-BE49-F238E27FC236}">
                <a16:creationId xmlns:a16="http://schemas.microsoft.com/office/drawing/2014/main" id="{9325D32E-26A3-7772-25C5-0F2063C63A66}"/>
              </a:ext>
            </a:extLst>
          </p:cNvPr>
          <p:cNvSpPr>
            <a:spLocks noGrp="1"/>
          </p:cNvSpPr>
          <p:nvPr>
            <p:ph type="dt" sz="half" idx="10"/>
          </p:nvPr>
        </p:nvSpPr>
        <p:spPr>
          <a:xfrm>
            <a:off x="6089901" y="6356350"/>
            <a:ext cx="1680910" cy="365125"/>
          </a:xfrm>
        </p:spPr>
        <p:txBody>
          <a:bodyPr vert="horz" lIns="91440" tIns="45720" rIns="91440" bIns="45720" rtlCol="0">
            <a:normAutofit/>
          </a:bodyPr>
          <a:lstStyle/>
          <a:p>
            <a:pPr>
              <a:spcAft>
                <a:spcPts val="600"/>
              </a:spcAft>
            </a:pPr>
            <a:fld id="{A69EF9AC-A395-4FE0-A991-18AD7B7977EF}" type="datetime1">
              <a:rPr lang="en-US" sz="1000">
                <a:solidFill>
                  <a:prstClr val="black">
                    <a:tint val="75000"/>
                  </a:prstClr>
                </a:solidFill>
              </a:rPr>
              <a:pPr>
                <a:spcAft>
                  <a:spcPts val="600"/>
                </a:spcAft>
              </a:pPr>
              <a:t>2/14/2023</a:t>
            </a:fld>
            <a:endParaRPr lang="en-US" sz="1000">
              <a:solidFill>
                <a:prstClr val="black">
                  <a:tint val="75000"/>
                </a:prstClr>
              </a:solidFill>
            </a:endParaRPr>
          </a:p>
        </p:txBody>
      </p:sp>
      <p:sp>
        <p:nvSpPr>
          <p:cNvPr id="5" name="Chỗ dành sẵn cho Số hiệu Bản chiếu 4">
            <a:extLst>
              <a:ext uri="{FF2B5EF4-FFF2-40B4-BE49-F238E27FC236}">
                <a16:creationId xmlns:a16="http://schemas.microsoft.com/office/drawing/2014/main" id="{2AAC8C62-22C5-A779-A838-E8996F23EE13}"/>
              </a:ext>
            </a:extLst>
          </p:cNvPr>
          <p:cNvSpPr>
            <a:spLocks noGrp="1"/>
          </p:cNvSpPr>
          <p:nvPr>
            <p:ph type="sldNum" sz="quarter" idx="12"/>
          </p:nvPr>
        </p:nvSpPr>
        <p:spPr>
          <a:xfrm>
            <a:off x="7891462" y="6356350"/>
            <a:ext cx="623888" cy="365125"/>
          </a:xfrm>
        </p:spPr>
        <p:txBody>
          <a:bodyPr vert="horz" lIns="91440" tIns="45720" rIns="91440" bIns="45720" rtlCol="0">
            <a:normAutofit/>
          </a:bodyPr>
          <a:lstStyle/>
          <a:p>
            <a:pPr>
              <a:spcAft>
                <a:spcPts val="600"/>
              </a:spcAft>
            </a:pPr>
            <a:fld id="{B6F15528-21DE-4FAA-801E-634DDDAF4B2B}" type="slidenum">
              <a:rPr lang="en-US" sz="1000">
                <a:solidFill>
                  <a:prstClr val="black">
                    <a:tint val="75000"/>
                  </a:prstClr>
                </a:solidFill>
              </a:rPr>
              <a:pPr>
                <a:spcAft>
                  <a:spcPts val="600"/>
                </a:spcAft>
              </a:pPr>
              <a:t>43</a:t>
            </a:fld>
            <a:endParaRPr lang="en-US" sz="1000">
              <a:solidFill>
                <a:prstClr val="black">
                  <a:tint val="75000"/>
                </a:prstClr>
              </a:solidFill>
            </a:endParaRPr>
          </a:p>
        </p:txBody>
      </p:sp>
    </p:spTree>
    <p:extLst>
      <p:ext uri="{BB962C8B-B14F-4D97-AF65-F5344CB8AC3E}">
        <p14:creationId xmlns:p14="http://schemas.microsoft.com/office/powerpoint/2010/main" val="40006435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44BDB6B3-3B8C-AB30-76BB-D398608238AB}"/>
              </a:ext>
            </a:extLst>
          </p:cNvPr>
          <p:cNvSpPr>
            <a:spLocks noGrp="1"/>
          </p:cNvSpPr>
          <p:nvPr>
            <p:ph type="title"/>
          </p:nvPr>
        </p:nvSpPr>
        <p:spPr/>
        <p:txBody>
          <a:bodyPr/>
          <a:lstStyle/>
          <a:p>
            <a:r>
              <a:rPr lang="en-US" b="1">
                <a:solidFill>
                  <a:srgbClr val="000099"/>
                </a:solidFill>
                <a:latin typeface="Times New Roman"/>
                <a:cs typeface="Times New Roman"/>
              </a:rPr>
              <a:t>LEARNING POINT</a:t>
            </a:r>
            <a:endParaRPr lang="vi-VN" b="1">
              <a:solidFill>
                <a:srgbClr val="000099"/>
              </a:solidFill>
              <a:latin typeface="Times New Roman"/>
              <a:ea typeface="+mj-lt"/>
              <a:cs typeface="Times New Roman"/>
            </a:endParaRPr>
          </a:p>
        </p:txBody>
      </p:sp>
      <p:sp>
        <p:nvSpPr>
          <p:cNvPr id="3" name="Chỗ dành sẵn cho Nội dung 2">
            <a:extLst>
              <a:ext uri="{FF2B5EF4-FFF2-40B4-BE49-F238E27FC236}">
                <a16:creationId xmlns:a16="http://schemas.microsoft.com/office/drawing/2014/main" id="{DB87BEA8-70E7-DD81-F6BC-2B08985BB7BE}"/>
              </a:ext>
            </a:extLst>
          </p:cNvPr>
          <p:cNvSpPr>
            <a:spLocks noGrp="1"/>
          </p:cNvSpPr>
          <p:nvPr>
            <p:ph idx="1"/>
          </p:nvPr>
        </p:nvSpPr>
        <p:spPr/>
        <p:txBody>
          <a:bodyPr vert="horz" lIns="91440" tIns="45720" rIns="91440" bIns="45720" rtlCol="0" anchor="t">
            <a:normAutofit/>
          </a:bodyPr>
          <a:lstStyle/>
          <a:p>
            <a:pPr marL="0" indent="0">
              <a:spcBef>
                <a:spcPts val="0"/>
              </a:spcBef>
              <a:buNone/>
            </a:pPr>
            <a:r>
              <a:rPr lang="vi-VN">
                <a:latin typeface="Arial"/>
                <a:ea typeface="+mn-lt"/>
                <a:cs typeface="Arial"/>
              </a:rPr>
              <a:t>1. Tầm soát ung thư đại trực tràng, yếu tố nguy cơ đại trực tràng</a:t>
            </a:r>
            <a:endParaRPr lang="vi-VN"/>
          </a:p>
          <a:p>
            <a:pPr marL="0" indent="0">
              <a:spcBef>
                <a:spcPts val="0"/>
              </a:spcBef>
              <a:buNone/>
            </a:pPr>
            <a:r>
              <a:rPr lang="vi-VN">
                <a:latin typeface="Arial"/>
                <a:ea typeface="+mn-lt"/>
                <a:cs typeface="Arial"/>
              </a:rPr>
              <a:t>2. Dự phòng huyết khối tĩnh mạch ở BN ung thư</a:t>
            </a:r>
            <a:endParaRPr lang="en-US">
              <a:latin typeface="Arial"/>
              <a:ea typeface="+mn-lt"/>
              <a:cs typeface="Arial"/>
            </a:endParaRPr>
          </a:p>
          <a:p>
            <a:pPr marL="0" indent="0">
              <a:spcBef>
                <a:spcPts val="0"/>
              </a:spcBef>
              <a:buNone/>
            </a:pPr>
            <a:r>
              <a:rPr lang="vi-VN">
                <a:latin typeface="Arial"/>
                <a:ea typeface="+mn-lt"/>
                <a:cs typeface="Arial"/>
              </a:rPr>
              <a:t>3. Kiểm soát đau ở BN ung thư di căn</a:t>
            </a:r>
          </a:p>
          <a:p>
            <a:pPr marL="0" indent="0">
              <a:spcBef>
                <a:spcPts val="0"/>
              </a:spcBef>
              <a:buNone/>
            </a:pPr>
            <a:endParaRPr lang="vi-VN">
              <a:latin typeface="Arial"/>
              <a:cs typeface="Arial" panose="020B0604020202020204" pitchFamily="34" charset="0"/>
            </a:endParaRPr>
          </a:p>
        </p:txBody>
      </p:sp>
      <p:sp>
        <p:nvSpPr>
          <p:cNvPr id="4" name="Chỗ dành sẵn cho Ngày tháng 3">
            <a:extLst>
              <a:ext uri="{FF2B5EF4-FFF2-40B4-BE49-F238E27FC236}">
                <a16:creationId xmlns:a16="http://schemas.microsoft.com/office/drawing/2014/main" id="{0E64371F-0177-1947-92EA-EF55E93C3024}"/>
              </a:ext>
            </a:extLst>
          </p:cNvPr>
          <p:cNvSpPr>
            <a:spLocks noGrp="1"/>
          </p:cNvSpPr>
          <p:nvPr>
            <p:ph type="dt" sz="half" idx="10"/>
          </p:nvPr>
        </p:nvSpPr>
        <p:spPr/>
        <p:txBody>
          <a:bodyPr/>
          <a:lstStyle/>
          <a:p>
            <a:fld id="{A69EF9AC-A395-4FE0-A991-18AD7B7977EF}" type="datetime1">
              <a:rPr lang="vi-VN" smtClean="0"/>
              <a:t>14/02/2023</a:t>
            </a:fld>
            <a:endParaRPr lang="en-US"/>
          </a:p>
        </p:txBody>
      </p:sp>
      <p:sp>
        <p:nvSpPr>
          <p:cNvPr id="5" name="Chỗ dành sẵn cho Số hiệu Bản chiếu 4">
            <a:extLst>
              <a:ext uri="{FF2B5EF4-FFF2-40B4-BE49-F238E27FC236}">
                <a16:creationId xmlns:a16="http://schemas.microsoft.com/office/drawing/2014/main" id="{B84F4924-E12E-6AF6-7C4D-9D0A436BF5E9}"/>
              </a:ext>
            </a:extLst>
          </p:cNvPr>
          <p:cNvSpPr>
            <a:spLocks noGrp="1"/>
          </p:cNvSpPr>
          <p:nvPr>
            <p:ph type="sldNum" sz="quarter" idx="12"/>
          </p:nvPr>
        </p:nvSpPr>
        <p:spPr/>
        <p:txBody>
          <a:bodyPr/>
          <a:lstStyle/>
          <a:p>
            <a:fld id="{B6F15528-21DE-4FAA-801E-634DDDAF4B2B}" type="slidenum">
              <a:rPr lang="en-US" smtClean="0"/>
              <a:t>44</a:t>
            </a:fld>
            <a:endParaRPr lang="en-US"/>
          </a:p>
        </p:txBody>
      </p:sp>
    </p:spTree>
    <p:extLst>
      <p:ext uri="{BB962C8B-B14F-4D97-AF65-F5344CB8AC3E}">
        <p14:creationId xmlns:p14="http://schemas.microsoft.com/office/powerpoint/2010/main" val="31850496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356B7922-1D5F-418B-2C9D-542845F4AA2C}"/>
              </a:ext>
            </a:extLst>
          </p:cNvPr>
          <p:cNvSpPr>
            <a:spLocks noGrp="1"/>
          </p:cNvSpPr>
          <p:nvPr>
            <p:ph type="title"/>
          </p:nvPr>
        </p:nvSpPr>
        <p:spPr>
          <a:xfrm>
            <a:off x="486696" y="629266"/>
            <a:ext cx="2629122" cy="1622321"/>
          </a:xfrm>
        </p:spPr>
        <p:txBody>
          <a:bodyPr>
            <a:normAutofit/>
          </a:bodyPr>
          <a:lstStyle/>
          <a:p>
            <a:r>
              <a:rPr lang="en-US" sz="3400" b="1">
                <a:latin typeface="Times New Roman"/>
                <a:cs typeface="Times New Roman"/>
              </a:rPr>
              <a:t>LEARNING POINT</a:t>
            </a:r>
            <a:endParaRPr lang="vi-VN" sz="3400">
              <a:ea typeface="+mj-lt"/>
              <a:cs typeface="+mj-lt"/>
            </a:endParaRPr>
          </a:p>
        </p:txBody>
      </p:sp>
      <p:sp>
        <p:nvSpPr>
          <p:cNvPr id="3" name="Chỗ dành sẵn cho Nội dung 2">
            <a:extLst>
              <a:ext uri="{FF2B5EF4-FFF2-40B4-BE49-F238E27FC236}">
                <a16:creationId xmlns:a16="http://schemas.microsoft.com/office/drawing/2014/main" id="{C2A9A9B3-723E-4739-52E3-C8921F1522E5}"/>
              </a:ext>
            </a:extLst>
          </p:cNvPr>
          <p:cNvSpPr>
            <a:spLocks noGrp="1"/>
          </p:cNvSpPr>
          <p:nvPr>
            <p:ph idx="1"/>
          </p:nvPr>
        </p:nvSpPr>
        <p:spPr>
          <a:xfrm>
            <a:off x="486698" y="2438400"/>
            <a:ext cx="2629120" cy="3785419"/>
          </a:xfrm>
        </p:spPr>
        <p:txBody>
          <a:bodyPr vert="horz" lIns="91440" tIns="45720" rIns="91440" bIns="45720" rtlCol="0">
            <a:normAutofit/>
          </a:bodyPr>
          <a:lstStyle/>
          <a:p>
            <a:pPr marL="514350" indent="-514350">
              <a:buAutoNum type="arabicPeriod"/>
            </a:pPr>
            <a:r>
              <a:rPr lang="vi-VN" sz="1700">
                <a:latin typeface="Arial"/>
                <a:cs typeface="Arial"/>
              </a:rPr>
              <a:t>Yếu tố nguy cơ Ung thư đại trực tràng:</a:t>
            </a:r>
            <a:endParaRPr lang="vi-VN" sz="1700">
              <a:cs typeface="Arial" panose="020B0604020202020204" pitchFamily="34" charset="0"/>
            </a:endParaRPr>
          </a:p>
          <a:p>
            <a:pPr marL="0" indent="0">
              <a:buNone/>
            </a:pPr>
            <a:endParaRPr lang="vi-VN" sz="1700">
              <a:latin typeface="Arial"/>
              <a:cs typeface="Arial"/>
            </a:endParaRPr>
          </a:p>
        </p:txBody>
      </p:sp>
      <p:sp>
        <p:nvSpPr>
          <p:cNvPr id="12" name="Rectangle 12">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9292" y="0"/>
            <a:ext cx="5664708"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42766" y="557784"/>
            <a:ext cx="4938073"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hỗ dành sẵn cho Ngày tháng 3">
            <a:extLst>
              <a:ext uri="{FF2B5EF4-FFF2-40B4-BE49-F238E27FC236}">
                <a16:creationId xmlns:a16="http://schemas.microsoft.com/office/drawing/2014/main" id="{4C5A3D14-3373-C139-6CCB-863B70E01DF6}"/>
              </a:ext>
            </a:extLst>
          </p:cNvPr>
          <p:cNvSpPr>
            <a:spLocks noGrp="1"/>
          </p:cNvSpPr>
          <p:nvPr>
            <p:ph type="dt" sz="half" idx="10"/>
          </p:nvPr>
        </p:nvSpPr>
        <p:spPr>
          <a:xfrm>
            <a:off x="628650" y="6356350"/>
            <a:ext cx="2057400" cy="365125"/>
          </a:xfrm>
        </p:spPr>
        <p:txBody>
          <a:bodyPr>
            <a:normAutofit/>
          </a:bodyPr>
          <a:lstStyle/>
          <a:p>
            <a:pPr>
              <a:spcAft>
                <a:spcPts val="600"/>
              </a:spcAft>
            </a:pPr>
            <a:fld id="{A69EF9AC-A395-4FE0-A991-18AD7B7977EF}" type="datetime1">
              <a:rPr lang="vi-VN" smtClean="0"/>
              <a:pPr>
                <a:spcAft>
                  <a:spcPts val="600"/>
                </a:spcAft>
              </a:pPr>
              <a:t>14/02/2023</a:t>
            </a:fld>
            <a:endParaRPr lang="en-US"/>
          </a:p>
        </p:txBody>
      </p:sp>
      <p:sp>
        <p:nvSpPr>
          <p:cNvPr id="5" name="Chỗ dành sẵn cho Số hiệu Bản chiếu 4">
            <a:extLst>
              <a:ext uri="{FF2B5EF4-FFF2-40B4-BE49-F238E27FC236}">
                <a16:creationId xmlns:a16="http://schemas.microsoft.com/office/drawing/2014/main" id="{65DEF440-7383-3302-930D-9C393DFB2A2B}"/>
              </a:ext>
            </a:extLst>
          </p:cNvPr>
          <p:cNvSpPr>
            <a:spLocks noGrp="1"/>
          </p:cNvSpPr>
          <p:nvPr>
            <p:ph type="sldNum" sz="quarter" idx="12"/>
          </p:nvPr>
        </p:nvSpPr>
        <p:spPr>
          <a:xfrm>
            <a:off x="6457950" y="6356350"/>
            <a:ext cx="2057400" cy="365125"/>
          </a:xfrm>
        </p:spPr>
        <p:txBody>
          <a:bodyPr>
            <a:normAutofit/>
          </a:bodyPr>
          <a:lstStyle/>
          <a:p>
            <a:pPr>
              <a:spcAft>
                <a:spcPts val="600"/>
              </a:spcAft>
            </a:pPr>
            <a:fld id="{B6F15528-21DE-4FAA-801E-634DDDAF4B2B}" type="slidenum">
              <a:rPr lang="en-US">
                <a:solidFill>
                  <a:srgbClr val="303030"/>
                </a:solidFill>
              </a:rPr>
              <a:pPr>
                <a:spcAft>
                  <a:spcPts val="600"/>
                </a:spcAft>
              </a:pPr>
              <a:t>45</a:t>
            </a:fld>
            <a:endParaRPr lang="en-US">
              <a:solidFill>
                <a:srgbClr val="303030"/>
              </a:solidFill>
            </a:endParaRPr>
          </a:p>
        </p:txBody>
      </p:sp>
      <p:sp>
        <p:nvSpPr>
          <p:cNvPr id="16" name="Hộp Văn bản 15">
            <a:extLst>
              <a:ext uri="{FF2B5EF4-FFF2-40B4-BE49-F238E27FC236}">
                <a16:creationId xmlns:a16="http://schemas.microsoft.com/office/drawing/2014/main" id="{8D1B48B2-D425-0A2E-273E-245F6101D78F}"/>
              </a:ext>
            </a:extLst>
          </p:cNvPr>
          <p:cNvSpPr txBox="1"/>
          <p:nvPr/>
        </p:nvSpPr>
        <p:spPr>
          <a:xfrm>
            <a:off x="-26581" y="6512441"/>
            <a:ext cx="3641650"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vi-VN" sz="1100" err="1">
                <a:latin typeface="Arial"/>
              </a:rPr>
              <a:t>American</a:t>
            </a:r>
            <a:r>
              <a:rPr lang="vi-VN" sz="1100">
                <a:latin typeface="Arial"/>
              </a:rPr>
              <a:t> </a:t>
            </a:r>
            <a:r>
              <a:rPr lang="vi-VN" sz="1100" err="1">
                <a:latin typeface="Arial"/>
              </a:rPr>
              <a:t>Cancer</a:t>
            </a:r>
            <a:r>
              <a:rPr lang="vi-VN" sz="1100">
                <a:latin typeface="Arial"/>
              </a:rPr>
              <a:t> </a:t>
            </a:r>
            <a:r>
              <a:rPr lang="vi-VN" sz="1100" err="1">
                <a:latin typeface="Arial"/>
              </a:rPr>
              <a:t>Society</a:t>
            </a:r>
            <a:r>
              <a:rPr lang="vi-VN" sz="1100">
                <a:latin typeface="Arial"/>
              </a:rPr>
              <a:t>. </a:t>
            </a:r>
            <a:r>
              <a:rPr lang="vi-VN" sz="1100" err="1">
                <a:latin typeface="Arial"/>
              </a:rPr>
              <a:t>Colorectal</a:t>
            </a:r>
            <a:r>
              <a:rPr lang="vi-VN" sz="1100">
                <a:latin typeface="Arial"/>
              </a:rPr>
              <a:t> </a:t>
            </a:r>
            <a:r>
              <a:rPr lang="vi-VN" sz="1100" err="1">
                <a:latin typeface="Arial"/>
              </a:rPr>
              <a:t>cancer</a:t>
            </a:r>
            <a:r>
              <a:rPr lang="vi-VN" sz="1100">
                <a:latin typeface="Arial"/>
              </a:rPr>
              <a:t> </a:t>
            </a:r>
            <a:r>
              <a:rPr lang="vi-VN" sz="1100" err="1">
                <a:latin typeface="Arial"/>
              </a:rPr>
              <a:t>screening</a:t>
            </a:r>
            <a:r>
              <a:rPr lang="vi-VN" sz="1100">
                <a:latin typeface="Arial"/>
              </a:rPr>
              <a:t> </a:t>
            </a:r>
            <a:r>
              <a:rPr lang="vi-VN" sz="1100" err="1">
                <a:latin typeface="Arial"/>
              </a:rPr>
              <a:t>tests</a:t>
            </a:r>
            <a:r>
              <a:rPr lang="vi-VN" sz="1100">
                <a:latin typeface="Arial"/>
              </a:rPr>
              <a:t>. </a:t>
            </a:r>
            <a:r>
              <a:rPr lang="vi-VN" sz="1100">
                <a:latin typeface="Arial"/>
                <a:ea typeface="Arial"/>
                <a:cs typeface="Arial"/>
              </a:rPr>
              <a:t>​</a:t>
            </a:r>
            <a:endParaRPr lang="vi-VN" sz="1100">
              <a:latin typeface="Arial"/>
              <a:cs typeface="Arial"/>
            </a:endParaRPr>
          </a:p>
        </p:txBody>
      </p:sp>
      <p:pic>
        <p:nvPicPr>
          <p:cNvPr id="22" name="Hình ảnh 22" descr="Ảnh có chứa bàn&#10;&#10;Mô tả được tự động tạo">
            <a:extLst>
              <a:ext uri="{FF2B5EF4-FFF2-40B4-BE49-F238E27FC236}">
                <a16:creationId xmlns:a16="http://schemas.microsoft.com/office/drawing/2014/main" id="{5C258B12-E150-98ED-2E4E-14BBC1085174}"/>
              </a:ext>
            </a:extLst>
          </p:cNvPr>
          <p:cNvPicPr>
            <a:picLocks noChangeAspect="1"/>
          </p:cNvPicPr>
          <p:nvPr/>
        </p:nvPicPr>
        <p:blipFill>
          <a:blip r:embed="rId2"/>
          <a:stretch>
            <a:fillRect/>
          </a:stretch>
        </p:blipFill>
        <p:spPr>
          <a:xfrm>
            <a:off x="3839344" y="1230751"/>
            <a:ext cx="4858815" cy="4226112"/>
          </a:xfrm>
          <a:prstGeom prst="rect">
            <a:avLst/>
          </a:prstGeom>
        </p:spPr>
      </p:pic>
    </p:spTree>
    <p:extLst>
      <p:ext uri="{BB962C8B-B14F-4D97-AF65-F5344CB8AC3E}">
        <p14:creationId xmlns:p14="http://schemas.microsoft.com/office/powerpoint/2010/main" val="385560652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35465608-C574-C379-9FBB-092F61659A48}"/>
              </a:ext>
            </a:extLst>
          </p:cNvPr>
          <p:cNvSpPr>
            <a:spLocks noGrp="1"/>
          </p:cNvSpPr>
          <p:nvPr>
            <p:ph type="title"/>
          </p:nvPr>
        </p:nvSpPr>
        <p:spPr/>
        <p:txBody>
          <a:bodyPr/>
          <a:lstStyle/>
          <a:p>
            <a:r>
              <a:rPr lang="vi-VN">
                <a:latin typeface="Times New Roman"/>
                <a:cs typeface="Times New Roman"/>
              </a:rPr>
              <a:t>LEARNING POINT</a:t>
            </a:r>
            <a:endParaRPr lang="vi-VN"/>
          </a:p>
        </p:txBody>
      </p:sp>
      <p:sp>
        <p:nvSpPr>
          <p:cNvPr id="8" name="Chỗ dành sẵn cho Văn bản 7">
            <a:extLst>
              <a:ext uri="{FF2B5EF4-FFF2-40B4-BE49-F238E27FC236}">
                <a16:creationId xmlns:a16="http://schemas.microsoft.com/office/drawing/2014/main" id="{EB9B511F-1C5D-5074-6786-39A81C2919E5}"/>
              </a:ext>
            </a:extLst>
          </p:cNvPr>
          <p:cNvSpPr>
            <a:spLocks noGrp="1"/>
          </p:cNvSpPr>
          <p:nvPr>
            <p:ph type="body" idx="1"/>
          </p:nvPr>
        </p:nvSpPr>
        <p:spPr/>
        <p:txBody>
          <a:bodyPr>
            <a:normAutofit fontScale="92500" lnSpcReduction="20000"/>
          </a:bodyPr>
          <a:lstStyle/>
          <a:p>
            <a:pPr marL="457200" indent="-457200">
              <a:spcBef>
                <a:spcPts val="0"/>
              </a:spcBef>
              <a:buAutoNum type="arabicPeriod"/>
            </a:pPr>
            <a:r>
              <a:rPr lang="vi-VN" b="0">
                <a:latin typeface="Arial"/>
                <a:cs typeface="Arial"/>
              </a:rPr>
              <a:t>Tầm soát Ung thư đại trực tràng:</a:t>
            </a:r>
            <a:endParaRPr lang="en-US" b="0">
              <a:ea typeface="+mn-lt"/>
              <a:cs typeface="+mn-lt"/>
            </a:endParaRPr>
          </a:p>
        </p:txBody>
      </p:sp>
      <p:sp>
        <p:nvSpPr>
          <p:cNvPr id="3" name="Chỗ dành sẵn cho Nội dung 2">
            <a:extLst>
              <a:ext uri="{FF2B5EF4-FFF2-40B4-BE49-F238E27FC236}">
                <a16:creationId xmlns:a16="http://schemas.microsoft.com/office/drawing/2014/main" id="{B68D7A51-6FCA-7C68-9391-7D17AEF68F50}"/>
              </a:ext>
            </a:extLst>
          </p:cNvPr>
          <p:cNvSpPr>
            <a:spLocks noGrp="1"/>
          </p:cNvSpPr>
          <p:nvPr>
            <p:ph sz="half" idx="2"/>
          </p:nvPr>
        </p:nvSpPr>
        <p:spPr/>
        <p:txBody>
          <a:bodyPr vert="horz" lIns="91440" tIns="45720" rIns="91440" bIns="45720" rtlCol="0" anchor="t">
            <a:normAutofit/>
          </a:bodyPr>
          <a:lstStyle/>
          <a:p>
            <a:pPr marL="0" indent="0">
              <a:spcBef>
                <a:spcPts val="0"/>
              </a:spcBef>
              <a:buNone/>
            </a:pPr>
            <a:endParaRPr lang="vi-VN">
              <a:latin typeface="Arial"/>
              <a:ea typeface="+mn-lt"/>
              <a:cs typeface="Arial"/>
            </a:endParaRPr>
          </a:p>
          <a:p>
            <a:pPr marL="0" indent="0">
              <a:spcBef>
                <a:spcPts val="0"/>
              </a:spcBef>
              <a:buNone/>
            </a:pPr>
            <a:endParaRPr lang="vi-VN">
              <a:ea typeface="+mn-lt"/>
              <a:cs typeface="+mn-lt"/>
            </a:endParaRPr>
          </a:p>
          <a:p>
            <a:pPr marL="0" indent="0">
              <a:buNone/>
            </a:pPr>
            <a:endParaRPr lang="vi-VN">
              <a:latin typeface="Arial"/>
              <a:cs typeface="Arial" panose="020B0604020202020204" pitchFamily="34" charset="0"/>
            </a:endParaRPr>
          </a:p>
        </p:txBody>
      </p:sp>
      <p:sp>
        <p:nvSpPr>
          <p:cNvPr id="9" name="Chỗ dành sẵn cho Văn bản 8">
            <a:extLst>
              <a:ext uri="{FF2B5EF4-FFF2-40B4-BE49-F238E27FC236}">
                <a16:creationId xmlns:a16="http://schemas.microsoft.com/office/drawing/2014/main" id="{1B642DDC-C379-44A2-B7DA-C72B794EFA26}"/>
              </a:ext>
            </a:extLst>
          </p:cNvPr>
          <p:cNvSpPr>
            <a:spLocks noGrp="1"/>
          </p:cNvSpPr>
          <p:nvPr>
            <p:ph type="body" sz="quarter" idx="3"/>
          </p:nvPr>
        </p:nvSpPr>
        <p:spPr/>
        <p:txBody>
          <a:bodyPr>
            <a:normAutofit fontScale="92500" lnSpcReduction="20000"/>
          </a:bodyPr>
          <a:lstStyle/>
          <a:p>
            <a:r>
              <a:rPr lang="vi-VN">
                <a:latin typeface="Arial"/>
                <a:cs typeface="Arial"/>
              </a:rPr>
              <a:t>2. </a:t>
            </a:r>
            <a:r>
              <a:rPr lang="vi-VN" b="0">
                <a:latin typeface="Arial"/>
                <a:cs typeface="Arial"/>
              </a:rPr>
              <a:t>Phương pháp tầm soát Ung thư đại trực tràng</a:t>
            </a:r>
          </a:p>
        </p:txBody>
      </p:sp>
      <p:sp>
        <p:nvSpPr>
          <p:cNvPr id="10" name="Chỗ dành sẵn cho Nội dung 9">
            <a:extLst>
              <a:ext uri="{FF2B5EF4-FFF2-40B4-BE49-F238E27FC236}">
                <a16:creationId xmlns:a16="http://schemas.microsoft.com/office/drawing/2014/main" id="{515C1528-CF7C-4D30-ADFD-533B1051C1B4}"/>
              </a:ext>
            </a:extLst>
          </p:cNvPr>
          <p:cNvSpPr>
            <a:spLocks noGrp="1"/>
          </p:cNvSpPr>
          <p:nvPr>
            <p:ph sz="quarter" idx="4"/>
          </p:nvPr>
        </p:nvSpPr>
        <p:spPr>
          <a:xfrm>
            <a:off x="4645025" y="2174875"/>
            <a:ext cx="4041775" cy="3060812"/>
          </a:xfrm>
        </p:spPr>
        <p:txBody>
          <a:bodyPr/>
          <a:lstStyle/>
          <a:p>
            <a:endParaRPr lang="vi-VN"/>
          </a:p>
        </p:txBody>
      </p:sp>
      <p:sp>
        <p:nvSpPr>
          <p:cNvPr id="4" name="Chỗ dành sẵn cho Ngày tháng 3">
            <a:extLst>
              <a:ext uri="{FF2B5EF4-FFF2-40B4-BE49-F238E27FC236}">
                <a16:creationId xmlns:a16="http://schemas.microsoft.com/office/drawing/2014/main" id="{1ABA7CF1-103E-3221-E11A-FE95493FEFA6}"/>
              </a:ext>
            </a:extLst>
          </p:cNvPr>
          <p:cNvSpPr>
            <a:spLocks noGrp="1"/>
          </p:cNvSpPr>
          <p:nvPr>
            <p:ph type="dt" sz="half" idx="10"/>
          </p:nvPr>
        </p:nvSpPr>
        <p:spPr/>
        <p:txBody>
          <a:bodyPr/>
          <a:lstStyle/>
          <a:p>
            <a:fld id="{A69EF9AC-A395-4FE0-A991-18AD7B7977EF}" type="datetime1">
              <a:rPr lang="vi-VN" smtClean="0"/>
              <a:t>14/02/2023</a:t>
            </a:fld>
            <a:endParaRPr lang="en-US"/>
          </a:p>
        </p:txBody>
      </p:sp>
      <p:sp>
        <p:nvSpPr>
          <p:cNvPr id="5" name="Chỗ dành sẵn cho Số hiệu Bản chiếu 4">
            <a:extLst>
              <a:ext uri="{FF2B5EF4-FFF2-40B4-BE49-F238E27FC236}">
                <a16:creationId xmlns:a16="http://schemas.microsoft.com/office/drawing/2014/main" id="{55ED06C1-A44F-51FF-56AC-24E679BA745F}"/>
              </a:ext>
            </a:extLst>
          </p:cNvPr>
          <p:cNvSpPr>
            <a:spLocks noGrp="1"/>
          </p:cNvSpPr>
          <p:nvPr>
            <p:ph type="sldNum" sz="quarter" idx="12"/>
          </p:nvPr>
        </p:nvSpPr>
        <p:spPr/>
        <p:txBody>
          <a:bodyPr/>
          <a:lstStyle/>
          <a:p>
            <a:fld id="{B6F15528-21DE-4FAA-801E-634DDDAF4B2B}" type="slidenum">
              <a:rPr lang="en-US" smtClean="0"/>
              <a:t>46</a:t>
            </a:fld>
            <a:endParaRPr lang="en-US"/>
          </a:p>
        </p:txBody>
      </p:sp>
      <p:pic>
        <p:nvPicPr>
          <p:cNvPr id="6" name="Hình ảnh 6" descr="Ảnh có chứa bàn&#10;&#10;Mô tả được tự động tạo">
            <a:extLst>
              <a:ext uri="{FF2B5EF4-FFF2-40B4-BE49-F238E27FC236}">
                <a16:creationId xmlns:a16="http://schemas.microsoft.com/office/drawing/2014/main" id="{00DAE308-AA72-BCB1-EDE5-CDF718795104}"/>
              </a:ext>
            </a:extLst>
          </p:cNvPr>
          <p:cNvPicPr>
            <a:picLocks noChangeAspect="1"/>
          </p:cNvPicPr>
          <p:nvPr/>
        </p:nvPicPr>
        <p:blipFill>
          <a:blip r:embed="rId2"/>
          <a:stretch>
            <a:fillRect/>
          </a:stretch>
        </p:blipFill>
        <p:spPr>
          <a:xfrm>
            <a:off x="4649086" y="2232625"/>
            <a:ext cx="4497572" cy="3402843"/>
          </a:xfrm>
          <a:prstGeom prst="rect">
            <a:avLst/>
          </a:prstGeom>
        </p:spPr>
      </p:pic>
      <p:pic>
        <p:nvPicPr>
          <p:cNvPr id="7" name="Hình ảnh 7" descr="Ảnh có chứa bàn&#10;&#10;Mô tả được tự động tạo">
            <a:extLst>
              <a:ext uri="{FF2B5EF4-FFF2-40B4-BE49-F238E27FC236}">
                <a16:creationId xmlns:a16="http://schemas.microsoft.com/office/drawing/2014/main" id="{76F30D7E-A85E-BC2B-0644-EAF0AC2AE855}"/>
              </a:ext>
            </a:extLst>
          </p:cNvPr>
          <p:cNvPicPr>
            <a:picLocks noChangeAspect="1"/>
          </p:cNvPicPr>
          <p:nvPr/>
        </p:nvPicPr>
        <p:blipFill>
          <a:blip r:embed="rId3"/>
          <a:stretch>
            <a:fillRect/>
          </a:stretch>
        </p:blipFill>
        <p:spPr>
          <a:xfrm>
            <a:off x="688458" y="2178239"/>
            <a:ext cx="3673549" cy="4508417"/>
          </a:xfrm>
          <a:prstGeom prst="rect">
            <a:avLst/>
          </a:prstGeom>
        </p:spPr>
      </p:pic>
      <p:sp>
        <p:nvSpPr>
          <p:cNvPr id="11" name="Hộp Văn bản 10">
            <a:extLst>
              <a:ext uri="{FF2B5EF4-FFF2-40B4-BE49-F238E27FC236}">
                <a16:creationId xmlns:a16="http://schemas.microsoft.com/office/drawing/2014/main" id="{891DAB43-A8A9-F400-2115-4E0C9CE537D9}"/>
              </a:ext>
            </a:extLst>
          </p:cNvPr>
          <p:cNvSpPr txBox="1"/>
          <p:nvPr/>
        </p:nvSpPr>
        <p:spPr>
          <a:xfrm>
            <a:off x="4744780" y="6539023"/>
            <a:ext cx="4292894"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vi-VN" sz="1100" err="1">
                <a:latin typeface="Arial"/>
                <a:ea typeface="+mn-lt"/>
                <a:cs typeface="Arial"/>
              </a:rPr>
              <a:t>American</a:t>
            </a:r>
            <a:r>
              <a:rPr lang="vi-VN" sz="1100">
                <a:latin typeface="Arial"/>
                <a:ea typeface="+mn-lt"/>
                <a:cs typeface="Arial"/>
              </a:rPr>
              <a:t> </a:t>
            </a:r>
            <a:r>
              <a:rPr lang="vi-VN" sz="1100" err="1">
                <a:latin typeface="Arial"/>
                <a:ea typeface="+mn-lt"/>
                <a:cs typeface="Arial"/>
              </a:rPr>
              <a:t>Cancer</a:t>
            </a:r>
            <a:r>
              <a:rPr lang="vi-VN" sz="1100">
                <a:latin typeface="Arial"/>
                <a:ea typeface="+mn-lt"/>
                <a:cs typeface="Arial"/>
              </a:rPr>
              <a:t> </a:t>
            </a:r>
            <a:r>
              <a:rPr lang="vi-VN" sz="1100" err="1">
                <a:latin typeface="Arial"/>
                <a:ea typeface="+mn-lt"/>
                <a:cs typeface="Arial"/>
              </a:rPr>
              <a:t>Society</a:t>
            </a:r>
            <a:r>
              <a:rPr lang="vi-VN" sz="1100">
                <a:latin typeface="Arial"/>
                <a:ea typeface="+mn-lt"/>
                <a:cs typeface="Arial"/>
              </a:rPr>
              <a:t>. </a:t>
            </a:r>
            <a:r>
              <a:rPr lang="vi-VN" sz="1100" err="1">
                <a:latin typeface="Arial"/>
                <a:ea typeface="+mn-lt"/>
                <a:cs typeface="Arial"/>
              </a:rPr>
              <a:t>Colorectal</a:t>
            </a:r>
            <a:r>
              <a:rPr lang="vi-VN" sz="1100">
                <a:latin typeface="Arial"/>
                <a:ea typeface="+mn-lt"/>
                <a:cs typeface="Arial"/>
              </a:rPr>
              <a:t> </a:t>
            </a:r>
            <a:r>
              <a:rPr lang="vi-VN" sz="1100" err="1">
                <a:latin typeface="Arial"/>
                <a:ea typeface="+mn-lt"/>
                <a:cs typeface="Arial"/>
              </a:rPr>
              <a:t>cancer</a:t>
            </a:r>
            <a:r>
              <a:rPr lang="vi-VN" sz="1100">
                <a:latin typeface="Arial"/>
                <a:ea typeface="+mn-lt"/>
                <a:cs typeface="Arial"/>
              </a:rPr>
              <a:t> </a:t>
            </a:r>
            <a:r>
              <a:rPr lang="vi-VN" sz="1100" err="1">
                <a:latin typeface="Arial"/>
                <a:ea typeface="+mn-lt"/>
                <a:cs typeface="Arial"/>
              </a:rPr>
              <a:t>screening</a:t>
            </a:r>
            <a:r>
              <a:rPr lang="vi-VN" sz="1100">
                <a:latin typeface="Arial"/>
                <a:ea typeface="+mn-lt"/>
                <a:cs typeface="Arial"/>
              </a:rPr>
              <a:t> </a:t>
            </a:r>
            <a:r>
              <a:rPr lang="vi-VN" sz="1100" err="1">
                <a:latin typeface="Arial"/>
                <a:ea typeface="+mn-lt"/>
                <a:cs typeface="Arial"/>
              </a:rPr>
              <a:t>tests</a:t>
            </a:r>
            <a:r>
              <a:rPr lang="vi-VN" sz="1100">
                <a:latin typeface="Arial"/>
                <a:ea typeface="+mn-lt"/>
                <a:cs typeface="Arial"/>
              </a:rPr>
              <a:t>. </a:t>
            </a:r>
            <a:endParaRPr lang="vi-VN" sz="1100">
              <a:latin typeface="Arial"/>
              <a:cs typeface="Arial"/>
            </a:endParaRPr>
          </a:p>
        </p:txBody>
      </p:sp>
    </p:spTree>
    <p:extLst>
      <p:ext uri="{BB962C8B-B14F-4D97-AF65-F5344CB8AC3E}">
        <p14:creationId xmlns:p14="http://schemas.microsoft.com/office/powerpoint/2010/main" val="5179103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69EF9AC-A395-4FE0-A991-18AD7B7977EF}" type="datetime1">
              <a:rPr kumimoji="0" lang="vi-VN"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14/02/2023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pic>
        <p:nvPicPr>
          <p:cNvPr id="6" name="Content Placeholder 4"/>
          <p:cNvPicPr>
            <a:picLocks noGrp="1" noChangeAspect="1"/>
          </p:cNvPicPr>
          <p:nvPr>
            <p:ph idx="1"/>
          </p:nvPr>
        </p:nvPicPr>
        <p:blipFill>
          <a:blip r:embed="rId2"/>
          <a:stretch>
            <a:fillRect/>
          </a:stretch>
        </p:blipFill>
        <p:spPr>
          <a:xfrm>
            <a:off x="358441" y="222830"/>
            <a:ext cx="8428951" cy="6308724"/>
          </a:xfr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4E17E69F-4ECF-E0C7-54E2-961455002390}"/>
              </a:ext>
            </a:extLst>
          </p:cNvPr>
          <p:cNvSpPr>
            <a:spLocks noGrp="1"/>
          </p:cNvSpPr>
          <p:nvPr>
            <p:ph type="title"/>
          </p:nvPr>
        </p:nvSpPr>
        <p:spPr/>
        <p:txBody>
          <a:bodyPr>
            <a:normAutofit fontScale="90000"/>
          </a:bodyPr>
          <a:lstStyle/>
          <a:p>
            <a:r>
              <a:rPr lang="en-US" b="1">
                <a:solidFill>
                  <a:srgbClr val="000099"/>
                </a:solidFill>
                <a:latin typeface="Times New Roman"/>
                <a:cs typeface="Arial"/>
              </a:rPr>
              <a:t>TÌNH TRẠNG LÚC NHẬP VIỆN</a:t>
            </a:r>
            <a:endParaRPr lang="vi-VN">
              <a:latin typeface="Times New Roman"/>
              <a:ea typeface="+mj-lt"/>
              <a:cs typeface="Times New Roman"/>
            </a:endParaRPr>
          </a:p>
        </p:txBody>
      </p:sp>
      <p:sp>
        <p:nvSpPr>
          <p:cNvPr id="3" name="Chỗ dành sẵn cho Nội dung 2">
            <a:extLst>
              <a:ext uri="{FF2B5EF4-FFF2-40B4-BE49-F238E27FC236}">
                <a16:creationId xmlns:a16="http://schemas.microsoft.com/office/drawing/2014/main" id="{8C4CC9EA-875A-2744-7B73-8E8807B6AF33}"/>
              </a:ext>
            </a:extLst>
          </p:cNvPr>
          <p:cNvSpPr>
            <a:spLocks noGrp="1"/>
          </p:cNvSpPr>
          <p:nvPr>
            <p:ph idx="1"/>
          </p:nvPr>
        </p:nvSpPr>
        <p:spPr>
          <a:xfrm>
            <a:off x="537029" y="1495788"/>
            <a:ext cx="8076060" cy="4695688"/>
          </a:xfrm>
        </p:spPr>
        <p:txBody>
          <a:bodyPr vert="horz" lIns="91440" tIns="45720" rIns="91440" bIns="45720" rtlCol="0" anchor="ctr">
            <a:normAutofit fontScale="55000" lnSpcReduction="20000"/>
          </a:bodyPr>
          <a:lstStyle/>
          <a:p>
            <a:pPr marL="0" indent="0">
              <a:buNone/>
            </a:pPr>
            <a:r>
              <a:rPr lang="vi-VN">
                <a:latin typeface="Times New Roman"/>
                <a:cs typeface="Arial"/>
              </a:rPr>
              <a:t>Khám: 11h30 ngày 27/01/2023</a:t>
            </a:r>
            <a:endParaRPr lang="vi-VN">
              <a:latin typeface="Times New Roman"/>
              <a:cs typeface="Arial" panose="020B0604020202020204" pitchFamily="34" charset="0"/>
            </a:endParaRPr>
          </a:p>
          <a:p>
            <a:pPr>
              <a:buFont typeface="Calibri" panose="020B0604020202020204" pitchFamily="34" charset="0"/>
              <a:buChar char="-"/>
            </a:pPr>
            <a:r>
              <a:rPr lang="vi-VN">
                <a:latin typeface="Times New Roman"/>
                <a:cs typeface="Arial"/>
              </a:rPr>
              <a:t>BN tỉnh, tiếp xúc tốt</a:t>
            </a:r>
          </a:p>
          <a:p>
            <a:pPr>
              <a:buFont typeface="Calibri" panose="020B0604020202020204" pitchFamily="34" charset="0"/>
              <a:buChar char="-"/>
            </a:pPr>
            <a:r>
              <a:rPr lang="vi-VN">
                <a:latin typeface="Times New Roman"/>
                <a:cs typeface="Arial"/>
              </a:rPr>
              <a:t>Sinh hiệu: </a:t>
            </a:r>
          </a:p>
          <a:p>
            <a:r>
              <a:rPr lang="vi-VN">
                <a:latin typeface="Times New Roman"/>
                <a:cs typeface="Arial"/>
              </a:rPr>
              <a:t>Mạch: 107 l/p</a:t>
            </a:r>
          </a:p>
          <a:p>
            <a:r>
              <a:rPr lang="vi-VN">
                <a:latin typeface="Times New Roman"/>
                <a:cs typeface="Arial"/>
              </a:rPr>
              <a:t>HA: 110/70 </a:t>
            </a:r>
            <a:r>
              <a:rPr lang="vi-VN" err="1">
                <a:latin typeface="Times New Roman"/>
                <a:cs typeface="Arial"/>
              </a:rPr>
              <a:t>mmHg</a:t>
            </a:r>
            <a:endParaRPr lang="vi-VN">
              <a:latin typeface="Times New Roman"/>
              <a:cs typeface="Arial"/>
            </a:endParaRPr>
          </a:p>
          <a:p>
            <a:r>
              <a:rPr lang="vi-VN">
                <a:latin typeface="Times New Roman"/>
                <a:cs typeface="Arial"/>
              </a:rPr>
              <a:t>Nhịp thở: 18 l/p</a:t>
            </a:r>
          </a:p>
          <a:p>
            <a:r>
              <a:rPr lang="vi-VN">
                <a:latin typeface="Times New Roman"/>
                <a:cs typeface="Arial"/>
              </a:rPr>
              <a:t>Nhiệt độ: 37 độ C</a:t>
            </a:r>
          </a:p>
          <a:p>
            <a:r>
              <a:rPr lang="vi-VN">
                <a:latin typeface="Times New Roman"/>
                <a:cs typeface="Arial"/>
              </a:rPr>
              <a:t>SpO2: 97%/ khí trời</a:t>
            </a:r>
          </a:p>
          <a:p>
            <a:pPr>
              <a:buFont typeface="Calibri" panose="020B0604020202020204" pitchFamily="34" charset="0"/>
              <a:buChar char="-"/>
            </a:pPr>
            <a:r>
              <a:rPr lang="vi-VN">
                <a:latin typeface="Times New Roman"/>
                <a:cs typeface="Arial"/>
              </a:rPr>
              <a:t>Phổi không ran, rì rào phế nang êm dịu 2 phế trường</a:t>
            </a:r>
          </a:p>
          <a:p>
            <a:pPr>
              <a:buFont typeface="Calibri" panose="020B0604020202020204" pitchFamily="34" charset="0"/>
              <a:buChar char="-"/>
            </a:pPr>
            <a:r>
              <a:rPr lang="vi-VN">
                <a:latin typeface="Times New Roman"/>
                <a:cs typeface="Arial"/>
              </a:rPr>
              <a:t>T1,T2 đều rõ, không âm thổi bất thường</a:t>
            </a:r>
            <a:endParaRPr lang="en-US">
              <a:latin typeface="Times New Roman"/>
              <a:cs typeface="Calibri"/>
            </a:endParaRPr>
          </a:p>
          <a:p>
            <a:pPr>
              <a:buFont typeface="Calibri" panose="020B0604020202020204" pitchFamily="34" charset="0"/>
              <a:buChar char="-"/>
            </a:pPr>
            <a:r>
              <a:rPr lang="en-US" err="1">
                <a:latin typeface="Times New Roman"/>
                <a:cs typeface="Times New Roman"/>
              </a:rPr>
              <a:t>Cơ</a:t>
            </a:r>
            <a:r>
              <a:rPr lang="en-US">
                <a:latin typeface="Times New Roman"/>
                <a:cs typeface="Times New Roman"/>
              </a:rPr>
              <a:t> </a:t>
            </a:r>
            <a:r>
              <a:rPr lang="en-US" err="1">
                <a:latin typeface="Times New Roman"/>
                <a:cs typeface="Times New Roman"/>
              </a:rPr>
              <a:t>xương</a:t>
            </a:r>
            <a:r>
              <a:rPr lang="en-US">
                <a:latin typeface="Times New Roman"/>
                <a:cs typeface="Times New Roman"/>
              </a:rPr>
              <a:t> </a:t>
            </a:r>
            <a:r>
              <a:rPr lang="en-US" err="1">
                <a:latin typeface="Times New Roman"/>
                <a:cs typeface="Times New Roman"/>
              </a:rPr>
              <a:t>khớp</a:t>
            </a:r>
            <a:r>
              <a:rPr lang="en-US">
                <a:latin typeface="Times New Roman"/>
                <a:cs typeface="Times New Roman"/>
              </a:rPr>
              <a:t>: </a:t>
            </a:r>
          </a:p>
          <a:p>
            <a:pPr marL="0" indent="0">
              <a:buNone/>
            </a:pPr>
            <a:r>
              <a:rPr lang="en-US">
                <a:latin typeface="Times New Roman"/>
                <a:cs typeface="Times New Roman"/>
              </a:rPr>
              <a:t>+ </a:t>
            </a:r>
            <a:r>
              <a:rPr lang="en-US" err="1">
                <a:latin typeface="Times New Roman"/>
                <a:cs typeface="Times New Roman"/>
              </a:rPr>
              <a:t>Phù</a:t>
            </a:r>
            <a:r>
              <a:rPr lang="en-US">
                <a:latin typeface="Times New Roman"/>
                <a:cs typeface="Times New Roman"/>
              </a:rPr>
              <a:t>: </a:t>
            </a:r>
            <a:r>
              <a:rPr lang="en-US" err="1">
                <a:latin typeface="Times New Roman"/>
                <a:cs typeface="Times New Roman"/>
              </a:rPr>
              <a:t>Chân</a:t>
            </a:r>
            <a:r>
              <a:rPr lang="en-US">
                <a:latin typeface="Times New Roman"/>
                <a:cs typeface="Times New Roman"/>
              </a:rPr>
              <a:t> (P) </a:t>
            </a:r>
            <a:r>
              <a:rPr lang="en-US" err="1">
                <a:latin typeface="Times New Roman"/>
                <a:cs typeface="Times New Roman"/>
              </a:rPr>
              <a:t>mức</a:t>
            </a:r>
            <a:r>
              <a:rPr lang="en-US">
                <a:latin typeface="Times New Roman"/>
                <a:cs typeface="Times New Roman"/>
              </a:rPr>
              <a:t> </a:t>
            </a:r>
            <a:r>
              <a:rPr lang="en-US" err="1">
                <a:latin typeface="Times New Roman"/>
                <a:cs typeface="Times New Roman"/>
              </a:rPr>
              <a:t>độ</a:t>
            </a:r>
            <a:r>
              <a:rPr lang="en-US">
                <a:latin typeface="Times New Roman"/>
                <a:cs typeface="Times New Roman"/>
              </a:rPr>
              <a:t> </a:t>
            </a:r>
            <a:r>
              <a:rPr lang="en-US" err="1">
                <a:latin typeface="Times New Roman"/>
                <a:cs typeface="Times New Roman"/>
              </a:rPr>
              <a:t>nhiều</a:t>
            </a:r>
            <a:r>
              <a:rPr lang="en-US">
                <a:latin typeface="Times New Roman"/>
                <a:cs typeface="Times New Roman"/>
              </a:rPr>
              <a:t>, </a:t>
            </a:r>
            <a:r>
              <a:rPr lang="en-US" err="1">
                <a:latin typeface="Times New Roman"/>
                <a:cs typeface="Times New Roman"/>
              </a:rPr>
              <a:t>phù</a:t>
            </a:r>
            <a:r>
              <a:rPr lang="en-US">
                <a:latin typeface="Times New Roman"/>
                <a:cs typeface="Times New Roman"/>
              </a:rPr>
              <a:t> </a:t>
            </a:r>
            <a:r>
              <a:rPr lang="en-US" err="1">
                <a:latin typeface="Times New Roman"/>
                <a:cs typeface="Times New Roman"/>
              </a:rPr>
              <a:t>cứng</a:t>
            </a:r>
            <a:r>
              <a:rPr lang="en-US">
                <a:latin typeface="Times New Roman"/>
                <a:cs typeface="Times New Roman"/>
              </a:rPr>
              <a:t>, </a:t>
            </a:r>
            <a:r>
              <a:rPr lang="en-US" err="1">
                <a:latin typeface="Times New Roman"/>
                <a:cs typeface="Times New Roman"/>
              </a:rPr>
              <a:t>đau</a:t>
            </a:r>
            <a:r>
              <a:rPr lang="en-US">
                <a:latin typeface="Times New Roman"/>
                <a:cs typeface="Times New Roman"/>
              </a:rPr>
              <a:t>, </a:t>
            </a:r>
            <a:r>
              <a:rPr lang="en-US" err="1">
                <a:latin typeface="Times New Roman"/>
                <a:cs typeface="Times New Roman"/>
              </a:rPr>
              <a:t>trắng</a:t>
            </a:r>
            <a:r>
              <a:rPr lang="en-US">
                <a:latin typeface="Times New Roman"/>
                <a:cs typeface="Times New Roman"/>
              </a:rPr>
              <a:t>, </a:t>
            </a:r>
            <a:r>
              <a:rPr lang="en-US" err="1">
                <a:latin typeface="Times New Roman"/>
                <a:cs typeface="Times New Roman"/>
              </a:rPr>
              <a:t>vùng</a:t>
            </a:r>
            <a:r>
              <a:rPr lang="en-US">
                <a:latin typeface="Times New Roman"/>
                <a:cs typeface="Times New Roman"/>
              </a:rPr>
              <a:t> da </a:t>
            </a:r>
            <a:r>
              <a:rPr lang="en-US" err="1">
                <a:latin typeface="Times New Roman"/>
                <a:cs typeface="Times New Roman"/>
              </a:rPr>
              <a:t>xung</a:t>
            </a:r>
            <a:r>
              <a:rPr lang="en-US">
                <a:latin typeface="Times New Roman"/>
                <a:cs typeface="Times New Roman"/>
              </a:rPr>
              <a:t> </a:t>
            </a:r>
            <a:r>
              <a:rPr lang="en-US" err="1">
                <a:latin typeface="Times New Roman"/>
                <a:cs typeface="Times New Roman"/>
              </a:rPr>
              <a:t>quanh</a:t>
            </a:r>
            <a:r>
              <a:rPr lang="en-US">
                <a:latin typeface="Times New Roman"/>
                <a:cs typeface="Times New Roman"/>
              </a:rPr>
              <a:t> </a:t>
            </a:r>
            <a:r>
              <a:rPr lang="en-US" err="1">
                <a:latin typeface="Times New Roman"/>
                <a:cs typeface="Times New Roman"/>
              </a:rPr>
              <a:t>căng</a:t>
            </a:r>
            <a:r>
              <a:rPr lang="en-US">
                <a:latin typeface="Times New Roman"/>
                <a:cs typeface="Times New Roman"/>
              </a:rPr>
              <a:t> </a:t>
            </a:r>
            <a:r>
              <a:rPr lang="en-US" err="1">
                <a:latin typeface="Times New Roman"/>
                <a:cs typeface="Times New Roman"/>
              </a:rPr>
              <a:t>bóng</a:t>
            </a:r>
            <a:r>
              <a:rPr lang="en-US">
                <a:latin typeface="Times New Roman"/>
                <a:cs typeface="Times New Roman"/>
              </a:rPr>
              <a:t>, </a:t>
            </a:r>
            <a:r>
              <a:rPr lang="en-US" err="1">
                <a:latin typeface="Times New Roman"/>
                <a:cs typeface="Times New Roman"/>
              </a:rPr>
              <a:t>ấn</a:t>
            </a:r>
            <a:r>
              <a:rPr lang="en-US">
                <a:latin typeface="Times New Roman"/>
                <a:cs typeface="Times New Roman"/>
              </a:rPr>
              <a:t> </a:t>
            </a:r>
            <a:r>
              <a:rPr lang="en-US" err="1">
                <a:latin typeface="Times New Roman"/>
                <a:cs typeface="Times New Roman"/>
              </a:rPr>
              <a:t>không</a:t>
            </a:r>
            <a:r>
              <a:rPr lang="en-US">
                <a:latin typeface="Times New Roman"/>
                <a:cs typeface="Times New Roman"/>
              </a:rPr>
              <a:t> </a:t>
            </a:r>
            <a:r>
              <a:rPr lang="en-US" err="1">
                <a:latin typeface="Times New Roman"/>
                <a:cs typeface="Times New Roman"/>
              </a:rPr>
              <a:t>lõm</a:t>
            </a:r>
            <a:r>
              <a:rPr lang="en-US">
                <a:latin typeface="Times New Roman"/>
                <a:cs typeface="Times New Roman"/>
              </a:rPr>
              <a:t>,  </a:t>
            </a:r>
          </a:p>
          <a:p>
            <a:pPr marL="0" indent="0">
              <a:buNone/>
            </a:pPr>
            <a:r>
              <a:rPr lang="en-US" err="1">
                <a:latin typeface="Times New Roman"/>
                <a:cs typeface="Times New Roman"/>
              </a:rPr>
              <a:t>Sức</a:t>
            </a:r>
            <a:r>
              <a:rPr lang="en-US">
                <a:latin typeface="Times New Roman"/>
                <a:cs typeface="Times New Roman"/>
              </a:rPr>
              <a:t> </a:t>
            </a:r>
            <a:r>
              <a:rPr lang="en-US" err="1">
                <a:latin typeface="Times New Roman"/>
                <a:cs typeface="Times New Roman"/>
              </a:rPr>
              <a:t>cơ</a:t>
            </a:r>
            <a:r>
              <a:rPr lang="en-US">
                <a:latin typeface="Times New Roman"/>
                <a:cs typeface="Times New Roman"/>
              </a:rPr>
              <a:t>: </a:t>
            </a:r>
            <a:br>
              <a:rPr lang="en-US">
                <a:latin typeface="Times New Roman"/>
              </a:rPr>
            </a:br>
            <a:r>
              <a:rPr lang="en-US">
                <a:latin typeface="Times New Roman"/>
                <a:cs typeface="Times New Roman"/>
              </a:rPr>
              <a:t>+ Chi </a:t>
            </a:r>
            <a:r>
              <a:rPr lang="en-US" err="1">
                <a:latin typeface="Times New Roman"/>
                <a:cs typeface="Times New Roman"/>
              </a:rPr>
              <a:t>trên</a:t>
            </a:r>
            <a:r>
              <a:rPr lang="en-US">
                <a:latin typeface="Times New Roman"/>
                <a:cs typeface="Times New Roman"/>
              </a:rPr>
              <a:t>: </a:t>
            </a:r>
            <a:r>
              <a:rPr lang="en-US" err="1">
                <a:latin typeface="Times New Roman"/>
                <a:cs typeface="Times New Roman"/>
              </a:rPr>
              <a:t>Sức</a:t>
            </a:r>
            <a:r>
              <a:rPr lang="en-US">
                <a:latin typeface="Times New Roman"/>
                <a:cs typeface="Times New Roman"/>
              </a:rPr>
              <a:t> </a:t>
            </a:r>
            <a:r>
              <a:rPr lang="en-US" err="1">
                <a:latin typeface="Times New Roman"/>
                <a:cs typeface="Times New Roman"/>
              </a:rPr>
              <a:t>cơ</a:t>
            </a:r>
            <a:r>
              <a:rPr lang="en-US">
                <a:latin typeface="Times New Roman"/>
                <a:cs typeface="Times New Roman"/>
              </a:rPr>
              <a:t> 5/5 </a:t>
            </a:r>
            <a:r>
              <a:rPr lang="en-US" err="1">
                <a:latin typeface="Times New Roman"/>
                <a:cs typeface="Times New Roman"/>
              </a:rPr>
              <a:t>hai</a:t>
            </a:r>
            <a:r>
              <a:rPr lang="en-US">
                <a:latin typeface="Times New Roman"/>
                <a:cs typeface="Times New Roman"/>
              </a:rPr>
              <a:t> </a:t>
            </a:r>
            <a:r>
              <a:rPr lang="en-US" err="1">
                <a:latin typeface="Times New Roman"/>
                <a:cs typeface="Times New Roman"/>
              </a:rPr>
              <a:t>bên</a:t>
            </a:r>
            <a:endParaRPr lang="en-US">
              <a:latin typeface="Times New Roman"/>
              <a:cs typeface="Times New Roman"/>
            </a:endParaRPr>
          </a:p>
          <a:p>
            <a:pPr marL="0" indent="0">
              <a:buNone/>
            </a:pPr>
            <a:r>
              <a:rPr lang="en-US">
                <a:latin typeface="Times New Roman"/>
                <a:cs typeface="Times New Roman"/>
              </a:rPr>
              <a:t>+ Chi </a:t>
            </a:r>
            <a:r>
              <a:rPr lang="en-US" err="1">
                <a:latin typeface="Times New Roman"/>
                <a:cs typeface="Times New Roman"/>
              </a:rPr>
              <a:t>dưới</a:t>
            </a:r>
            <a:r>
              <a:rPr lang="en-US">
                <a:latin typeface="Times New Roman"/>
                <a:cs typeface="Times New Roman"/>
              </a:rPr>
              <a:t>: 2 chi </a:t>
            </a:r>
            <a:r>
              <a:rPr lang="en-US" err="1">
                <a:latin typeface="Times New Roman"/>
                <a:cs typeface="Times New Roman"/>
              </a:rPr>
              <a:t>dưới</a:t>
            </a:r>
            <a:r>
              <a:rPr lang="en-US">
                <a:latin typeface="Times New Roman"/>
                <a:cs typeface="Times New Roman"/>
              </a:rPr>
              <a:t>: </a:t>
            </a:r>
            <a:r>
              <a:rPr lang="en-US" err="1">
                <a:latin typeface="Times New Roman"/>
                <a:cs typeface="Times New Roman"/>
              </a:rPr>
              <a:t>sức</a:t>
            </a:r>
            <a:r>
              <a:rPr lang="en-US">
                <a:latin typeface="Times New Roman"/>
                <a:cs typeface="Times New Roman"/>
              </a:rPr>
              <a:t> </a:t>
            </a:r>
            <a:r>
              <a:rPr lang="en-US" err="1">
                <a:latin typeface="Times New Roman"/>
                <a:cs typeface="Times New Roman"/>
              </a:rPr>
              <a:t>cơ</a:t>
            </a:r>
            <a:r>
              <a:rPr lang="en-US">
                <a:latin typeface="Times New Roman"/>
                <a:cs typeface="Times New Roman"/>
              </a:rPr>
              <a:t> 1/5; </a:t>
            </a:r>
            <a:r>
              <a:rPr lang="en-US" err="1">
                <a:latin typeface="Times New Roman"/>
                <a:cs typeface="Times New Roman"/>
              </a:rPr>
              <a:t>cảm</a:t>
            </a:r>
            <a:r>
              <a:rPr lang="en-US">
                <a:latin typeface="Times New Roman"/>
                <a:cs typeface="Times New Roman"/>
              </a:rPr>
              <a:t> </a:t>
            </a:r>
            <a:r>
              <a:rPr lang="en-US" err="1">
                <a:latin typeface="Times New Roman"/>
                <a:cs typeface="Times New Roman"/>
              </a:rPr>
              <a:t>giác</a:t>
            </a:r>
            <a:r>
              <a:rPr lang="en-US">
                <a:latin typeface="Times New Roman"/>
                <a:cs typeface="Times New Roman"/>
              </a:rPr>
              <a:t> </a:t>
            </a:r>
            <a:r>
              <a:rPr lang="en-US" err="1">
                <a:latin typeface="Times New Roman"/>
                <a:cs typeface="Times New Roman"/>
              </a:rPr>
              <a:t>nông</a:t>
            </a:r>
            <a:r>
              <a:rPr lang="en-US">
                <a:latin typeface="Times New Roman"/>
                <a:cs typeface="Times New Roman"/>
              </a:rPr>
              <a:t>- </a:t>
            </a:r>
            <a:r>
              <a:rPr lang="en-US" err="1">
                <a:latin typeface="Times New Roman"/>
                <a:cs typeface="Times New Roman"/>
              </a:rPr>
              <a:t>sâu</a:t>
            </a:r>
            <a:r>
              <a:rPr lang="en-US">
                <a:latin typeface="Times New Roman"/>
                <a:cs typeface="Times New Roman"/>
              </a:rPr>
              <a:t> : </a:t>
            </a:r>
            <a:r>
              <a:rPr lang="en-US" err="1">
                <a:latin typeface="Times New Roman"/>
                <a:cs typeface="Times New Roman"/>
              </a:rPr>
              <a:t>bình</a:t>
            </a:r>
            <a:r>
              <a:rPr lang="en-US">
                <a:latin typeface="Times New Roman"/>
                <a:cs typeface="Times New Roman"/>
              </a:rPr>
              <a:t> </a:t>
            </a:r>
            <a:r>
              <a:rPr lang="en-US" err="1">
                <a:latin typeface="Times New Roman"/>
                <a:cs typeface="Times New Roman"/>
              </a:rPr>
              <a:t>thường</a:t>
            </a:r>
            <a:endParaRPr lang="en-US">
              <a:latin typeface="Times New Roman"/>
              <a:cs typeface="Times New Roman"/>
            </a:endParaRPr>
          </a:p>
        </p:txBody>
      </p:sp>
      <p:sp>
        <p:nvSpPr>
          <p:cNvPr id="4" name="Chỗ dành sẵn cho Ngày tháng 3">
            <a:extLst>
              <a:ext uri="{FF2B5EF4-FFF2-40B4-BE49-F238E27FC236}">
                <a16:creationId xmlns:a16="http://schemas.microsoft.com/office/drawing/2014/main" id="{560C6E45-83FA-68F5-886B-E1A3710E883F}"/>
              </a:ext>
            </a:extLst>
          </p:cNvPr>
          <p:cNvSpPr>
            <a:spLocks noGrp="1"/>
          </p:cNvSpPr>
          <p:nvPr>
            <p:ph type="dt" sz="half" idx="10"/>
          </p:nvPr>
        </p:nvSpPr>
        <p:spPr/>
        <p:txBody>
          <a:bodyPr/>
          <a:lstStyle/>
          <a:p>
            <a:fld id="{A69EF9AC-A395-4FE0-A991-18AD7B7977EF}" type="datetime1">
              <a:rPr lang="vi-VN" smtClean="0"/>
              <a:t>14/02/2023</a:t>
            </a:fld>
            <a:endParaRPr lang="en-US"/>
          </a:p>
        </p:txBody>
      </p:sp>
      <p:sp>
        <p:nvSpPr>
          <p:cNvPr id="5" name="Chỗ dành sẵn cho Số hiệu Bản chiếu 4">
            <a:extLst>
              <a:ext uri="{FF2B5EF4-FFF2-40B4-BE49-F238E27FC236}">
                <a16:creationId xmlns:a16="http://schemas.microsoft.com/office/drawing/2014/main" id="{F627DA51-B54F-15CB-453A-E07F3D03F5F1}"/>
              </a:ext>
            </a:extLst>
          </p:cNvPr>
          <p:cNvSpPr>
            <a:spLocks noGrp="1"/>
          </p:cNvSpPr>
          <p:nvPr>
            <p:ph type="sldNum" sz="quarter" idx="12"/>
          </p:nvPr>
        </p:nvSpPr>
        <p:spPr/>
        <p:txBody>
          <a:bodyPr/>
          <a:lstStyle/>
          <a:p>
            <a:fld id="{B6F15528-21DE-4FAA-801E-634DDDAF4B2B}" type="slidenum">
              <a:rPr lang="en-US" smtClean="0"/>
              <a:t>5</a:t>
            </a:fld>
            <a:endParaRPr lang="en-US"/>
          </a:p>
        </p:txBody>
      </p:sp>
      <p:pic>
        <p:nvPicPr>
          <p:cNvPr id="7" name="Hình ảnh 8" descr="Ảnh có chứa văn bản, ký hiệu&#10;&#10;Mô tả được tự động tạo">
            <a:extLst>
              <a:ext uri="{FF2B5EF4-FFF2-40B4-BE49-F238E27FC236}">
                <a16:creationId xmlns:a16="http://schemas.microsoft.com/office/drawing/2014/main" id="{F9DDD901-D781-DF95-0CA7-7C6BDD71C871}"/>
              </a:ext>
            </a:extLst>
          </p:cNvPr>
          <p:cNvPicPr>
            <a:picLocks noChangeAspect="1"/>
          </p:cNvPicPr>
          <p:nvPr/>
        </p:nvPicPr>
        <p:blipFill>
          <a:blip r:embed="rId2"/>
          <a:stretch>
            <a:fillRect/>
          </a:stretch>
        </p:blipFill>
        <p:spPr>
          <a:xfrm>
            <a:off x="7679364" y="6520"/>
            <a:ext cx="1467294" cy="1422356"/>
          </a:xfrm>
          <a:prstGeom prst="rect">
            <a:avLst/>
          </a:prstGeom>
        </p:spPr>
      </p:pic>
    </p:spTree>
    <p:extLst>
      <p:ext uri="{BB962C8B-B14F-4D97-AF65-F5344CB8AC3E}">
        <p14:creationId xmlns:p14="http://schemas.microsoft.com/office/powerpoint/2010/main" val="958596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solidFill>
                  <a:srgbClr val="000099"/>
                </a:solidFill>
                <a:latin typeface="Arial" panose="020B0604020202020204" pitchFamily="34" charset="0"/>
                <a:cs typeface="Arial" panose="020B0604020202020204" pitchFamily="34" charset="0"/>
              </a:rPr>
              <a:t>TIỀN CĂN</a:t>
            </a:r>
          </a:p>
        </p:txBody>
      </p:sp>
      <p:sp>
        <p:nvSpPr>
          <p:cNvPr id="3" name="Content Placeholder 2"/>
          <p:cNvSpPr>
            <a:spLocks noGrp="1"/>
          </p:cNvSpPr>
          <p:nvPr>
            <p:ph idx="1"/>
          </p:nvPr>
        </p:nvSpPr>
        <p:spPr>
          <a:xfrm>
            <a:off x="457199" y="1374095"/>
            <a:ext cx="8454572" cy="4984296"/>
          </a:xfrm>
        </p:spPr>
        <p:txBody>
          <a:bodyPr vert="horz" lIns="91440" tIns="45720" rIns="91440" bIns="45720" rtlCol="0" anchor="t">
            <a:noAutofit/>
          </a:bodyPr>
          <a:lstStyle/>
          <a:p>
            <a:pPr marL="0" indent="0">
              <a:buNone/>
            </a:pPr>
            <a:r>
              <a:rPr lang="en-US" sz="1600" b="1">
                <a:latin typeface="Arial"/>
                <a:cs typeface="Times New Roman"/>
              </a:rPr>
              <a:t>1</a:t>
            </a:r>
            <a:r>
              <a:rPr lang="vi-VN" sz="1600" b="1">
                <a:latin typeface="Arial"/>
                <a:cs typeface="Times New Roman"/>
              </a:rPr>
              <a:t>.</a:t>
            </a:r>
            <a:r>
              <a:rPr lang="en-US" sz="1600" b="1" err="1">
                <a:latin typeface="Arial"/>
                <a:cs typeface="Times New Roman"/>
              </a:rPr>
              <a:t>Bản</a:t>
            </a:r>
            <a:r>
              <a:rPr lang="en-US" sz="1600" b="1">
                <a:latin typeface="Arial"/>
                <a:cs typeface="Times New Roman"/>
              </a:rPr>
              <a:t> </a:t>
            </a:r>
            <a:r>
              <a:rPr lang="en-US" sz="1600" b="1" err="1">
                <a:latin typeface="Arial"/>
                <a:cs typeface="Times New Roman"/>
              </a:rPr>
              <a:t>thân</a:t>
            </a:r>
            <a:r>
              <a:rPr lang="en-US" sz="1600" b="1">
                <a:latin typeface="Arial"/>
                <a:cs typeface="Times New Roman"/>
              </a:rPr>
              <a:t>: </a:t>
            </a:r>
          </a:p>
          <a:p>
            <a:pPr marL="0" indent="0">
              <a:buNone/>
            </a:pPr>
            <a:r>
              <a:rPr lang="en-US" sz="1600">
                <a:latin typeface="Arial"/>
                <a:ea typeface="+mn-lt"/>
                <a:cs typeface="Times New Roman"/>
              </a:rPr>
              <a:t>1.1 </a:t>
            </a:r>
            <a:r>
              <a:rPr lang="en-US" sz="1600" err="1">
                <a:latin typeface="Arial"/>
                <a:ea typeface="+mn-lt"/>
                <a:cs typeface="Times New Roman"/>
              </a:rPr>
              <a:t>Nội</a:t>
            </a:r>
            <a:r>
              <a:rPr lang="en-US" sz="1600">
                <a:latin typeface="Arial"/>
                <a:ea typeface="+mn-lt"/>
                <a:cs typeface="Times New Roman"/>
              </a:rPr>
              <a:t> khoa: </a:t>
            </a:r>
          </a:p>
          <a:p>
            <a:pPr marL="514350" indent="-514350">
              <a:buFont typeface="Calibri" panose="020B0604020202020204" pitchFamily="34" charset="0"/>
              <a:buChar char="-"/>
            </a:pPr>
            <a:r>
              <a:rPr lang="en-US" sz="1600" err="1">
                <a:latin typeface="Arial"/>
                <a:ea typeface="+mn-lt"/>
                <a:cs typeface="Times New Roman"/>
              </a:rPr>
              <a:t>Chưa</a:t>
            </a:r>
            <a:r>
              <a:rPr lang="en-US" sz="1600">
                <a:latin typeface="Arial"/>
                <a:ea typeface="+mn-lt"/>
                <a:cs typeface="Times New Roman"/>
              </a:rPr>
              <a:t> </a:t>
            </a:r>
            <a:r>
              <a:rPr lang="en-US" sz="1600" err="1">
                <a:latin typeface="Arial"/>
                <a:ea typeface="+mn-lt"/>
                <a:cs typeface="Times New Roman"/>
              </a:rPr>
              <a:t>ghi</a:t>
            </a:r>
            <a:r>
              <a:rPr lang="en-US" sz="1600">
                <a:latin typeface="Arial"/>
                <a:ea typeface="+mn-lt"/>
                <a:cs typeface="Times New Roman"/>
              </a:rPr>
              <a:t> </a:t>
            </a:r>
            <a:r>
              <a:rPr lang="en-US" sz="1600" err="1">
                <a:latin typeface="Arial"/>
                <a:ea typeface="+mn-lt"/>
                <a:cs typeface="Times New Roman"/>
              </a:rPr>
              <a:t>nhận</a:t>
            </a:r>
            <a:r>
              <a:rPr lang="en-US" sz="1600">
                <a:latin typeface="Arial"/>
                <a:ea typeface="+mn-lt"/>
                <a:cs typeface="Times New Roman"/>
              </a:rPr>
              <a:t> </a:t>
            </a:r>
            <a:r>
              <a:rPr lang="en-US" sz="1600" err="1">
                <a:latin typeface="Arial"/>
                <a:ea typeface="+mn-lt"/>
                <a:cs typeface="Times New Roman"/>
              </a:rPr>
              <a:t>tình</a:t>
            </a:r>
            <a:r>
              <a:rPr lang="en-US" sz="1600">
                <a:latin typeface="Arial"/>
                <a:ea typeface="+mn-lt"/>
                <a:cs typeface="Times New Roman"/>
              </a:rPr>
              <a:t> </a:t>
            </a:r>
            <a:r>
              <a:rPr lang="en-US" sz="1600" err="1">
                <a:latin typeface="Arial"/>
                <a:ea typeface="+mn-lt"/>
                <a:cs typeface="Times New Roman"/>
              </a:rPr>
              <a:t>trạng</a:t>
            </a:r>
            <a:r>
              <a:rPr lang="en-US" sz="1600">
                <a:latin typeface="Arial"/>
                <a:ea typeface="+mn-lt"/>
                <a:cs typeface="Times New Roman"/>
              </a:rPr>
              <a:t> </a:t>
            </a:r>
            <a:r>
              <a:rPr lang="en-US" sz="1600" err="1">
                <a:latin typeface="Arial"/>
                <a:ea typeface="+mn-lt"/>
                <a:cs typeface="Times New Roman"/>
              </a:rPr>
              <a:t>đau</a:t>
            </a:r>
            <a:r>
              <a:rPr lang="en-US" sz="1600">
                <a:latin typeface="Arial"/>
                <a:ea typeface="+mn-lt"/>
                <a:cs typeface="Times New Roman"/>
              </a:rPr>
              <a:t> </a:t>
            </a:r>
            <a:r>
              <a:rPr lang="en-US" sz="1600" err="1">
                <a:latin typeface="Arial"/>
                <a:ea typeface="+mn-lt"/>
                <a:cs typeface="Times New Roman"/>
              </a:rPr>
              <a:t>tương</a:t>
            </a:r>
            <a:r>
              <a:rPr lang="en-US" sz="1600">
                <a:latin typeface="Arial"/>
                <a:ea typeface="+mn-lt"/>
                <a:cs typeface="Times New Roman"/>
              </a:rPr>
              <a:t> </a:t>
            </a:r>
            <a:r>
              <a:rPr lang="en-US" sz="1600" err="1">
                <a:latin typeface="Arial"/>
                <a:ea typeface="+mn-lt"/>
                <a:cs typeface="Times New Roman"/>
              </a:rPr>
              <a:t>tự</a:t>
            </a:r>
            <a:r>
              <a:rPr lang="en-US" sz="1600">
                <a:latin typeface="Arial"/>
                <a:ea typeface="+mn-lt"/>
                <a:cs typeface="Times New Roman"/>
              </a:rPr>
              <a:t> </a:t>
            </a:r>
            <a:r>
              <a:rPr lang="en-US" sz="1600" err="1">
                <a:latin typeface="Arial"/>
                <a:ea typeface="+mn-lt"/>
                <a:cs typeface="Times New Roman"/>
              </a:rPr>
              <a:t>trước</a:t>
            </a:r>
            <a:r>
              <a:rPr lang="en-US" sz="1600">
                <a:latin typeface="Arial"/>
                <a:ea typeface="+mn-lt"/>
                <a:cs typeface="Times New Roman"/>
              </a:rPr>
              <a:t> </a:t>
            </a:r>
            <a:r>
              <a:rPr lang="en-US" sz="1600" err="1">
                <a:latin typeface="Arial"/>
                <a:ea typeface="+mn-lt"/>
                <a:cs typeface="Times New Roman"/>
              </a:rPr>
              <a:t>đây</a:t>
            </a:r>
            <a:r>
              <a:rPr lang="en-US" sz="1600">
                <a:latin typeface="Arial"/>
                <a:ea typeface="+mn-lt"/>
                <a:cs typeface="Times New Roman"/>
              </a:rPr>
              <a:t> </a:t>
            </a:r>
          </a:p>
          <a:p>
            <a:pPr marL="514350" indent="-514350">
              <a:buFont typeface="Calibri" panose="020B0604020202020204" pitchFamily="34" charset="0"/>
              <a:buChar char="-"/>
            </a:pPr>
            <a:r>
              <a:rPr lang="en-US" sz="1600" err="1">
                <a:latin typeface="Arial"/>
                <a:ea typeface="+mn-lt"/>
                <a:cs typeface="Times New Roman"/>
              </a:rPr>
              <a:t>Không</a:t>
            </a:r>
            <a:r>
              <a:rPr lang="en-US" sz="1600">
                <a:latin typeface="Arial"/>
                <a:ea typeface="+mn-lt"/>
                <a:cs typeface="Times New Roman"/>
              </a:rPr>
              <a:t> </a:t>
            </a:r>
            <a:r>
              <a:rPr lang="en-US" sz="1600" err="1">
                <a:latin typeface="Arial"/>
                <a:ea typeface="+mn-lt"/>
                <a:cs typeface="Times New Roman"/>
              </a:rPr>
              <a:t>ghi</a:t>
            </a:r>
            <a:r>
              <a:rPr lang="en-US" sz="1600">
                <a:latin typeface="Arial"/>
                <a:ea typeface="+mn-lt"/>
                <a:cs typeface="Times New Roman"/>
              </a:rPr>
              <a:t> </a:t>
            </a:r>
            <a:r>
              <a:rPr lang="en-US" sz="1600" err="1">
                <a:latin typeface="Arial"/>
                <a:ea typeface="+mn-lt"/>
                <a:cs typeface="Times New Roman"/>
              </a:rPr>
              <a:t>nhận</a:t>
            </a:r>
            <a:r>
              <a:rPr lang="en-US" sz="1600">
                <a:latin typeface="Arial"/>
                <a:ea typeface="+mn-lt"/>
                <a:cs typeface="Times New Roman"/>
              </a:rPr>
              <a:t> </a:t>
            </a:r>
            <a:r>
              <a:rPr lang="en-US" sz="1600" err="1">
                <a:latin typeface="Arial"/>
                <a:ea typeface="+mn-lt"/>
                <a:cs typeface="Times New Roman"/>
              </a:rPr>
              <a:t>tiền</a:t>
            </a:r>
            <a:r>
              <a:rPr lang="en-US" sz="1600">
                <a:latin typeface="Arial"/>
                <a:ea typeface="+mn-lt"/>
                <a:cs typeface="Times New Roman"/>
              </a:rPr>
              <a:t> </a:t>
            </a:r>
            <a:r>
              <a:rPr lang="en-US" sz="1600" err="1">
                <a:latin typeface="Arial"/>
                <a:ea typeface="+mn-lt"/>
                <a:cs typeface="Times New Roman"/>
              </a:rPr>
              <a:t>căn</a:t>
            </a:r>
            <a:r>
              <a:rPr lang="en-US" sz="1600">
                <a:latin typeface="Arial"/>
                <a:ea typeface="+mn-lt"/>
                <a:cs typeface="Times New Roman"/>
              </a:rPr>
              <a:t> </a:t>
            </a:r>
            <a:r>
              <a:rPr lang="en-US" sz="1600" err="1">
                <a:latin typeface="Arial"/>
                <a:ea typeface="+mn-lt"/>
                <a:cs typeface="Times New Roman"/>
              </a:rPr>
              <a:t>bệnh</a:t>
            </a:r>
            <a:r>
              <a:rPr lang="en-US" sz="1600">
                <a:latin typeface="Arial"/>
                <a:ea typeface="+mn-lt"/>
                <a:cs typeface="Times New Roman"/>
              </a:rPr>
              <a:t> </a:t>
            </a:r>
            <a:r>
              <a:rPr lang="en-US" sz="1600" err="1">
                <a:latin typeface="Arial"/>
                <a:ea typeface="+mn-lt"/>
                <a:cs typeface="Times New Roman"/>
              </a:rPr>
              <a:t>lý</a:t>
            </a:r>
            <a:r>
              <a:rPr lang="en-US" sz="1600">
                <a:latin typeface="Arial"/>
                <a:ea typeface="+mn-lt"/>
                <a:cs typeface="Times New Roman"/>
              </a:rPr>
              <a:t> ĐTĐ, THA, </a:t>
            </a:r>
            <a:r>
              <a:rPr lang="en-US" sz="1600" err="1">
                <a:latin typeface="Arial"/>
                <a:ea typeface="+mn-lt"/>
                <a:cs typeface="Times New Roman"/>
              </a:rPr>
              <a:t>Viêm</a:t>
            </a:r>
            <a:r>
              <a:rPr lang="en-US" sz="1600">
                <a:latin typeface="Arial"/>
                <a:ea typeface="+mn-lt"/>
                <a:cs typeface="Times New Roman"/>
              </a:rPr>
              <a:t> </a:t>
            </a:r>
            <a:r>
              <a:rPr lang="en-US" sz="1600" err="1">
                <a:latin typeface="Arial"/>
                <a:ea typeface="+mn-lt"/>
                <a:cs typeface="Times New Roman"/>
              </a:rPr>
              <a:t>gan</a:t>
            </a:r>
            <a:r>
              <a:rPr lang="en-US" sz="1600">
                <a:latin typeface="Arial"/>
                <a:ea typeface="+mn-lt"/>
                <a:cs typeface="Times New Roman"/>
              </a:rPr>
              <a:t> </a:t>
            </a:r>
            <a:r>
              <a:rPr lang="en-US" sz="1600" err="1">
                <a:latin typeface="Arial"/>
                <a:ea typeface="+mn-lt"/>
                <a:cs typeface="Times New Roman"/>
              </a:rPr>
              <a:t>siêu</a:t>
            </a:r>
            <a:r>
              <a:rPr lang="en-US" sz="1600">
                <a:latin typeface="Arial"/>
                <a:ea typeface="+mn-lt"/>
                <a:cs typeface="Times New Roman"/>
              </a:rPr>
              <a:t> vi B,C</a:t>
            </a:r>
          </a:p>
          <a:p>
            <a:pPr marL="514350" indent="-514350">
              <a:buFont typeface="Calibri" panose="020B0604020202020204" pitchFamily="34" charset="0"/>
              <a:buChar char="-"/>
            </a:pPr>
            <a:r>
              <a:rPr lang="en-US" sz="1600" err="1">
                <a:latin typeface="Arial"/>
                <a:ea typeface="+mn-lt"/>
                <a:cs typeface="Times New Roman"/>
              </a:rPr>
              <a:t>Không</a:t>
            </a:r>
            <a:r>
              <a:rPr lang="en-US" sz="1600">
                <a:latin typeface="Arial"/>
                <a:ea typeface="+mn-lt"/>
                <a:cs typeface="Times New Roman"/>
              </a:rPr>
              <a:t> </a:t>
            </a:r>
            <a:r>
              <a:rPr lang="en-US" sz="1600" err="1">
                <a:latin typeface="Arial"/>
                <a:ea typeface="+mn-lt"/>
                <a:cs typeface="Times New Roman"/>
              </a:rPr>
              <a:t>ghi</a:t>
            </a:r>
            <a:r>
              <a:rPr lang="en-US" sz="1600">
                <a:latin typeface="Arial"/>
                <a:ea typeface="+mn-lt"/>
                <a:cs typeface="Times New Roman"/>
              </a:rPr>
              <a:t> </a:t>
            </a:r>
            <a:r>
              <a:rPr lang="en-US" sz="1600" err="1">
                <a:latin typeface="Arial"/>
                <a:ea typeface="+mn-lt"/>
                <a:cs typeface="Times New Roman"/>
              </a:rPr>
              <a:t>nhận</a:t>
            </a:r>
            <a:r>
              <a:rPr lang="en-US" sz="1600">
                <a:latin typeface="Arial"/>
                <a:ea typeface="+mn-lt"/>
                <a:cs typeface="Times New Roman"/>
              </a:rPr>
              <a:t> </a:t>
            </a:r>
            <a:r>
              <a:rPr lang="en-US" sz="1600" err="1">
                <a:latin typeface="Arial"/>
                <a:ea typeface="+mn-lt"/>
                <a:cs typeface="Times New Roman"/>
              </a:rPr>
              <a:t>tiền</a:t>
            </a:r>
            <a:r>
              <a:rPr lang="en-US" sz="1600">
                <a:latin typeface="Arial"/>
                <a:ea typeface="+mn-lt"/>
                <a:cs typeface="Times New Roman"/>
              </a:rPr>
              <a:t> </a:t>
            </a:r>
            <a:r>
              <a:rPr lang="en-US" sz="1600" err="1">
                <a:latin typeface="Arial"/>
                <a:ea typeface="+mn-lt"/>
                <a:cs typeface="Times New Roman"/>
              </a:rPr>
              <a:t>căn</a:t>
            </a:r>
            <a:r>
              <a:rPr lang="en-US" sz="1600">
                <a:latin typeface="Arial"/>
                <a:ea typeface="+mn-lt"/>
                <a:cs typeface="Times New Roman"/>
              </a:rPr>
              <a:t> </a:t>
            </a:r>
            <a:r>
              <a:rPr lang="en-US" sz="1600" err="1">
                <a:latin typeface="Arial"/>
                <a:ea typeface="+mn-lt"/>
                <a:cs typeface="Times New Roman"/>
              </a:rPr>
              <a:t>đau</a:t>
            </a:r>
            <a:r>
              <a:rPr lang="en-US" sz="1600">
                <a:latin typeface="Arial"/>
                <a:ea typeface="+mn-lt"/>
                <a:cs typeface="Times New Roman"/>
              </a:rPr>
              <a:t> </a:t>
            </a:r>
            <a:r>
              <a:rPr lang="en-US" sz="1600" err="1">
                <a:latin typeface="Arial"/>
                <a:ea typeface="+mn-lt"/>
                <a:cs typeface="Times New Roman"/>
              </a:rPr>
              <a:t>khớp</a:t>
            </a:r>
            <a:endParaRPr lang="en-US" sz="1600">
              <a:latin typeface="Arial"/>
              <a:ea typeface="+mn-lt"/>
              <a:cs typeface="Times New Roman"/>
            </a:endParaRPr>
          </a:p>
          <a:p>
            <a:pPr marL="0" indent="0">
              <a:buNone/>
            </a:pPr>
            <a:r>
              <a:rPr lang="en-US" sz="1600">
                <a:latin typeface="Arial"/>
                <a:ea typeface="+mn-lt"/>
                <a:cs typeface="Times New Roman"/>
              </a:rPr>
              <a:t>1.2 </a:t>
            </a:r>
            <a:r>
              <a:rPr lang="en-US" sz="1600" err="1">
                <a:latin typeface="Arial"/>
                <a:ea typeface="+mn-lt"/>
                <a:cs typeface="Times New Roman"/>
              </a:rPr>
              <a:t>Ngoại</a:t>
            </a:r>
            <a:r>
              <a:rPr lang="en-US" sz="1600">
                <a:latin typeface="Arial"/>
                <a:ea typeface="+mn-lt"/>
                <a:cs typeface="Times New Roman"/>
              </a:rPr>
              <a:t> khoa:</a:t>
            </a:r>
          </a:p>
          <a:p>
            <a:pPr>
              <a:buFont typeface="Calibri" panose="020B0604020202020204" pitchFamily="34" charset="0"/>
              <a:buChar char="-"/>
            </a:pPr>
            <a:r>
              <a:rPr lang="en-US" sz="1600" err="1">
                <a:latin typeface="Arial"/>
                <a:ea typeface="+mn-lt"/>
                <a:cs typeface="+mn-lt"/>
              </a:rPr>
              <a:t>Tháng</a:t>
            </a:r>
            <a:r>
              <a:rPr lang="en-US" sz="1600">
                <a:latin typeface="Arial"/>
                <a:ea typeface="+mn-lt"/>
                <a:cs typeface="+mn-lt"/>
              </a:rPr>
              <a:t> 6/2021: K </a:t>
            </a:r>
            <a:r>
              <a:rPr lang="en-US" sz="1600" err="1">
                <a:latin typeface="Arial"/>
                <a:ea typeface="+mn-lt"/>
                <a:cs typeface="+mn-lt"/>
              </a:rPr>
              <a:t>trực</a:t>
            </a:r>
            <a:r>
              <a:rPr lang="en-US" sz="1600">
                <a:latin typeface="Arial"/>
                <a:ea typeface="+mn-lt"/>
                <a:cs typeface="+mn-lt"/>
              </a:rPr>
              <a:t> </a:t>
            </a:r>
            <a:r>
              <a:rPr lang="en-US" sz="1600" err="1">
                <a:latin typeface="Arial"/>
                <a:ea typeface="+mn-lt"/>
                <a:cs typeface="+mn-lt"/>
              </a:rPr>
              <a:t>tràng</a:t>
            </a:r>
            <a:r>
              <a:rPr lang="en-US" sz="1600">
                <a:latin typeface="Arial"/>
                <a:ea typeface="+mn-lt"/>
                <a:cs typeface="+mn-lt"/>
              </a:rPr>
              <a:t> </a:t>
            </a:r>
            <a:r>
              <a:rPr lang="en-US" sz="1600" err="1">
                <a:latin typeface="Arial"/>
                <a:ea typeface="+mn-lt"/>
                <a:cs typeface="+mn-lt"/>
              </a:rPr>
              <a:t>giữa-thấp</a:t>
            </a:r>
            <a:r>
              <a:rPr lang="en-US" sz="1600">
                <a:latin typeface="Arial"/>
                <a:ea typeface="+mn-lt"/>
                <a:cs typeface="+mn-lt"/>
              </a:rPr>
              <a:t> T4aN2M1 (GPB: </a:t>
            </a:r>
            <a:r>
              <a:rPr lang="en-US" sz="1600" err="1">
                <a:latin typeface="Arial"/>
                <a:ea typeface="+mn-lt"/>
                <a:cs typeface="+mn-lt"/>
              </a:rPr>
              <a:t>Carcinom</a:t>
            </a:r>
            <a:r>
              <a:rPr lang="en-US" sz="1600">
                <a:latin typeface="Arial"/>
                <a:ea typeface="+mn-lt"/>
                <a:cs typeface="+mn-lt"/>
              </a:rPr>
              <a:t> </a:t>
            </a:r>
            <a:r>
              <a:rPr lang="en-US" sz="1600" err="1">
                <a:latin typeface="Arial"/>
                <a:ea typeface="+mn-lt"/>
                <a:cs typeface="+mn-lt"/>
              </a:rPr>
              <a:t>tuyến</a:t>
            </a:r>
            <a:r>
              <a:rPr lang="en-US" sz="1600">
                <a:latin typeface="Arial"/>
                <a:ea typeface="+mn-lt"/>
                <a:cs typeface="+mn-lt"/>
              </a:rPr>
              <a:t> </a:t>
            </a:r>
            <a:r>
              <a:rPr lang="en-US" sz="1600" err="1">
                <a:latin typeface="Arial"/>
                <a:ea typeface="+mn-lt"/>
                <a:cs typeface="+mn-lt"/>
              </a:rPr>
              <a:t>biệt</a:t>
            </a:r>
            <a:r>
              <a:rPr lang="en-US" sz="1600">
                <a:latin typeface="Arial"/>
                <a:ea typeface="+mn-lt"/>
                <a:cs typeface="+mn-lt"/>
              </a:rPr>
              <a:t> </a:t>
            </a:r>
            <a:r>
              <a:rPr lang="en-US" sz="1600" err="1">
                <a:latin typeface="Arial"/>
                <a:ea typeface="+mn-lt"/>
                <a:cs typeface="+mn-lt"/>
              </a:rPr>
              <a:t>hóa</a:t>
            </a:r>
            <a:r>
              <a:rPr lang="en-US" sz="1600">
                <a:latin typeface="Arial"/>
                <a:ea typeface="+mn-lt"/>
                <a:cs typeface="+mn-lt"/>
              </a:rPr>
              <a:t> </a:t>
            </a:r>
            <a:r>
              <a:rPr lang="en-US" sz="1600" err="1">
                <a:latin typeface="Arial"/>
                <a:ea typeface="+mn-lt"/>
                <a:cs typeface="+mn-lt"/>
              </a:rPr>
              <a:t>kém</a:t>
            </a:r>
            <a:r>
              <a:rPr lang="en-US" sz="1600">
                <a:latin typeface="Arial"/>
                <a:ea typeface="+mn-lt"/>
                <a:cs typeface="+mn-lt"/>
              </a:rPr>
              <a:t> </a:t>
            </a:r>
            <a:r>
              <a:rPr lang="en-US" sz="1600" err="1">
                <a:latin typeface="Arial"/>
                <a:ea typeface="+mn-lt"/>
                <a:cs typeface="+mn-lt"/>
              </a:rPr>
              <a:t>xâm</a:t>
            </a:r>
            <a:r>
              <a:rPr lang="en-US" sz="1600">
                <a:latin typeface="Arial"/>
                <a:ea typeface="+mn-lt"/>
                <a:cs typeface="+mn-lt"/>
              </a:rPr>
              <a:t> </a:t>
            </a:r>
            <a:r>
              <a:rPr lang="en-US" sz="1600" err="1">
                <a:latin typeface="Arial"/>
                <a:ea typeface="+mn-lt"/>
                <a:cs typeface="+mn-lt"/>
              </a:rPr>
              <a:t>nhập</a:t>
            </a:r>
            <a:r>
              <a:rPr lang="en-US" sz="1600">
                <a:latin typeface="Arial"/>
                <a:ea typeface="+mn-lt"/>
                <a:cs typeface="+mn-lt"/>
              </a:rPr>
              <a:t> </a:t>
            </a:r>
            <a:r>
              <a:rPr lang="en-US" sz="1600" err="1">
                <a:latin typeface="Arial"/>
                <a:ea typeface="+mn-lt"/>
                <a:cs typeface="+mn-lt"/>
              </a:rPr>
              <a:t>trực</a:t>
            </a:r>
            <a:r>
              <a:rPr lang="en-US" sz="1600">
                <a:latin typeface="Arial"/>
                <a:ea typeface="+mn-lt"/>
                <a:cs typeface="+mn-lt"/>
              </a:rPr>
              <a:t> </a:t>
            </a:r>
            <a:r>
              <a:rPr lang="en-US" sz="1600" err="1">
                <a:latin typeface="Arial"/>
                <a:ea typeface="+mn-lt"/>
                <a:cs typeface="+mn-lt"/>
              </a:rPr>
              <a:t>tràng</a:t>
            </a:r>
            <a:r>
              <a:rPr lang="en-US" sz="1600">
                <a:latin typeface="Arial"/>
                <a:ea typeface="+mn-lt"/>
                <a:cs typeface="+mn-lt"/>
              </a:rPr>
              <a:t>; RAS/RAF(-)); </a:t>
            </a:r>
            <a:r>
              <a:rPr lang="en-US" sz="1600" err="1">
                <a:latin typeface="Arial"/>
                <a:ea typeface="+mn-lt"/>
                <a:cs typeface="+mn-lt"/>
              </a:rPr>
              <a:t>hạch</a:t>
            </a:r>
            <a:r>
              <a:rPr lang="en-US" sz="1600">
                <a:latin typeface="Arial"/>
                <a:ea typeface="+mn-lt"/>
                <a:cs typeface="+mn-lt"/>
              </a:rPr>
              <a:t> </a:t>
            </a:r>
            <a:r>
              <a:rPr lang="en-US" sz="1600" err="1">
                <a:latin typeface="Arial"/>
                <a:ea typeface="+mn-lt"/>
                <a:cs typeface="+mn-lt"/>
              </a:rPr>
              <a:t>chậu</a:t>
            </a:r>
            <a:r>
              <a:rPr lang="en-US" sz="1600">
                <a:latin typeface="Arial"/>
                <a:ea typeface="+mn-lt"/>
                <a:cs typeface="+mn-lt"/>
              </a:rPr>
              <a:t>, </a:t>
            </a:r>
            <a:r>
              <a:rPr lang="en-US" sz="1600" err="1">
                <a:latin typeface="Arial"/>
                <a:ea typeface="+mn-lt"/>
                <a:cs typeface="+mn-lt"/>
              </a:rPr>
              <a:t>bẹn</a:t>
            </a:r>
            <a:r>
              <a:rPr lang="en-US" sz="1600">
                <a:latin typeface="Arial"/>
                <a:ea typeface="+mn-lt"/>
                <a:cs typeface="+mn-lt"/>
              </a:rPr>
              <a:t>, </a:t>
            </a:r>
            <a:r>
              <a:rPr lang="en-US" sz="1600" err="1">
                <a:latin typeface="Arial"/>
                <a:ea typeface="+mn-lt"/>
                <a:cs typeface="+mn-lt"/>
              </a:rPr>
              <a:t>cổ</a:t>
            </a:r>
            <a:r>
              <a:rPr lang="en-US" sz="1600">
                <a:latin typeface="Arial"/>
                <a:ea typeface="+mn-lt"/>
                <a:cs typeface="+mn-lt"/>
              </a:rPr>
              <a:t>; di </a:t>
            </a:r>
            <a:r>
              <a:rPr lang="en-US" sz="1600" err="1">
                <a:latin typeface="Arial"/>
                <a:ea typeface="+mn-lt"/>
                <a:cs typeface="+mn-lt"/>
              </a:rPr>
              <a:t>căn</a:t>
            </a:r>
            <a:r>
              <a:rPr lang="en-US" sz="1600">
                <a:latin typeface="Arial"/>
                <a:ea typeface="+mn-lt"/>
                <a:cs typeface="+mn-lt"/>
              </a:rPr>
              <a:t> </a:t>
            </a:r>
            <a:r>
              <a:rPr lang="en-US" sz="1600" err="1">
                <a:latin typeface="Arial"/>
                <a:ea typeface="+mn-lt"/>
                <a:cs typeface="+mn-lt"/>
              </a:rPr>
              <a:t>xương</a:t>
            </a:r>
            <a:r>
              <a:rPr lang="en-US" sz="1600">
                <a:latin typeface="Arial"/>
                <a:ea typeface="+mn-lt"/>
                <a:cs typeface="+mn-lt"/>
              </a:rPr>
              <a:t> </a:t>
            </a:r>
            <a:r>
              <a:rPr lang="en-US" sz="1600" err="1">
                <a:latin typeface="Arial"/>
                <a:ea typeface="+mn-lt"/>
                <a:cs typeface="+mn-lt"/>
              </a:rPr>
              <a:t>cột</a:t>
            </a:r>
            <a:r>
              <a:rPr lang="en-US" sz="1600">
                <a:latin typeface="Arial"/>
                <a:ea typeface="+mn-lt"/>
                <a:cs typeface="+mn-lt"/>
              </a:rPr>
              <a:t> </a:t>
            </a:r>
            <a:r>
              <a:rPr lang="en-US" sz="1600" err="1">
                <a:latin typeface="Arial"/>
                <a:ea typeface="+mn-lt"/>
                <a:cs typeface="+mn-lt"/>
              </a:rPr>
              <a:t>sống</a:t>
            </a:r>
            <a:r>
              <a:rPr lang="en-US" sz="1600">
                <a:latin typeface="Arial"/>
                <a:ea typeface="+mn-lt"/>
                <a:cs typeface="+mn-lt"/>
              </a:rPr>
              <a:t>, di </a:t>
            </a:r>
            <a:r>
              <a:rPr lang="en-US" sz="1600" err="1">
                <a:latin typeface="Arial"/>
                <a:ea typeface="+mn-lt"/>
                <a:cs typeface="+mn-lt"/>
              </a:rPr>
              <a:t>căn</a:t>
            </a:r>
            <a:r>
              <a:rPr lang="en-US" sz="1600">
                <a:latin typeface="Arial"/>
                <a:ea typeface="+mn-lt"/>
                <a:cs typeface="+mn-lt"/>
              </a:rPr>
              <a:t> </a:t>
            </a:r>
            <a:r>
              <a:rPr lang="en-US" sz="1600" err="1">
                <a:latin typeface="Arial"/>
                <a:ea typeface="+mn-lt"/>
                <a:cs typeface="+mn-lt"/>
              </a:rPr>
              <a:t>gan</a:t>
            </a:r>
            <a:r>
              <a:rPr lang="en-US" sz="1600">
                <a:latin typeface="Arial"/>
                <a:ea typeface="+mn-lt"/>
                <a:cs typeface="+mn-lt"/>
              </a:rPr>
              <a:t> </a:t>
            </a:r>
            <a:r>
              <a:rPr lang="en-US" sz="1600" err="1">
                <a:latin typeface="Arial"/>
                <a:ea typeface="+mn-lt"/>
                <a:cs typeface="+mn-lt"/>
              </a:rPr>
              <a:t>đa</a:t>
            </a:r>
            <a:r>
              <a:rPr lang="en-US" sz="1600">
                <a:latin typeface="Arial"/>
                <a:ea typeface="+mn-lt"/>
                <a:cs typeface="+mn-lt"/>
              </a:rPr>
              <a:t> ổ</a:t>
            </a:r>
          </a:p>
          <a:p>
            <a:r>
              <a:rPr lang="en-US" sz="1600">
                <a:latin typeface="Arial"/>
                <a:ea typeface="+mn-lt"/>
                <a:cs typeface="+mn-lt"/>
              </a:rPr>
              <a:t>            </a:t>
            </a:r>
            <a:r>
              <a:rPr lang="en-US" sz="1600" err="1">
                <a:latin typeface="Arial"/>
                <a:ea typeface="+mn-lt"/>
                <a:cs typeface="+mn-lt"/>
              </a:rPr>
              <a:t>Đã</a:t>
            </a:r>
            <a:r>
              <a:rPr lang="en-US" sz="1600">
                <a:latin typeface="Arial"/>
                <a:ea typeface="+mn-lt"/>
                <a:cs typeface="+mn-lt"/>
              </a:rPr>
              <a:t> </a:t>
            </a:r>
            <a:r>
              <a:rPr lang="en-US" sz="1600" err="1">
                <a:latin typeface="Arial"/>
                <a:ea typeface="+mn-lt"/>
                <a:cs typeface="+mn-lt"/>
              </a:rPr>
              <a:t>phẫu</a:t>
            </a:r>
            <a:r>
              <a:rPr lang="en-US" sz="1600">
                <a:latin typeface="Arial"/>
                <a:ea typeface="+mn-lt"/>
                <a:cs typeface="+mn-lt"/>
              </a:rPr>
              <a:t> </a:t>
            </a:r>
            <a:r>
              <a:rPr lang="en-US" sz="1600" err="1">
                <a:latin typeface="Arial"/>
                <a:ea typeface="+mn-lt"/>
                <a:cs typeface="+mn-lt"/>
              </a:rPr>
              <a:t>thuật</a:t>
            </a:r>
            <a:r>
              <a:rPr lang="en-US" sz="1600">
                <a:latin typeface="Arial"/>
                <a:ea typeface="+mn-lt"/>
                <a:cs typeface="+mn-lt"/>
              </a:rPr>
              <a:t> </a:t>
            </a:r>
            <a:r>
              <a:rPr lang="en-US" sz="1600" err="1">
                <a:latin typeface="Arial"/>
                <a:ea typeface="+mn-lt"/>
                <a:cs typeface="+mn-lt"/>
              </a:rPr>
              <a:t>giảm</a:t>
            </a:r>
            <a:r>
              <a:rPr lang="en-US" sz="1600">
                <a:latin typeface="Arial"/>
                <a:ea typeface="+mn-lt"/>
                <a:cs typeface="+mn-lt"/>
              </a:rPr>
              <a:t> </a:t>
            </a:r>
            <a:r>
              <a:rPr lang="en-US" sz="1600" err="1">
                <a:latin typeface="Arial"/>
                <a:ea typeface="+mn-lt"/>
                <a:cs typeface="+mn-lt"/>
              </a:rPr>
              <a:t>nhẹ</a:t>
            </a:r>
            <a:r>
              <a:rPr lang="en-US" sz="1600">
                <a:latin typeface="Arial"/>
                <a:ea typeface="+mn-lt"/>
                <a:cs typeface="+mn-lt"/>
              </a:rPr>
              <a:t> </a:t>
            </a:r>
            <a:r>
              <a:rPr lang="en-US" sz="1600" err="1">
                <a:latin typeface="Arial"/>
                <a:ea typeface="+mn-lt"/>
                <a:cs typeface="+mn-lt"/>
              </a:rPr>
              <a:t>mở</a:t>
            </a:r>
            <a:r>
              <a:rPr lang="en-US" sz="1600">
                <a:latin typeface="Arial"/>
                <a:ea typeface="+mn-lt"/>
                <a:cs typeface="+mn-lt"/>
              </a:rPr>
              <a:t> HMNT </a:t>
            </a:r>
            <a:r>
              <a:rPr lang="en-US" sz="1600" err="1">
                <a:latin typeface="Arial"/>
                <a:ea typeface="+mn-lt"/>
                <a:cs typeface="+mn-lt"/>
              </a:rPr>
              <a:t>cùng</a:t>
            </a:r>
            <a:r>
              <a:rPr lang="en-US" sz="1600">
                <a:latin typeface="Arial"/>
                <a:ea typeface="+mn-lt"/>
                <a:cs typeface="+mn-lt"/>
              </a:rPr>
              <a:t> </a:t>
            </a:r>
            <a:r>
              <a:rPr lang="en-US" sz="1600" err="1">
                <a:latin typeface="Arial"/>
                <a:ea typeface="+mn-lt"/>
                <a:cs typeface="+mn-lt"/>
              </a:rPr>
              <a:t>thời</a:t>
            </a:r>
            <a:r>
              <a:rPr lang="en-US" sz="1600">
                <a:latin typeface="Arial"/>
                <a:ea typeface="+mn-lt"/>
                <a:cs typeface="+mn-lt"/>
              </a:rPr>
              <a:t> </a:t>
            </a:r>
            <a:r>
              <a:rPr lang="en-US" sz="1600" err="1">
                <a:latin typeface="Arial"/>
                <a:ea typeface="+mn-lt"/>
                <a:cs typeface="+mn-lt"/>
              </a:rPr>
              <a:t>điểm</a:t>
            </a:r>
            <a:endParaRPr lang="en-US" sz="1600">
              <a:latin typeface="Arial"/>
              <a:ea typeface="+mn-lt"/>
              <a:cs typeface="+mn-lt"/>
            </a:endParaRPr>
          </a:p>
          <a:p>
            <a:r>
              <a:rPr lang="en-US" sz="1600">
                <a:latin typeface="Arial"/>
                <a:ea typeface="+mn-lt"/>
                <a:cs typeface="+mn-lt"/>
              </a:rPr>
              <a:t>            </a:t>
            </a:r>
            <a:r>
              <a:rPr lang="en-US" sz="1600" err="1">
                <a:latin typeface="Arial"/>
                <a:ea typeface="+mn-lt"/>
                <a:cs typeface="+mn-lt"/>
              </a:rPr>
              <a:t>Xạ</a:t>
            </a:r>
            <a:r>
              <a:rPr lang="en-US" sz="1600">
                <a:latin typeface="Arial"/>
                <a:ea typeface="+mn-lt"/>
                <a:cs typeface="+mn-lt"/>
              </a:rPr>
              <a:t> </a:t>
            </a:r>
            <a:r>
              <a:rPr lang="en-US" sz="1600" err="1">
                <a:latin typeface="Arial"/>
                <a:ea typeface="+mn-lt"/>
                <a:cs typeface="+mn-lt"/>
              </a:rPr>
              <a:t>trị</a:t>
            </a:r>
            <a:r>
              <a:rPr lang="en-US" sz="1600">
                <a:latin typeface="Arial"/>
                <a:ea typeface="+mn-lt"/>
                <a:cs typeface="+mn-lt"/>
              </a:rPr>
              <a:t> </a:t>
            </a:r>
            <a:r>
              <a:rPr lang="en-US" sz="1600" err="1">
                <a:latin typeface="Arial"/>
                <a:ea typeface="+mn-lt"/>
                <a:cs typeface="+mn-lt"/>
              </a:rPr>
              <a:t>tổng</a:t>
            </a:r>
            <a:r>
              <a:rPr lang="en-US" sz="1600">
                <a:latin typeface="Arial"/>
                <a:ea typeface="+mn-lt"/>
                <a:cs typeface="+mn-lt"/>
              </a:rPr>
              <a:t> 27 </a:t>
            </a:r>
            <a:r>
              <a:rPr lang="en-US" sz="1600" err="1">
                <a:latin typeface="Arial"/>
                <a:ea typeface="+mn-lt"/>
                <a:cs typeface="+mn-lt"/>
              </a:rPr>
              <a:t>tia</a:t>
            </a:r>
            <a:r>
              <a:rPr lang="en-US" sz="1600">
                <a:latin typeface="Arial"/>
                <a:ea typeface="+mn-lt"/>
                <a:cs typeface="+mn-lt"/>
              </a:rPr>
              <a:t>, </a:t>
            </a:r>
            <a:r>
              <a:rPr lang="en-US" sz="1600" err="1">
                <a:latin typeface="Arial"/>
                <a:ea typeface="+mn-lt"/>
                <a:cs typeface="+mn-lt"/>
              </a:rPr>
              <a:t>lần</a:t>
            </a:r>
            <a:r>
              <a:rPr lang="en-US" sz="1600">
                <a:latin typeface="Arial"/>
                <a:ea typeface="+mn-lt"/>
                <a:cs typeface="+mn-lt"/>
              </a:rPr>
              <a:t> </a:t>
            </a:r>
            <a:r>
              <a:rPr lang="en-US" sz="1600" err="1">
                <a:latin typeface="Arial"/>
                <a:ea typeface="+mn-lt"/>
                <a:cs typeface="+mn-lt"/>
              </a:rPr>
              <a:t>cuối</a:t>
            </a:r>
            <a:r>
              <a:rPr lang="en-US" sz="1600">
                <a:latin typeface="Arial"/>
                <a:ea typeface="+mn-lt"/>
                <a:cs typeface="+mn-lt"/>
              </a:rPr>
              <a:t> </a:t>
            </a:r>
            <a:r>
              <a:rPr lang="en-US" sz="1600" err="1">
                <a:latin typeface="Arial"/>
                <a:ea typeface="+mn-lt"/>
                <a:cs typeface="+mn-lt"/>
              </a:rPr>
              <a:t>ngày</a:t>
            </a:r>
            <a:r>
              <a:rPr lang="en-US" sz="1600">
                <a:latin typeface="Arial"/>
                <a:ea typeface="+mn-lt"/>
                <a:cs typeface="+mn-lt"/>
              </a:rPr>
              <a:t> 15/10/2021, </a:t>
            </a:r>
            <a:r>
              <a:rPr lang="en-US" sz="1600" err="1">
                <a:latin typeface="Arial"/>
                <a:ea typeface="+mn-lt"/>
                <a:cs typeface="+mn-lt"/>
              </a:rPr>
              <a:t>cách</a:t>
            </a:r>
            <a:r>
              <a:rPr lang="en-US" sz="1600">
                <a:latin typeface="Arial"/>
                <a:ea typeface="+mn-lt"/>
                <a:cs typeface="+mn-lt"/>
              </a:rPr>
              <a:t> #13m </a:t>
            </a:r>
            <a:r>
              <a:rPr lang="en-US" sz="1600" err="1">
                <a:latin typeface="Arial"/>
                <a:ea typeface="+mn-lt"/>
                <a:cs typeface="+mn-lt"/>
              </a:rPr>
              <a:t>đến</a:t>
            </a:r>
            <a:r>
              <a:rPr lang="en-US" sz="1600">
                <a:latin typeface="Arial"/>
                <a:ea typeface="+mn-lt"/>
                <a:cs typeface="+mn-lt"/>
              </a:rPr>
              <a:t> </a:t>
            </a:r>
            <a:r>
              <a:rPr lang="en-US" sz="1600" err="1">
                <a:latin typeface="Arial"/>
                <a:ea typeface="+mn-lt"/>
                <a:cs typeface="+mn-lt"/>
              </a:rPr>
              <a:t>thời</a:t>
            </a:r>
            <a:r>
              <a:rPr lang="en-US" sz="1600">
                <a:latin typeface="Arial"/>
                <a:ea typeface="+mn-lt"/>
                <a:cs typeface="+mn-lt"/>
              </a:rPr>
              <a:t> </a:t>
            </a:r>
            <a:r>
              <a:rPr lang="en-US" sz="1600" err="1">
                <a:latin typeface="Arial"/>
                <a:ea typeface="+mn-lt"/>
                <a:cs typeface="+mn-lt"/>
              </a:rPr>
              <a:t>điểm</a:t>
            </a:r>
            <a:r>
              <a:rPr lang="en-US" sz="1600">
                <a:latin typeface="Arial"/>
                <a:ea typeface="+mn-lt"/>
                <a:cs typeface="+mn-lt"/>
              </a:rPr>
              <a:t> </a:t>
            </a:r>
            <a:r>
              <a:rPr lang="en-US" sz="1600" err="1">
                <a:latin typeface="Arial"/>
                <a:ea typeface="+mn-lt"/>
                <a:cs typeface="+mn-lt"/>
              </a:rPr>
              <a:t>xuất</a:t>
            </a:r>
            <a:r>
              <a:rPr lang="en-US" sz="1600">
                <a:latin typeface="Arial"/>
                <a:ea typeface="+mn-lt"/>
                <a:cs typeface="+mn-lt"/>
              </a:rPr>
              <a:t> </a:t>
            </a:r>
            <a:r>
              <a:rPr lang="en-US" sz="1600" err="1">
                <a:latin typeface="Arial"/>
                <a:ea typeface="+mn-lt"/>
                <a:cs typeface="+mn-lt"/>
              </a:rPr>
              <a:t>hiện</a:t>
            </a:r>
            <a:r>
              <a:rPr lang="en-US" sz="1600">
                <a:latin typeface="Arial"/>
                <a:ea typeface="+mn-lt"/>
                <a:cs typeface="+mn-lt"/>
              </a:rPr>
              <a:t> </a:t>
            </a:r>
            <a:r>
              <a:rPr lang="en-US" sz="1600" err="1">
                <a:latin typeface="Arial"/>
                <a:ea typeface="+mn-lt"/>
                <a:cs typeface="+mn-lt"/>
              </a:rPr>
              <a:t>phù</a:t>
            </a:r>
            <a:r>
              <a:rPr lang="en-US" sz="1600">
                <a:latin typeface="Arial"/>
                <a:ea typeface="+mn-lt"/>
                <a:cs typeface="+mn-lt"/>
              </a:rPr>
              <a:t>/ </a:t>
            </a:r>
            <a:r>
              <a:rPr lang="en-US" sz="1600" err="1">
                <a:latin typeface="Arial"/>
                <a:ea typeface="+mn-lt"/>
                <a:cs typeface="+mn-lt"/>
              </a:rPr>
              <a:t>đau</a:t>
            </a:r>
            <a:r>
              <a:rPr lang="en-US" sz="1600">
                <a:latin typeface="Arial"/>
                <a:ea typeface="+mn-lt"/>
                <a:cs typeface="+mn-lt"/>
              </a:rPr>
              <a:t>. Sau </a:t>
            </a:r>
            <a:r>
              <a:rPr lang="en-US" sz="1600" err="1">
                <a:latin typeface="Arial"/>
                <a:ea typeface="+mn-lt"/>
                <a:cs typeface="+mn-lt"/>
              </a:rPr>
              <a:t>xạ</a:t>
            </a:r>
            <a:r>
              <a:rPr lang="en-US" sz="1600">
                <a:latin typeface="Arial"/>
                <a:ea typeface="+mn-lt"/>
                <a:cs typeface="+mn-lt"/>
              </a:rPr>
              <a:t> </a:t>
            </a:r>
            <a:r>
              <a:rPr lang="en-US" sz="1600" err="1">
                <a:latin typeface="Arial"/>
                <a:ea typeface="+mn-lt"/>
                <a:cs typeface="+mn-lt"/>
              </a:rPr>
              <a:t>có</a:t>
            </a:r>
            <a:r>
              <a:rPr lang="en-US" sz="1600">
                <a:latin typeface="Arial"/>
                <a:ea typeface="+mn-lt"/>
                <a:cs typeface="+mn-lt"/>
              </a:rPr>
              <a:t> </a:t>
            </a:r>
            <a:r>
              <a:rPr lang="en-US" sz="1600" err="1">
                <a:latin typeface="Arial"/>
                <a:ea typeface="+mn-lt"/>
                <a:cs typeface="+mn-lt"/>
              </a:rPr>
              <a:t>xạm</a:t>
            </a:r>
            <a:r>
              <a:rPr lang="en-US" sz="1600">
                <a:latin typeface="Arial"/>
                <a:ea typeface="+mn-lt"/>
                <a:cs typeface="+mn-lt"/>
              </a:rPr>
              <a:t> </a:t>
            </a:r>
            <a:r>
              <a:rPr lang="en-US" sz="1600" err="1">
                <a:latin typeface="Arial"/>
                <a:ea typeface="+mn-lt"/>
                <a:cs typeface="+mn-lt"/>
              </a:rPr>
              <a:t>vùng</a:t>
            </a:r>
            <a:r>
              <a:rPr lang="en-US" sz="1600">
                <a:latin typeface="Arial"/>
                <a:ea typeface="+mn-lt"/>
                <a:cs typeface="+mn-lt"/>
              </a:rPr>
              <a:t> da </a:t>
            </a:r>
            <a:r>
              <a:rPr lang="en-US" sz="1600" err="1">
                <a:latin typeface="Arial"/>
                <a:ea typeface="+mn-lt"/>
                <a:cs typeface="+mn-lt"/>
              </a:rPr>
              <a:t>bẹn</a:t>
            </a:r>
            <a:r>
              <a:rPr lang="en-US" sz="1600">
                <a:latin typeface="Arial"/>
                <a:ea typeface="+mn-lt"/>
                <a:cs typeface="+mn-lt"/>
              </a:rPr>
              <a:t> </a:t>
            </a:r>
            <a:r>
              <a:rPr lang="en-US" sz="1600" err="1">
                <a:latin typeface="Arial"/>
                <a:ea typeface="+mn-lt"/>
                <a:cs typeface="+mn-lt"/>
              </a:rPr>
              <a:t>bìu</a:t>
            </a:r>
            <a:r>
              <a:rPr lang="en-US" sz="1600">
                <a:latin typeface="Arial"/>
                <a:ea typeface="+mn-lt"/>
                <a:cs typeface="+mn-lt"/>
              </a:rPr>
              <a:t>.</a:t>
            </a:r>
          </a:p>
          <a:p>
            <a:r>
              <a:rPr lang="en-US" sz="1600">
                <a:latin typeface="Arial"/>
                <a:ea typeface="+mn-lt"/>
                <a:cs typeface="+mn-lt"/>
              </a:rPr>
              <a:t>            </a:t>
            </a:r>
            <a:r>
              <a:rPr lang="en-US" sz="1600" err="1">
                <a:latin typeface="Arial"/>
                <a:ea typeface="+mn-lt"/>
                <a:cs typeface="+mn-lt"/>
              </a:rPr>
              <a:t>Hóa</a:t>
            </a:r>
            <a:r>
              <a:rPr lang="en-US" sz="1600">
                <a:latin typeface="Arial"/>
                <a:ea typeface="+mn-lt"/>
                <a:cs typeface="+mn-lt"/>
              </a:rPr>
              <a:t> </a:t>
            </a:r>
            <a:r>
              <a:rPr lang="en-US" sz="1600" err="1">
                <a:latin typeface="Arial"/>
                <a:ea typeface="+mn-lt"/>
                <a:cs typeface="+mn-lt"/>
              </a:rPr>
              <a:t>trị</a:t>
            </a:r>
            <a:r>
              <a:rPr lang="en-US" sz="1600">
                <a:latin typeface="Arial"/>
                <a:ea typeface="+mn-lt"/>
                <a:cs typeface="+mn-lt"/>
              </a:rPr>
              <a:t> </a:t>
            </a:r>
            <a:r>
              <a:rPr lang="en-US" sz="1600" err="1">
                <a:latin typeface="Arial"/>
                <a:ea typeface="+mn-lt"/>
                <a:cs typeface="+mn-lt"/>
              </a:rPr>
              <a:t>từ</a:t>
            </a:r>
            <a:r>
              <a:rPr lang="en-US" sz="1600">
                <a:latin typeface="Arial"/>
                <a:ea typeface="+mn-lt"/>
                <a:cs typeface="+mn-lt"/>
              </a:rPr>
              <a:t> 29/11/202-7/1/2023: </a:t>
            </a:r>
            <a:r>
              <a:rPr lang="en-US" sz="1600" err="1">
                <a:latin typeface="Arial"/>
                <a:ea typeface="+mn-lt"/>
                <a:cs typeface="+mn-lt"/>
              </a:rPr>
              <a:t>Xelol</a:t>
            </a:r>
            <a:r>
              <a:rPr lang="en-US" sz="1600">
                <a:latin typeface="Arial"/>
                <a:ea typeface="+mn-lt"/>
                <a:cs typeface="+mn-lt"/>
              </a:rPr>
              <a:t> – Bevacizumab (8 </a:t>
            </a:r>
            <a:r>
              <a:rPr lang="en-US" sz="1600" err="1">
                <a:latin typeface="Arial"/>
                <a:ea typeface="+mn-lt"/>
                <a:cs typeface="+mn-lt"/>
              </a:rPr>
              <a:t>đợt</a:t>
            </a:r>
            <a:r>
              <a:rPr lang="en-US" sz="1600">
                <a:latin typeface="Arial"/>
                <a:ea typeface="+mn-lt"/>
                <a:cs typeface="+mn-lt"/>
              </a:rPr>
              <a:t>); Bevacizumab- capecitabine (5 </a:t>
            </a:r>
            <a:r>
              <a:rPr lang="en-US" sz="1600" err="1">
                <a:latin typeface="Arial"/>
                <a:ea typeface="+mn-lt"/>
                <a:cs typeface="+mn-lt"/>
              </a:rPr>
              <a:t>đợt</a:t>
            </a:r>
            <a:r>
              <a:rPr lang="en-US" sz="1600">
                <a:latin typeface="Arial"/>
                <a:ea typeface="+mn-lt"/>
                <a:cs typeface="+mn-lt"/>
              </a:rPr>
              <a:t>); Cetuximab- irinotecan (2 </a:t>
            </a:r>
            <a:r>
              <a:rPr lang="en-US" sz="1600" err="1">
                <a:latin typeface="Arial"/>
                <a:ea typeface="+mn-lt"/>
                <a:cs typeface="+mn-lt"/>
              </a:rPr>
              <a:t>đợt</a:t>
            </a:r>
            <a:r>
              <a:rPr lang="en-US" sz="1600">
                <a:latin typeface="Arial"/>
                <a:ea typeface="+mn-lt"/>
                <a:cs typeface="+mn-lt"/>
              </a:rPr>
              <a:t>)</a:t>
            </a:r>
            <a:endParaRPr lang="en-US" sz="1600" err="1">
              <a:latin typeface="Arial"/>
              <a:cs typeface="Calibri"/>
            </a:endParaRPr>
          </a:p>
          <a:p>
            <a:pPr marL="514350" indent="-514350">
              <a:buAutoNum type="arabicPeriod"/>
            </a:pPr>
            <a:endParaRPr lang="en-US" sz="1600">
              <a:latin typeface="Arial"/>
              <a:cs typeface="Times New Roman"/>
            </a:endParaRPr>
          </a:p>
        </p:txBody>
      </p:sp>
      <p:sp>
        <p:nvSpPr>
          <p:cNvPr id="4" name="Date Placeholder 3"/>
          <p:cNvSpPr>
            <a:spLocks noGrp="1"/>
          </p:cNvSpPr>
          <p:nvPr>
            <p:ph type="dt" sz="half" idx="10"/>
          </p:nvPr>
        </p:nvSpPr>
        <p:spPr/>
        <p:txBody>
          <a:bodyPr/>
          <a:lstStyle/>
          <a:p>
            <a:fld id="{0403AEBB-287B-4825-BD09-E940057743F4}" type="datetime1">
              <a:rPr lang="vi-VN" smtClean="0"/>
              <a:t>14/02/2023</a:t>
            </a:fld>
            <a:endParaRPr lang="en-US"/>
          </a:p>
        </p:txBody>
      </p:sp>
      <p:sp>
        <p:nvSpPr>
          <p:cNvPr id="8" name="Slide Number Placeholder 7"/>
          <p:cNvSpPr>
            <a:spLocks noGrp="1"/>
          </p:cNvSpPr>
          <p:nvPr>
            <p:ph type="sldNum" sz="quarter" idx="12"/>
          </p:nvPr>
        </p:nvSpPr>
        <p:spPr/>
        <p:txBody>
          <a:bodyPr/>
          <a:lstStyle/>
          <a:p>
            <a:fld id="{B6F15528-21DE-4FAA-801E-634DDDAF4B2B}" type="slidenum">
              <a:rPr lang="en-US" smtClean="0"/>
              <a:t>6</a:t>
            </a:fld>
            <a:endParaRPr lang="en-US"/>
          </a:p>
        </p:txBody>
      </p:sp>
      <p:pic>
        <p:nvPicPr>
          <p:cNvPr id="9" name="Picture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79871" y="0"/>
            <a:ext cx="1164129" cy="1244600"/>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2400" y="92076"/>
            <a:ext cx="990600" cy="990600"/>
          </a:xfrm>
          <a:prstGeom prst="rect">
            <a:avLst/>
          </a:prstGeom>
        </p:spPr>
      </p:pic>
      <p:pic>
        <p:nvPicPr>
          <p:cNvPr id="6" name="Hình ảnh 8" descr="Ảnh có chứa văn bản, ký hiệu&#10;&#10;Mô tả được tự động tạo">
            <a:extLst>
              <a:ext uri="{FF2B5EF4-FFF2-40B4-BE49-F238E27FC236}">
                <a16:creationId xmlns:a16="http://schemas.microsoft.com/office/drawing/2014/main" id="{1A250A59-1E87-C951-ED6D-2D330406590E}"/>
              </a:ext>
            </a:extLst>
          </p:cNvPr>
          <p:cNvPicPr>
            <a:picLocks noChangeAspect="1"/>
          </p:cNvPicPr>
          <p:nvPr/>
        </p:nvPicPr>
        <p:blipFill>
          <a:blip r:embed="rId4"/>
          <a:stretch>
            <a:fillRect/>
          </a:stretch>
        </p:blipFill>
        <p:spPr>
          <a:xfrm>
            <a:off x="7679364" y="6520"/>
            <a:ext cx="1467294" cy="1422356"/>
          </a:xfrm>
          <a:prstGeom prst="rect">
            <a:avLst/>
          </a:prstGeom>
        </p:spPr>
      </p:pic>
    </p:spTree>
    <p:extLst>
      <p:ext uri="{BB962C8B-B14F-4D97-AF65-F5344CB8AC3E}">
        <p14:creationId xmlns:p14="http://schemas.microsoft.com/office/powerpoint/2010/main" val="42743492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a:extLst>
              <a:ext uri="{FF2B5EF4-FFF2-40B4-BE49-F238E27FC236}">
                <a16:creationId xmlns:a16="http://schemas.microsoft.com/office/drawing/2014/main" id="{64D287C6-B1DA-66D7-EE37-D462A9F1D39F}"/>
              </a:ext>
            </a:extLst>
          </p:cNvPr>
          <p:cNvSpPr>
            <a:spLocks noGrp="1"/>
          </p:cNvSpPr>
          <p:nvPr>
            <p:ph idx="1"/>
          </p:nvPr>
        </p:nvSpPr>
        <p:spPr/>
        <p:txBody>
          <a:bodyPr vert="horz" lIns="91440" tIns="45720" rIns="91440" bIns="45720" rtlCol="0" anchor="t">
            <a:normAutofit fontScale="85000" lnSpcReduction="20000"/>
          </a:bodyPr>
          <a:lstStyle/>
          <a:p>
            <a:pPr marL="0" indent="0">
              <a:buNone/>
            </a:pPr>
            <a:r>
              <a:rPr lang="en-US" sz="1600">
                <a:latin typeface="Arial"/>
                <a:ea typeface="+mn-lt"/>
                <a:cs typeface="Times New Roman"/>
              </a:rPr>
              <a:t>1.3 </a:t>
            </a:r>
            <a:r>
              <a:rPr lang="en-US" sz="1600" err="1">
                <a:latin typeface="Arial"/>
                <a:ea typeface="+mn-lt"/>
                <a:cs typeface="Times New Roman"/>
              </a:rPr>
              <a:t>Thói</a:t>
            </a:r>
            <a:r>
              <a:rPr lang="en-US" sz="1600">
                <a:latin typeface="Arial"/>
                <a:ea typeface="+mn-lt"/>
                <a:cs typeface="Times New Roman"/>
              </a:rPr>
              <a:t> </a:t>
            </a:r>
            <a:r>
              <a:rPr lang="en-US" sz="1600" err="1">
                <a:latin typeface="Arial"/>
                <a:ea typeface="+mn-lt"/>
                <a:cs typeface="Times New Roman"/>
              </a:rPr>
              <a:t>quen</a:t>
            </a:r>
            <a:r>
              <a:rPr lang="vi-VN" sz="1600">
                <a:latin typeface="Arial"/>
                <a:ea typeface="+mn-lt"/>
                <a:cs typeface="Times New Roman"/>
              </a:rPr>
              <a:t> – Sinh hoạt</a:t>
            </a:r>
            <a:endParaRPr lang="en-US" sz="1600">
              <a:latin typeface="Arial"/>
              <a:ea typeface="+mn-lt"/>
              <a:cs typeface="Times New Roman"/>
            </a:endParaRPr>
          </a:p>
          <a:p>
            <a:pPr marL="514350" indent="-514350">
              <a:buFont typeface="Calibri" panose="020B0604020202020204" pitchFamily="34" charset="0"/>
              <a:buChar char="-"/>
            </a:pPr>
            <a:r>
              <a:rPr lang="en-US" sz="1600" err="1">
                <a:latin typeface="Arial"/>
                <a:ea typeface="+mn-lt"/>
                <a:cs typeface="Times New Roman"/>
              </a:rPr>
              <a:t>Không</a:t>
            </a:r>
            <a:r>
              <a:rPr lang="en-US" sz="1600">
                <a:latin typeface="Arial"/>
                <a:ea typeface="+mn-lt"/>
                <a:cs typeface="Times New Roman"/>
              </a:rPr>
              <a:t> </a:t>
            </a:r>
            <a:r>
              <a:rPr lang="en-US" sz="1600" err="1">
                <a:latin typeface="Arial"/>
                <a:ea typeface="+mn-lt"/>
                <a:cs typeface="Times New Roman"/>
              </a:rPr>
              <a:t>hút</a:t>
            </a:r>
            <a:r>
              <a:rPr lang="en-US" sz="1600">
                <a:latin typeface="Arial"/>
                <a:ea typeface="+mn-lt"/>
                <a:cs typeface="Times New Roman"/>
              </a:rPr>
              <a:t> </a:t>
            </a:r>
            <a:r>
              <a:rPr lang="en-US" sz="1600" err="1">
                <a:latin typeface="Arial"/>
                <a:ea typeface="+mn-lt"/>
                <a:cs typeface="Times New Roman"/>
              </a:rPr>
              <a:t>thuốc</a:t>
            </a:r>
            <a:r>
              <a:rPr lang="en-US" sz="1600">
                <a:latin typeface="Arial"/>
                <a:ea typeface="+mn-lt"/>
                <a:cs typeface="Times New Roman"/>
              </a:rPr>
              <a:t> </a:t>
            </a:r>
            <a:r>
              <a:rPr lang="en-US" sz="1600" err="1">
                <a:latin typeface="Arial"/>
                <a:ea typeface="+mn-lt"/>
                <a:cs typeface="Times New Roman"/>
              </a:rPr>
              <a:t>lá</a:t>
            </a:r>
            <a:r>
              <a:rPr lang="en-US" sz="1600">
                <a:latin typeface="Arial"/>
                <a:ea typeface="+mn-lt"/>
                <a:cs typeface="Times New Roman"/>
              </a:rPr>
              <a:t>, </a:t>
            </a:r>
            <a:r>
              <a:rPr lang="en-US" sz="1600" err="1">
                <a:latin typeface="Arial"/>
                <a:ea typeface="+mn-lt"/>
                <a:cs typeface="Times New Roman"/>
              </a:rPr>
              <a:t>không</a:t>
            </a:r>
            <a:r>
              <a:rPr lang="en-US" sz="1600">
                <a:latin typeface="Arial"/>
                <a:ea typeface="+mn-lt"/>
                <a:cs typeface="Times New Roman"/>
              </a:rPr>
              <a:t> </a:t>
            </a:r>
            <a:r>
              <a:rPr lang="en-US" sz="1600" err="1">
                <a:latin typeface="Arial"/>
                <a:ea typeface="+mn-lt"/>
                <a:cs typeface="Times New Roman"/>
              </a:rPr>
              <a:t>uống</a:t>
            </a:r>
            <a:r>
              <a:rPr lang="en-US" sz="1600">
                <a:latin typeface="Arial"/>
                <a:ea typeface="+mn-lt"/>
                <a:cs typeface="Times New Roman"/>
              </a:rPr>
              <a:t> </a:t>
            </a:r>
            <a:r>
              <a:rPr lang="en-US" sz="1600" err="1">
                <a:latin typeface="Arial"/>
                <a:ea typeface="+mn-lt"/>
                <a:cs typeface="Times New Roman"/>
              </a:rPr>
              <a:t>rượu</a:t>
            </a:r>
            <a:r>
              <a:rPr lang="en-US" sz="1600">
                <a:latin typeface="Arial"/>
                <a:ea typeface="+mn-lt"/>
                <a:cs typeface="Times New Roman"/>
              </a:rPr>
              <a:t> </a:t>
            </a:r>
            <a:r>
              <a:rPr lang="en-US" sz="1600" err="1">
                <a:latin typeface="Arial"/>
                <a:ea typeface="+mn-lt"/>
                <a:cs typeface="Times New Roman"/>
              </a:rPr>
              <a:t>bia</a:t>
            </a:r>
          </a:p>
          <a:p>
            <a:pPr marL="514350" indent="-514350">
              <a:buFont typeface="Calibri" panose="020B0604020202020204" pitchFamily="34" charset="0"/>
              <a:buChar char="-"/>
            </a:pPr>
            <a:r>
              <a:rPr lang="en-US" sz="1600" err="1">
                <a:latin typeface="Arial"/>
                <a:ea typeface="+mn-lt"/>
                <a:cs typeface="Times New Roman"/>
              </a:rPr>
              <a:t>Ăn</a:t>
            </a:r>
            <a:r>
              <a:rPr lang="en-US" sz="1600">
                <a:latin typeface="Arial"/>
                <a:ea typeface="+mn-lt"/>
                <a:cs typeface="Times New Roman"/>
              </a:rPr>
              <a:t> </a:t>
            </a:r>
            <a:r>
              <a:rPr lang="en-US" sz="1600" err="1">
                <a:latin typeface="Arial"/>
                <a:ea typeface="+mn-lt"/>
                <a:cs typeface="Times New Roman"/>
              </a:rPr>
              <a:t>uống</a:t>
            </a:r>
            <a:r>
              <a:rPr lang="en-US" sz="1600">
                <a:latin typeface="Arial"/>
                <a:ea typeface="+mn-lt"/>
                <a:cs typeface="Times New Roman"/>
              </a:rPr>
              <a:t> 3 </a:t>
            </a:r>
            <a:r>
              <a:rPr lang="en-US" sz="1600" err="1">
                <a:latin typeface="Arial"/>
                <a:ea typeface="+mn-lt"/>
                <a:cs typeface="Times New Roman"/>
              </a:rPr>
              <a:t>bữa</a:t>
            </a:r>
            <a:r>
              <a:rPr lang="en-US" sz="1600">
                <a:latin typeface="Arial"/>
                <a:ea typeface="+mn-lt"/>
                <a:cs typeface="Times New Roman"/>
              </a:rPr>
              <a:t> </a:t>
            </a:r>
            <a:r>
              <a:rPr lang="en-US" sz="1600" err="1">
                <a:latin typeface="Arial"/>
                <a:ea typeface="+mn-lt"/>
                <a:cs typeface="Times New Roman"/>
              </a:rPr>
              <a:t>ngày</a:t>
            </a:r>
            <a:r>
              <a:rPr lang="en-US" sz="1600">
                <a:latin typeface="Arial"/>
                <a:ea typeface="+mn-lt"/>
                <a:cs typeface="Times New Roman"/>
              </a:rPr>
              <a:t>, </a:t>
            </a:r>
            <a:r>
              <a:rPr lang="en-US" sz="1600" err="1">
                <a:latin typeface="Arial"/>
                <a:ea typeface="+mn-lt"/>
                <a:cs typeface="Times New Roman"/>
              </a:rPr>
              <a:t>đầy</a:t>
            </a:r>
            <a:r>
              <a:rPr lang="en-US" sz="1600">
                <a:latin typeface="Arial"/>
                <a:ea typeface="+mn-lt"/>
                <a:cs typeface="Times New Roman"/>
              </a:rPr>
              <a:t> </a:t>
            </a:r>
            <a:r>
              <a:rPr lang="en-US" sz="1600" err="1">
                <a:latin typeface="Arial"/>
                <a:ea typeface="+mn-lt"/>
                <a:cs typeface="Times New Roman"/>
              </a:rPr>
              <a:t>đủ</a:t>
            </a:r>
            <a:r>
              <a:rPr lang="en-US" sz="1600">
                <a:latin typeface="Arial"/>
                <a:ea typeface="+mn-lt"/>
                <a:cs typeface="Times New Roman"/>
              </a:rPr>
              <a:t> </a:t>
            </a:r>
            <a:r>
              <a:rPr lang="en-US" sz="1600" err="1">
                <a:latin typeface="Arial"/>
                <a:ea typeface="+mn-lt"/>
                <a:cs typeface="Times New Roman"/>
              </a:rPr>
              <a:t>thịt</a:t>
            </a:r>
            <a:r>
              <a:rPr lang="en-US" sz="1600">
                <a:latin typeface="Arial"/>
                <a:ea typeface="+mn-lt"/>
                <a:cs typeface="Times New Roman"/>
              </a:rPr>
              <a:t> </a:t>
            </a:r>
            <a:r>
              <a:rPr lang="en-US" sz="1600" err="1">
                <a:latin typeface="Arial"/>
                <a:ea typeface="+mn-lt"/>
                <a:cs typeface="Times New Roman"/>
              </a:rPr>
              <a:t>cá</a:t>
            </a:r>
            <a:r>
              <a:rPr lang="en-US" sz="1600">
                <a:latin typeface="Arial"/>
                <a:ea typeface="+mn-lt"/>
                <a:cs typeface="Times New Roman"/>
              </a:rPr>
              <a:t> </a:t>
            </a:r>
            <a:r>
              <a:rPr lang="en-US" sz="1600" err="1">
                <a:latin typeface="Arial"/>
                <a:ea typeface="+mn-lt"/>
                <a:cs typeface="Times New Roman"/>
              </a:rPr>
              <a:t>rau</a:t>
            </a:r>
            <a:r>
              <a:rPr lang="en-US" sz="1600">
                <a:latin typeface="Arial"/>
                <a:ea typeface="+mn-lt"/>
                <a:cs typeface="Times New Roman"/>
              </a:rPr>
              <a:t> </a:t>
            </a:r>
            <a:r>
              <a:rPr lang="en-US" sz="1600" err="1">
                <a:latin typeface="Arial"/>
                <a:ea typeface="+mn-lt"/>
                <a:cs typeface="Times New Roman"/>
              </a:rPr>
              <a:t>xanh</a:t>
            </a:r>
          </a:p>
          <a:p>
            <a:pPr marL="514350" indent="-514350">
              <a:buFont typeface="Calibri" panose="020B0604020202020204" pitchFamily="34" charset="0"/>
              <a:buChar char="-"/>
            </a:pPr>
            <a:r>
              <a:rPr lang="en-US" sz="1600" err="1">
                <a:latin typeface="Arial"/>
                <a:ea typeface="+mn-lt"/>
                <a:cs typeface="Times New Roman"/>
              </a:rPr>
              <a:t>Vận</a:t>
            </a:r>
            <a:r>
              <a:rPr lang="en-US" sz="1600">
                <a:latin typeface="Arial"/>
                <a:ea typeface="+mn-lt"/>
                <a:cs typeface="Times New Roman"/>
              </a:rPr>
              <a:t> </a:t>
            </a:r>
            <a:r>
              <a:rPr lang="en-US" sz="1600" err="1">
                <a:latin typeface="Arial"/>
                <a:ea typeface="+mn-lt"/>
                <a:cs typeface="Times New Roman"/>
              </a:rPr>
              <a:t>động</a:t>
            </a:r>
            <a:r>
              <a:rPr lang="en-US" sz="1600">
                <a:latin typeface="Arial"/>
                <a:ea typeface="+mn-lt"/>
                <a:cs typeface="Times New Roman"/>
              </a:rPr>
              <a:t>: </a:t>
            </a:r>
            <a:endParaRPr lang="vi-VN" sz="1600">
              <a:latin typeface="Arial"/>
              <a:ea typeface="+mn-lt"/>
              <a:cs typeface="Times New Roman"/>
            </a:endParaRPr>
          </a:p>
          <a:p>
            <a:pPr marL="0" indent="0">
              <a:buNone/>
            </a:pPr>
            <a:r>
              <a:rPr lang="vi-VN" sz="1600">
                <a:latin typeface="Arial"/>
                <a:ea typeface="+mn-lt"/>
                <a:cs typeface="Times New Roman"/>
              </a:rPr>
              <a:t>              Trước thời điểm phát hiện bệnh: BN đi học vừa tốt nghiệp ngành Điện- điện tử. Các sinh hoạt – vận động bình thường</a:t>
            </a:r>
          </a:p>
          <a:p>
            <a:pPr marL="0" indent="0">
              <a:buNone/>
            </a:pPr>
            <a:r>
              <a:rPr lang="vi-VN" sz="1600">
                <a:latin typeface="Arial"/>
                <a:ea typeface="+mn-lt"/>
                <a:cs typeface="Times New Roman"/>
              </a:rPr>
              <a:t>               Sau thời điểm bệnh </a:t>
            </a:r>
            <a:r>
              <a:rPr lang="vi-VN" sz="1600">
                <a:latin typeface="Arial"/>
                <a:ea typeface="+mn-lt"/>
                <a:cs typeface="Times New Roman"/>
                <a:sym typeface="Wingdings" pitchFamily="2" charset="2"/>
              </a:rPr>
              <a:t> 2m trước: Tự vệ sinh cá nhân và sinh hoạt hàng ngày được. BN đi lại được nhưng thỉnh thoảng đau gây hạn chế đi lại.</a:t>
            </a:r>
            <a:endParaRPr lang="vi-VN" sz="1600">
              <a:latin typeface="Arial"/>
              <a:ea typeface="+mn-lt"/>
              <a:cs typeface="Times New Roman"/>
            </a:endParaRPr>
          </a:p>
          <a:p>
            <a:pPr marL="0" indent="0">
              <a:buNone/>
            </a:pPr>
            <a:r>
              <a:rPr lang="vi-VN" sz="1600">
                <a:latin typeface="Arial"/>
                <a:ea typeface="+mn-lt"/>
                <a:cs typeface="Times New Roman"/>
                <a:sym typeface="Wingdings" pitchFamily="2" charset="2"/>
              </a:rPr>
              <a:t>               2 tháng trở lại đây: BN không đi lại được, sinh hoạt tại giường</a:t>
            </a:r>
            <a:endParaRPr lang="vi-VN" sz="1600">
              <a:latin typeface="Arial"/>
              <a:ea typeface="+mn-lt"/>
              <a:cs typeface="Times New Roman"/>
            </a:endParaRPr>
          </a:p>
          <a:p>
            <a:pPr marL="0" indent="0">
              <a:buNone/>
            </a:pPr>
            <a:r>
              <a:rPr lang="vi-VN" sz="1600">
                <a:latin typeface="Arial"/>
                <a:ea typeface="+mn-lt"/>
                <a:cs typeface="Times New Roman"/>
              </a:rPr>
              <a:t>               </a:t>
            </a:r>
            <a:endParaRPr lang="en-US" sz="1600">
              <a:latin typeface="Arial"/>
              <a:ea typeface="+mn-lt"/>
              <a:cs typeface="Times New Roman"/>
            </a:endParaRPr>
          </a:p>
          <a:p>
            <a:pPr marL="0" indent="0">
              <a:buNone/>
            </a:pPr>
            <a:r>
              <a:rPr lang="en-US" sz="1600">
                <a:latin typeface="Arial"/>
                <a:ea typeface="+mn-lt"/>
                <a:cs typeface="Times New Roman"/>
              </a:rPr>
              <a:t>1.4 </a:t>
            </a:r>
            <a:r>
              <a:rPr lang="en-US" sz="1600" err="1">
                <a:latin typeface="Arial"/>
                <a:ea typeface="+mn-lt"/>
                <a:cs typeface="Times New Roman"/>
              </a:rPr>
              <a:t>Dị</a:t>
            </a:r>
            <a:r>
              <a:rPr lang="en-US" sz="1600">
                <a:latin typeface="Arial"/>
                <a:ea typeface="+mn-lt"/>
                <a:cs typeface="Times New Roman"/>
              </a:rPr>
              <a:t> </a:t>
            </a:r>
            <a:r>
              <a:rPr lang="en-US" sz="1600" err="1">
                <a:latin typeface="Arial"/>
                <a:ea typeface="+mn-lt"/>
                <a:cs typeface="Times New Roman"/>
              </a:rPr>
              <a:t>ứng</a:t>
            </a:r>
            <a:r>
              <a:rPr lang="en-US" sz="1600">
                <a:latin typeface="Arial"/>
                <a:ea typeface="+mn-lt"/>
                <a:cs typeface="Times New Roman"/>
              </a:rPr>
              <a:t>: </a:t>
            </a:r>
          </a:p>
          <a:p>
            <a:pPr marL="514350" indent="-514350">
              <a:buFont typeface="Calibri" panose="020B0604020202020204" pitchFamily="34" charset="0"/>
              <a:buChar char="-"/>
            </a:pPr>
            <a:r>
              <a:rPr lang="en-US" sz="1600" err="1">
                <a:latin typeface="Arial"/>
                <a:ea typeface="+mn-lt"/>
                <a:cs typeface="Times New Roman"/>
              </a:rPr>
              <a:t>Không</a:t>
            </a:r>
            <a:r>
              <a:rPr lang="en-US" sz="1600">
                <a:latin typeface="Arial"/>
                <a:ea typeface="+mn-lt"/>
                <a:cs typeface="Times New Roman"/>
              </a:rPr>
              <a:t> </a:t>
            </a:r>
            <a:r>
              <a:rPr lang="en-US" sz="1600" err="1">
                <a:latin typeface="Arial"/>
                <a:ea typeface="+mn-lt"/>
                <a:cs typeface="Times New Roman"/>
              </a:rPr>
              <a:t>ghi</a:t>
            </a:r>
            <a:r>
              <a:rPr lang="en-US" sz="1600">
                <a:latin typeface="Arial"/>
                <a:ea typeface="+mn-lt"/>
                <a:cs typeface="Times New Roman"/>
              </a:rPr>
              <a:t> </a:t>
            </a:r>
            <a:r>
              <a:rPr lang="en-US" sz="1600" err="1">
                <a:latin typeface="Arial"/>
                <a:ea typeface="+mn-lt"/>
                <a:cs typeface="Times New Roman"/>
              </a:rPr>
              <a:t>nhận</a:t>
            </a:r>
            <a:r>
              <a:rPr lang="en-US" sz="1600">
                <a:latin typeface="Arial"/>
                <a:ea typeface="+mn-lt"/>
                <a:cs typeface="Times New Roman"/>
              </a:rPr>
              <a:t> </a:t>
            </a:r>
            <a:r>
              <a:rPr lang="en-US" sz="1600" err="1">
                <a:latin typeface="Arial"/>
                <a:ea typeface="+mn-lt"/>
                <a:cs typeface="Times New Roman"/>
              </a:rPr>
              <a:t>tiền</a:t>
            </a:r>
            <a:r>
              <a:rPr lang="en-US" sz="1600">
                <a:latin typeface="Arial"/>
                <a:ea typeface="+mn-lt"/>
                <a:cs typeface="Times New Roman"/>
              </a:rPr>
              <a:t> </a:t>
            </a:r>
            <a:r>
              <a:rPr lang="en-US" sz="1600" err="1">
                <a:latin typeface="Arial"/>
                <a:ea typeface="+mn-lt"/>
                <a:cs typeface="Times New Roman"/>
              </a:rPr>
              <a:t>căn</a:t>
            </a:r>
            <a:r>
              <a:rPr lang="en-US" sz="1600">
                <a:latin typeface="Arial"/>
                <a:ea typeface="+mn-lt"/>
                <a:cs typeface="Times New Roman"/>
              </a:rPr>
              <a:t> </a:t>
            </a:r>
            <a:r>
              <a:rPr lang="en-US" sz="1600" err="1">
                <a:latin typeface="Arial"/>
                <a:ea typeface="+mn-lt"/>
                <a:cs typeface="Times New Roman"/>
              </a:rPr>
              <a:t>dị</a:t>
            </a:r>
            <a:r>
              <a:rPr lang="en-US" sz="1600">
                <a:latin typeface="Arial"/>
                <a:ea typeface="+mn-lt"/>
                <a:cs typeface="Times New Roman"/>
              </a:rPr>
              <a:t> </a:t>
            </a:r>
            <a:r>
              <a:rPr lang="en-US" sz="1600" err="1">
                <a:latin typeface="Arial"/>
                <a:ea typeface="+mn-lt"/>
                <a:cs typeface="Times New Roman"/>
              </a:rPr>
              <a:t>ứng</a:t>
            </a:r>
            <a:r>
              <a:rPr lang="en-US" sz="1600">
                <a:latin typeface="Arial"/>
                <a:ea typeface="+mn-lt"/>
                <a:cs typeface="Times New Roman"/>
              </a:rPr>
              <a:t> </a:t>
            </a:r>
            <a:r>
              <a:rPr lang="en-US" sz="1600" err="1">
                <a:latin typeface="Arial"/>
                <a:ea typeface="+mn-lt"/>
                <a:cs typeface="Times New Roman"/>
              </a:rPr>
              <a:t>thuốc</a:t>
            </a:r>
            <a:r>
              <a:rPr lang="en-US" sz="1600">
                <a:latin typeface="Arial"/>
                <a:ea typeface="+mn-lt"/>
                <a:cs typeface="Times New Roman"/>
              </a:rPr>
              <a:t> hay </a:t>
            </a:r>
            <a:r>
              <a:rPr lang="en-US" sz="1600" err="1">
                <a:latin typeface="Arial"/>
                <a:ea typeface="+mn-lt"/>
                <a:cs typeface="Times New Roman"/>
              </a:rPr>
              <a:t>thức</a:t>
            </a:r>
            <a:r>
              <a:rPr lang="en-US" sz="1600">
                <a:latin typeface="Arial"/>
                <a:ea typeface="+mn-lt"/>
                <a:cs typeface="Times New Roman"/>
              </a:rPr>
              <a:t> </a:t>
            </a:r>
            <a:r>
              <a:rPr lang="en-US" sz="1600" err="1">
                <a:latin typeface="Arial"/>
                <a:ea typeface="+mn-lt"/>
                <a:cs typeface="Times New Roman"/>
              </a:rPr>
              <a:t>ăn</a:t>
            </a:r>
            <a:r>
              <a:rPr lang="en-US" sz="1600">
                <a:latin typeface="Arial"/>
                <a:ea typeface="+mn-lt"/>
                <a:cs typeface="Times New Roman"/>
              </a:rPr>
              <a:t>. </a:t>
            </a:r>
          </a:p>
          <a:p>
            <a:pPr marL="0" indent="0">
              <a:buNone/>
            </a:pPr>
            <a:r>
              <a:rPr lang="en-US" sz="1600">
                <a:latin typeface="Arial"/>
                <a:ea typeface="+mn-lt"/>
                <a:cs typeface="Times New Roman"/>
              </a:rPr>
              <a:t>1.5 </a:t>
            </a:r>
            <a:r>
              <a:rPr lang="en-US" sz="1600" err="1">
                <a:latin typeface="Arial"/>
                <a:ea typeface="+mn-lt"/>
                <a:cs typeface="Times New Roman"/>
              </a:rPr>
              <a:t>Tiêm</a:t>
            </a:r>
            <a:r>
              <a:rPr lang="en-US" sz="1600">
                <a:latin typeface="Arial"/>
                <a:ea typeface="+mn-lt"/>
                <a:cs typeface="Times New Roman"/>
              </a:rPr>
              <a:t> </a:t>
            </a:r>
            <a:r>
              <a:rPr lang="en-US" sz="1600" err="1">
                <a:latin typeface="Arial"/>
                <a:ea typeface="+mn-lt"/>
                <a:cs typeface="Times New Roman"/>
              </a:rPr>
              <a:t>ngừa</a:t>
            </a:r>
            <a:r>
              <a:rPr lang="en-US" sz="1600">
                <a:latin typeface="Arial"/>
                <a:ea typeface="+mn-lt"/>
                <a:cs typeface="Times New Roman"/>
              </a:rPr>
              <a:t>:</a:t>
            </a:r>
          </a:p>
          <a:p>
            <a:pPr marL="514350" indent="-514350">
              <a:buFont typeface="Calibri" panose="020B0604020202020204" pitchFamily="34" charset="0"/>
              <a:buChar char="-"/>
            </a:pPr>
            <a:r>
              <a:rPr lang="en-US" sz="1600" err="1">
                <a:latin typeface="Arial"/>
                <a:ea typeface="+mn-lt"/>
                <a:cs typeface="Times New Roman"/>
              </a:rPr>
              <a:t>Tiêm</a:t>
            </a:r>
            <a:r>
              <a:rPr lang="en-US" sz="1600">
                <a:latin typeface="Arial"/>
                <a:ea typeface="+mn-lt"/>
                <a:cs typeface="Times New Roman"/>
              </a:rPr>
              <a:t> </a:t>
            </a:r>
            <a:r>
              <a:rPr lang="en-US" sz="1600" err="1">
                <a:latin typeface="Arial"/>
                <a:ea typeface="+mn-lt"/>
                <a:cs typeface="Times New Roman"/>
              </a:rPr>
              <a:t>ngừa</a:t>
            </a:r>
            <a:r>
              <a:rPr lang="en-US" sz="1600">
                <a:latin typeface="Arial"/>
                <a:ea typeface="+mn-lt"/>
                <a:cs typeface="Times New Roman"/>
              </a:rPr>
              <a:t> COVID-19 3 </a:t>
            </a:r>
            <a:r>
              <a:rPr lang="en-US" sz="1600" err="1">
                <a:latin typeface="Arial"/>
                <a:ea typeface="+mn-lt"/>
                <a:cs typeface="Times New Roman"/>
              </a:rPr>
              <a:t>mũi</a:t>
            </a:r>
            <a:r>
              <a:rPr lang="en-US" sz="1600">
                <a:latin typeface="Arial"/>
                <a:ea typeface="+mn-lt"/>
                <a:cs typeface="Times New Roman"/>
              </a:rPr>
              <a:t> Pfizer </a:t>
            </a:r>
          </a:p>
          <a:p>
            <a:pPr marL="0" indent="0">
              <a:buNone/>
            </a:pPr>
            <a:endParaRPr lang="en-US" sz="1600">
              <a:latin typeface="Arial"/>
              <a:ea typeface="Calibri"/>
              <a:cs typeface="Times New Roman"/>
            </a:endParaRPr>
          </a:p>
          <a:p>
            <a:pPr marL="0" indent="0">
              <a:buNone/>
            </a:pPr>
            <a:r>
              <a:rPr lang="vi-VN" sz="1600" b="1" i="1">
                <a:latin typeface="Times New Roman"/>
                <a:cs typeface="Arial"/>
              </a:rPr>
              <a:t>2</a:t>
            </a:r>
            <a:r>
              <a:rPr lang="en-US" sz="1600" b="1" i="1">
                <a:latin typeface="Times New Roman"/>
                <a:cs typeface="Arial"/>
              </a:rPr>
              <a:t>. Gia </a:t>
            </a:r>
            <a:r>
              <a:rPr lang="en-US" sz="1600" b="1" i="1" err="1">
                <a:latin typeface="Times New Roman"/>
                <a:cs typeface="Arial"/>
              </a:rPr>
              <a:t>đình</a:t>
            </a:r>
            <a:r>
              <a:rPr lang="en-US" sz="1600" b="1" i="1">
                <a:latin typeface="Times New Roman"/>
                <a:cs typeface="Arial"/>
              </a:rPr>
              <a:t>:</a:t>
            </a:r>
            <a:endParaRPr lang="en-US" sz="1600" b="1" i="1">
              <a:latin typeface="Times New Roman"/>
              <a:ea typeface="+mn-lt"/>
              <a:cs typeface="+mn-lt"/>
            </a:endParaRPr>
          </a:p>
          <a:p>
            <a:pPr marL="514350" indent="-514350">
              <a:buFont typeface="Calibri,Sans-Serif" panose="020B0604020202020204" pitchFamily="34" charset="0"/>
              <a:buChar char="-"/>
            </a:pPr>
            <a:r>
              <a:rPr lang="en-US" sz="1600">
                <a:latin typeface="Times New Roman"/>
                <a:cs typeface="Arial"/>
              </a:rPr>
              <a:t>Ông </a:t>
            </a:r>
            <a:r>
              <a:rPr lang="en-US" sz="1600" err="1">
                <a:latin typeface="Times New Roman"/>
                <a:cs typeface="Arial"/>
              </a:rPr>
              <a:t>nội</a:t>
            </a:r>
            <a:r>
              <a:rPr lang="en-US" sz="1600">
                <a:latin typeface="Times New Roman"/>
                <a:cs typeface="Arial"/>
              </a:rPr>
              <a:t>, </a:t>
            </a:r>
            <a:r>
              <a:rPr lang="en-US" sz="1600" err="1">
                <a:latin typeface="Times New Roman"/>
                <a:cs typeface="Arial"/>
              </a:rPr>
              <a:t>bố</a:t>
            </a:r>
            <a:r>
              <a:rPr lang="en-US" sz="1600">
                <a:latin typeface="Times New Roman"/>
                <a:cs typeface="Arial"/>
              </a:rPr>
              <a:t> </a:t>
            </a:r>
            <a:r>
              <a:rPr lang="en-US" sz="1600" err="1">
                <a:latin typeface="Times New Roman"/>
                <a:cs typeface="Arial"/>
              </a:rPr>
              <a:t>mất</a:t>
            </a:r>
            <a:r>
              <a:rPr lang="en-US" sz="1600">
                <a:latin typeface="Times New Roman"/>
                <a:cs typeface="Arial"/>
              </a:rPr>
              <a:t> </a:t>
            </a:r>
            <a:r>
              <a:rPr lang="en-US" sz="1600" err="1">
                <a:latin typeface="Times New Roman"/>
                <a:cs typeface="Arial"/>
              </a:rPr>
              <a:t>vì</a:t>
            </a:r>
            <a:r>
              <a:rPr lang="en-US" sz="1600">
                <a:latin typeface="Times New Roman"/>
                <a:cs typeface="Arial"/>
              </a:rPr>
              <a:t> </a:t>
            </a:r>
            <a:r>
              <a:rPr lang="en-US" sz="1600" err="1">
                <a:latin typeface="Times New Roman"/>
                <a:cs typeface="Arial"/>
              </a:rPr>
              <a:t>ung</a:t>
            </a:r>
            <a:r>
              <a:rPr lang="en-US" sz="1600">
                <a:latin typeface="Times New Roman"/>
                <a:cs typeface="Arial"/>
              </a:rPr>
              <a:t> </a:t>
            </a:r>
            <a:r>
              <a:rPr lang="en-US" sz="1600" err="1">
                <a:latin typeface="Times New Roman"/>
                <a:cs typeface="Arial"/>
              </a:rPr>
              <a:t>thư</a:t>
            </a:r>
            <a:r>
              <a:rPr lang="en-US" sz="1600">
                <a:latin typeface="Times New Roman"/>
                <a:cs typeface="Arial"/>
              </a:rPr>
              <a:t> </a:t>
            </a:r>
            <a:r>
              <a:rPr lang="en-US" sz="1600" err="1">
                <a:latin typeface="Times New Roman"/>
                <a:cs typeface="Arial"/>
              </a:rPr>
              <a:t>phổi</a:t>
            </a:r>
            <a:endParaRPr lang="en-US" sz="1600" err="1">
              <a:latin typeface="Times New Roman"/>
              <a:ea typeface="+mn-lt"/>
              <a:cs typeface="+mn-lt"/>
            </a:endParaRPr>
          </a:p>
          <a:p>
            <a:pPr marL="514350" indent="-514350">
              <a:buFont typeface="Calibri,Sans-Serif" panose="020B0604020202020204" pitchFamily="34" charset="0"/>
              <a:buChar char="-"/>
            </a:pPr>
            <a:r>
              <a:rPr lang="en-US" sz="1600" err="1">
                <a:latin typeface="Times New Roman"/>
                <a:cs typeface="Arial"/>
              </a:rPr>
              <a:t>Chú</a:t>
            </a:r>
            <a:r>
              <a:rPr lang="en-US" sz="1600">
                <a:latin typeface="Times New Roman"/>
                <a:cs typeface="Arial"/>
              </a:rPr>
              <a:t> </a:t>
            </a:r>
            <a:r>
              <a:rPr lang="en-US" sz="1600" err="1">
                <a:latin typeface="Times New Roman"/>
                <a:cs typeface="Arial"/>
              </a:rPr>
              <a:t>ruột</a:t>
            </a:r>
            <a:r>
              <a:rPr lang="en-US" sz="1600">
                <a:latin typeface="Times New Roman"/>
                <a:cs typeface="Arial"/>
              </a:rPr>
              <a:t> </a:t>
            </a:r>
            <a:r>
              <a:rPr lang="en-US" sz="1600" err="1">
                <a:latin typeface="Times New Roman"/>
                <a:cs typeface="Arial"/>
              </a:rPr>
              <a:t>mất</a:t>
            </a:r>
            <a:r>
              <a:rPr lang="en-US" sz="1600">
                <a:latin typeface="Times New Roman"/>
                <a:cs typeface="Arial"/>
              </a:rPr>
              <a:t> </a:t>
            </a:r>
            <a:r>
              <a:rPr lang="en-US" sz="1600" err="1">
                <a:latin typeface="Times New Roman"/>
                <a:cs typeface="Arial"/>
              </a:rPr>
              <a:t>vì</a:t>
            </a:r>
            <a:r>
              <a:rPr lang="en-US" sz="1600">
                <a:latin typeface="Times New Roman"/>
                <a:cs typeface="Arial"/>
              </a:rPr>
              <a:t> </a:t>
            </a:r>
            <a:r>
              <a:rPr lang="en-US" sz="1600" err="1">
                <a:latin typeface="Times New Roman"/>
                <a:cs typeface="Arial"/>
              </a:rPr>
              <a:t>ung</a:t>
            </a:r>
            <a:r>
              <a:rPr lang="en-US" sz="1600">
                <a:latin typeface="Times New Roman"/>
                <a:cs typeface="Arial"/>
              </a:rPr>
              <a:t> </a:t>
            </a:r>
            <a:r>
              <a:rPr lang="en-US" sz="1600" err="1">
                <a:latin typeface="Times New Roman"/>
                <a:cs typeface="Arial"/>
              </a:rPr>
              <a:t>thư</a:t>
            </a:r>
            <a:r>
              <a:rPr lang="en-US" sz="1600">
                <a:latin typeface="Times New Roman"/>
                <a:cs typeface="Arial"/>
              </a:rPr>
              <a:t> </a:t>
            </a:r>
            <a:r>
              <a:rPr lang="en-US" sz="1600" err="1">
                <a:latin typeface="Times New Roman"/>
                <a:cs typeface="Arial"/>
              </a:rPr>
              <a:t>thực</a:t>
            </a:r>
            <a:r>
              <a:rPr lang="en-US" sz="1600">
                <a:latin typeface="Times New Roman"/>
                <a:cs typeface="Arial"/>
              </a:rPr>
              <a:t> </a:t>
            </a:r>
            <a:r>
              <a:rPr lang="en-US" sz="1600" err="1">
                <a:latin typeface="Times New Roman"/>
                <a:cs typeface="Arial"/>
              </a:rPr>
              <a:t>quản</a:t>
            </a:r>
            <a:endParaRPr lang="en-US" sz="1600" err="1">
              <a:latin typeface="Times New Roman"/>
              <a:ea typeface="+mn-lt"/>
              <a:cs typeface="+mn-lt"/>
            </a:endParaRPr>
          </a:p>
          <a:p>
            <a:pPr marL="514350" indent="-514350">
              <a:buFont typeface="Calibri,Sans-Serif" panose="020B0604020202020204" pitchFamily="34" charset="0"/>
              <a:buChar char="-"/>
            </a:pPr>
            <a:r>
              <a:rPr lang="en-US" sz="1600" err="1">
                <a:latin typeface="Times New Roman"/>
                <a:cs typeface="Arial"/>
              </a:rPr>
              <a:t>Chú</a:t>
            </a:r>
            <a:r>
              <a:rPr lang="en-US" sz="1600">
                <a:latin typeface="Times New Roman"/>
                <a:cs typeface="Arial"/>
              </a:rPr>
              <a:t> </a:t>
            </a:r>
            <a:r>
              <a:rPr lang="en-US" sz="1600" err="1">
                <a:latin typeface="Times New Roman"/>
                <a:cs typeface="Arial"/>
              </a:rPr>
              <a:t>ruột</a:t>
            </a:r>
            <a:r>
              <a:rPr lang="en-US" sz="1600">
                <a:latin typeface="Times New Roman"/>
                <a:cs typeface="Arial"/>
              </a:rPr>
              <a:t> </a:t>
            </a:r>
            <a:r>
              <a:rPr lang="en-US" sz="1600" err="1">
                <a:latin typeface="Times New Roman"/>
                <a:cs typeface="Arial"/>
              </a:rPr>
              <a:t>ung</a:t>
            </a:r>
            <a:r>
              <a:rPr lang="en-US" sz="1600">
                <a:latin typeface="Times New Roman"/>
                <a:cs typeface="Arial"/>
              </a:rPr>
              <a:t> </a:t>
            </a:r>
            <a:r>
              <a:rPr lang="en-US" sz="1600" err="1">
                <a:latin typeface="Times New Roman"/>
                <a:cs typeface="Arial"/>
              </a:rPr>
              <a:t>thư</a:t>
            </a:r>
            <a:r>
              <a:rPr lang="en-US" sz="1600">
                <a:latin typeface="Times New Roman"/>
                <a:cs typeface="Arial"/>
              </a:rPr>
              <a:t> </a:t>
            </a:r>
            <a:r>
              <a:rPr lang="en-US" sz="1600" err="1">
                <a:latin typeface="Times New Roman"/>
                <a:cs typeface="Arial"/>
              </a:rPr>
              <a:t>bàng</a:t>
            </a:r>
            <a:r>
              <a:rPr lang="en-US" sz="1600">
                <a:latin typeface="Times New Roman"/>
                <a:cs typeface="Arial"/>
              </a:rPr>
              <a:t> </a:t>
            </a:r>
            <a:r>
              <a:rPr lang="en-US" sz="1600" err="1">
                <a:latin typeface="Times New Roman"/>
                <a:cs typeface="Arial"/>
              </a:rPr>
              <a:t>quang</a:t>
            </a:r>
            <a:r>
              <a:rPr lang="en-US" sz="1600">
                <a:latin typeface="Times New Roman"/>
                <a:cs typeface="Arial"/>
              </a:rPr>
              <a:t> </a:t>
            </a:r>
            <a:r>
              <a:rPr lang="en-US" sz="1600" err="1">
                <a:latin typeface="Times New Roman"/>
                <a:cs typeface="Arial"/>
              </a:rPr>
              <a:t>mới</a:t>
            </a:r>
            <a:r>
              <a:rPr lang="en-US" sz="1600">
                <a:latin typeface="Times New Roman"/>
                <a:cs typeface="Arial"/>
              </a:rPr>
              <a:t> </a:t>
            </a:r>
            <a:r>
              <a:rPr lang="en-US" sz="1600" err="1">
                <a:latin typeface="Times New Roman"/>
                <a:cs typeface="Arial"/>
              </a:rPr>
              <a:t>phát</a:t>
            </a:r>
            <a:r>
              <a:rPr lang="en-US" sz="1600">
                <a:latin typeface="Times New Roman"/>
                <a:cs typeface="Arial"/>
              </a:rPr>
              <a:t> </a:t>
            </a:r>
            <a:r>
              <a:rPr lang="en-US" sz="1600" err="1">
                <a:latin typeface="Times New Roman"/>
                <a:cs typeface="Arial"/>
              </a:rPr>
              <a:t>hiện</a:t>
            </a:r>
            <a:endParaRPr lang="en-US" sz="1600" err="1">
              <a:latin typeface="Times New Roman"/>
              <a:ea typeface="+mn-lt"/>
              <a:cs typeface="+mn-lt"/>
            </a:endParaRPr>
          </a:p>
          <a:p>
            <a:pPr marL="514350" indent="-514350">
              <a:buFont typeface="Calibri,Sans-Serif" panose="020B0604020202020204" pitchFamily="34" charset="0"/>
              <a:buChar char="-"/>
            </a:pPr>
            <a:r>
              <a:rPr lang="en-US" sz="1600" err="1">
                <a:latin typeface="Times New Roman"/>
                <a:cs typeface="Arial"/>
              </a:rPr>
              <a:t>Ngoài</a:t>
            </a:r>
            <a:r>
              <a:rPr lang="en-US" sz="1600">
                <a:latin typeface="Times New Roman"/>
                <a:cs typeface="Arial"/>
              </a:rPr>
              <a:t> </a:t>
            </a:r>
            <a:r>
              <a:rPr lang="en-US" sz="1600" err="1">
                <a:latin typeface="Times New Roman"/>
                <a:cs typeface="Arial"/>
              </a:rPr>
              <a:t>ra</a:t>
            </a:r>
            <a:r>
              <a:rPr lang="en-US" sz="1600">
                <a:latin typeface="Times New Roman"/>
                <a:cs typeface="Arial"/>
              </a:rPr>
              <a:t> </a:t>
            </a:r>
            <a:r>
              <a:rPr lang="en-US" sz="1600" err="1">
                <a:latin typeface="Times New Roman"/>
                <a:cs typeface="Arial"/>
              </a:rPr>
              <a:t>chưa</a:t>
            </a:r>
            <a:r>
              <a:rPr lang="en-US" sz="1600">
                <a:latin typeface="Times New Roman"/>
                <a:cs typeface="Arial"/>
              </a:rPr>
              <a:t> </a:t>
            </a:r>
            <a:r>
              <a:rPr lang="en-US" sz="1600" err="1">
                <a:latin typeface="Times New Roman"/>
                <a:cs typeface="Arial"/>
              </a:rPr>
              <a:t>ghi</a:t>
            </a:r>
            <a:r>
              <a:rPr lang="en-US" sz="1600">
                <a:latin typeface="Times New Roman"/>
                <a:cs typeface="Arial"/>
              </a:rPr>
              <a:t> </a:t>
            </a:r>
            <a:r>
              <a:rPr lang="en-US" sz="1600" err="1">
                <a:latin typeface="Times New Roman"/>
                <a:cs typeface="Arial"/>
              </a:rPr>
              <a:t>nhận</a:t>
            </a:r>
            <a:r>
              <a:rPr lang="en-US" sz="1600">
                <a:latin typeface="Times New Roman"/>
                <a:cs typeface="Arial"/>
              </a:rPr>
              <a:t> </a:t>
            </a:r>
            <a:r>
              <a:rPr lang="en-US" sz="1600" err="1">
                <a:latin typeface="Times New Roman"/>
                <a:cs typeface="Arial"/>
              </a:rPr>
              <a:t>tiền</a:t>
            </a:r>
            <a:r>
              <a:rPr lang="en-US" sz="1600">
                <a:latin typeface="Times New Roman"/>
                <a:cs typeface="Arial"/>
              </a:rPr>
              <a:t> </a:t>
            </a:r>
            <a:r>
              <a:rPr lang="en-US" sz="1600" err="1">
                <a:latin typeface="Times New Roman"/>
                <a:cs typeface="Arial"/>
              </a:rPr>
              <a:t>căn</a:t>
            </a:r>
            <a:r>
              <a:rPr lang="en-US" sz="1600">
                <a:latin typeface="Times New Roman"/>
                <a:cs typeface="Arial"/>
              </a:rPr>
              <a:t> THA, ĐTĐ, </a:t>
            </a:r>
            <a:r>
              <a:rPr lang="en-US" sz="1600" err="1">
                <a:latin typeface="Times New Roman"/>
                <a:cs typeface="Arial"/>
              </a:rPr>
              <a:t>viêm</a:t>
            </a:r>
            <a:r>
              <a:rPr lang="en-US" sz="1600">
                <a:latin typeface="Times New Roman"/>
                <a:cs typeface="Arial"/>
              </a:rPr>
              <a:t> </a:t>
            </a:r>
            <a:r>
              <a:rPr lang="en-US" sz="1600" err="1">
                <a:latin typeface="Times New Roman"/>
                <a:cs typeface="Arial"/>
              </a:rPr>
              <a:t>gan</a:t>
            </a:r>
            <a:r>
              <a:rPr lang="en-US" sz="1600">
                <a:latin typeface="Times New Roman"/>
                <a:cs typeface="Arial"/>
              </a:rPr>
              <a:t> </a:t>
            </a:r>
            <a:r>
              <a:rPr lang="en-US" sz="1600" err="1">
                <a:latin typeface="Times New Roman"/>
                <a:cs typeface="Arial"/>
              </a:rPr>
              <a:t>siêu</a:t>
            </a:r>
            <a:r>
              <a:rPr lang="en-US" sz="1600">
                <a:latin typeface="Times New Roman"/>
                <a:cs typeface="Arial"/>
              </a:rPr>
              <a:t> vi B,C. </a:t>
            </a:r>
            <a:endParaRPr lang="vi-VN" sz="1600">
              <a:latin typeface="Times New Roman"/>
              <a:cs typeface="Arial"/>
            </a:endParaRPr>
          </a:p>
        </p:txBody>
      </p:sp>
      <p:sp>
        <p:nvSpPr>
          <p:cNvPr id="4" name="Chỗ dành sẵn cho Ngày tháng 3">
            <a:extLst>
              <a:ext uri="{FF2B5EF4-FFF2-40B4-BE49-F238E27FC236}">
                <a16:creationId xmlns:a16="http://schemas.microsoft.com/office/drawing/2014/main" id="{821FB181-EF6E-C02E-8871-44F5691F858C}"/>
              </a:ext>
            </a:extLst>
          </p:cNvPr>
          <p:cNvSpPr>
            <a:spLocks noGrp="1"/>
          </p:cNvSpPr>
          <p:nvPr>
            <p:ph type="dt" sz="half" idx="10"/>
          </p:nvPr>
        </p:nvSpPr>
        <p:spPr/>
        <p:txBody>
          <a:bodyPr/>
          <a:lstStyle/>
          <a:p>
            <a:fld id="{A69EF9AC-A395-4FE0-A991-18AD7B7977EF}" type="datetime1">
              <a:rPr lang="vi-VN" smtClean="0"/>
              <a:t>14/02/2023</a:t>
            </a:fld>
            <a:endParaRPr lang="en-US"/>
          </a:p>
        </p:txBody>
      </p:sp>
      <p:sp>
        <p:nvSpPr>
          <p:cNvPr id="5" name="Chỗ dành sẵn cho Số hiệu Bản chiếu 4">
            <a:extLst>
              <a:ext uri="{FF2B5EF4-FFF2-40B4-BE49-F238E27FC236}">
                <a16:creationId xmlns:a16="http://schemas.microsoft.com/office/drawing/2014/main" id="{A72E1381-9F3C-E8A6-BB33-EC6E11316A21}"/>
              </a:ext>
            </a:extLst>
          </p:cNvPr>
          <p:cNvSpPr>
            <a:spLocks noGrp="1"/>
          </p:cNvSpPr>
          <p:nvPr>
            <p:ph type="sldNum" sz="quarter" idx="12"/>
          </p:nvPr>
        </p:nvSpPr>
        <p:spPr/>
        <p:txBody>
          <a:bodyPr/>
          <a:lstStyle/>
          <a:p>
            <a:fld id="{B6F15528-21DE-4FAA-801E-634DDDAF4B2B}" type="slidenum">
              <a:rPr lang="en-US" smtClean="0"/>
              <a:t>7</a:t>
            </a:fld>
            <a:endParaRPr lang="en-US"/>
          </a:p>
        </p:txBody>
      </p:sp>
      <p:pic>
        <p:nvPicPr>
          <p:cNvPr id="6" name="Hình ảnh 8" descr="Ảnh có chứa văn bản, ký hiệu&#10;&#10;Mô tả được tự động tạo">
            <a:extLst>
              <a:ext uri="{FF2B5EF4-FFF2-40B4-BE49-F238E27FC236}">
                <a16:creationId xmlns:a16="http://schemas.microsoft.com/office/drawing/2014/main" id="{4E471050-E6F7-0063-A9AA-A8648E219570}"/>
              </a:ext>
            </a:extLst>
          </p:cNvPr>
          <p:cNvPicPr>
            <a:picLocks noChangeAspect="1"/>
          </p:cNvPicPr>
          <p:nvPr/>
        </p:nvPicPr>
        <p:blipFill>
          <a:blip r:embed="rId2"/>
          <a:stretch>
            <a:fillRect/>
          </a:stretch>
        </p:blipFill>
        <p:spPr>
          <a:xfrm>
            <a:off x="7679364" y="6520"/>
            <a:ext cx="1467294" cy="1422356"/>
          </a:xfrm>
          <a:prstGeom prst="rect">
            <a:avLst/>
          </a:prstGeom>
        </p:spPr>
      </p:pic>
    </p:spTree>
    <p:extLst>
      <p:ext uri="{BB962C8B-B14F-4D97-AF65-F5344CB8AC3E}">
        <p14:creationId xmlns:p14="http://schemas.microsoft.com/office/powerpoint/2010/main" val="16061254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b="1">
                <a:solidFill>
                  <a:srgbClr val="000099"/>
                </a:solidFill>
                <a:latin typeface="Arial"/>
                <a:cs typeface="Arial"/>
              </a:rPr>
              <a:t>GIA ĐÌNH - XÃ HỘI </a:t>
            </a:r>
            <a:endParaRPr lang="en-US" b="1">
              <a:solidFill>
                <a:srgbClr val="000099"/>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457200" y="1371600"/>
            <a:ext cx="8458200" cy="5181600"/>
          </a:xfrm>
        </p:spPr>
        <p:txBody>
          <a:bodyPr vert="horz" lIns="91440" tIns="45720" rIns="91440" bIns="45720" rtlCol="0" anchor="t">
            <a:normAutofit fontScale="87500" lnSpcReduction="10000"/>
          </a:bodyPr>
          <a:lstStyle/>
          <a:p>
            <a:pPr algn="just"/>
            <a:r>
              <a:rPr lang="en-US" sz="3000">
                <a:latin typeface="Times New Roman"/>
                <a:cs typeface="Times New Roman"/>
              </a:rPr>
              <a:t>Gia </a:t>
            </a:r>
            <a:r>
              <a:rPr lang="en-US" sz="3000" err="1">
                <a:latin typeface="Times New Roman"/>
                <a:cs typeface="Times New Roman"/>
              </a:rPr>
              <a:t>đình</a:t>
            </a:r>
            <a:r>
              <a:rPr lang="en-US" sz="3000">
                <a:latin typeface="Times New Roman"/>
                <a:cs typeface="Times New Roman"/>
              </a:rPr>
              <a:t>: </a:t>
            </a:r>
            <a:r>
              <a:rPr lang="en-US" sz="3000" err="1">
                <a:latin typeface="Times New Roman"/>
                <a:cs typeface="Times New Roman"/>
              </a:rPr>
              <a:t>chưa</a:t>
            </a:r>
            <a:r>
              <a:rPr lang="en-US" sz="3000">
                <a:latin typeface="Times New Roman"/>
                <a:cs typeface="Times New Roman"/>
              </a:rPr>
              <a:t> </a:t>
            </a:r>
            <a:r>
              <a:rPr lang="en-US" sz="3000" err="1">
                <a:latin typeface="Times New Roman"/>
                <a:cs typeface="Times New Roman"/>
              </a:rPr>
              <a:t>lập</a:t>
            </a:r>
            <a:r>
              <a:rPr lang="en-US" sz="3000">
                <a:latin typeface="Times New Roman"/>
                <a:cs typeface="Times New Roman"/>
              </a:rPr>
              <a:t> </a:t>
            </a:r>
            <a:r>
              <a:rPr lang="en-US" sz="3000" err="1">
                <a:latin typeface="Times New Roman"/>
                <a:cs typeface="Times New Roman"/>
              </a:rPr>
              <a:t>gia</a:t>
            </a:r>
            <a:r>
              <a:rPr lang="en-US" sz="3000">
                <a:latin typeface="Times New Roman"/>
                <a:cs typeface="Times New Roman"/>
              </a:rPr>
              <a:t> </a:t>
            </a:r>
            <a:r>
              <a:rPr lang="en-US" sz="3000" err="1">
                <a:latin typeface="Times New Roman"/>
                <a:cs typeface="Times New Roman"/>
              </a:rPr>
              <a:t>đình</a:t>
            </a:r>
            <a:r>
              <a:rPr lang="en-US" sz="3000">
                <a:latin typeface="Times New Roman"/>
                <a:cs typeface="Times New Roman"/>
              </a:rPr>
              <a:t>, </a:t>
            </a:r>
            <a:r>
              <a:rPr lang="en-US" sz="3000" err="1">
                <a:latin typeface="Times New Roman"/>
                <a:cs typeface="Times New Roman"/>
              </a:rPr>
              <a:t>là</a:t>
            </a:r>
            <a:r>
              <a:rPr lang="en-US" sz="3000">
                <a:latin typeface="Times New Roman"/>
                <a:cs typeface="Times New Roman"/>
              </a:rPr>
              <a:t> con </a:t>
            </a:r>
            <a:r>
              <a:rPr lang="en-US" sz="3000" err="1">
                <a:latin typeface="Times New Roman"/>
                <a:cs typeface="Times New Roman"/>
              </a:rPr>
              <a:t>út</a:t>
            </a:r>
            <a:r>
              <a:rPr lang="en-US" sz="3000">
                <a:latin typeface="Times New Roman"/>
                <a:cs typeface="Times New Roman"/>
              </a:rPr>
              <a:t> </a:t>
            </a:r>
            <a:r>
              <a:rPr lang="en-US" sz="3000" err="1">
                <a:latin typeface="Times New Roman"/>
                <a:cs typeface="Times New Roman"/>
              </a:rPr>
              <a:t>trong</a:t>
            </a:r>
            <a:r>
              <a:rPr lang="en-US" sz="3000">
                <a:latin typeface="Times New Roman"/>
                <a:cs typeface="Times New Roman"/>
              </a:rPr>
              <a:t> </a:t>
            </a:r>
            <a:r>
              <a:rPr lang="en-US" sz="3000" err="1">
                <a:latin typeface="Times New Roman"/>
                <a:cs typeface="Times New Roman"/>
              </a:rPr>
              <a:t>gia</a:t>
            </a:r>
            <a:r>
              <a:rPr lang="en-US" sz="3000">
                <a:latin typeface="Times New Roman"/>
                <a:cs typeface="Times New Roman"/>
              </a:rPr>
              <a:t> </a:t>
            </a:r>
            <a:r>
              <a:rPr lang="en-US" sz="3000" err="1">
                <a:latin typeface="Times New Roman"/>
                <a:cs typeface="Times New Roman"/>
              </a:rPr>
              <a:t>đình</a:t>
            </a:r>
            <a:r>
              <a:rPr lang="en-US" sz="3000">
                <a:latin typeface="Times New Roman"/>
                <a:cs typeface="Times New Roman"/>
              </a:rPr>
              <a:t> </a:t>
            </a:r>
            <a:r>
              <a:rPr lang="en-US" sz="3000" err="1">
                <a:latin typeface="Times New Roman"/>
                <a:cs typeface="Times New Roman"/>
              </a:rPr>
              <a:t>có</a:t>
            </a:r>
            <a:r>
              <a:rPr lang="en-US" sz="3000">
                <a:latin typeface="Times New Roman"/>
                <a:cs typeface="Times New Roman"/>
              </a:rPr>
              <a:t> </a:t>
            </a:r>
            <a:r>
              <a:rPr lang="vi-VN" sz="3000">
                <a:latin typeface="Times New Roman"/>
                <a:cs typeface="Times New Roman"/>
              </a:rPr>
              <a:t>6 anh chị em. Bố mất do UT phổi; Mẹ già &gt;60T</a:t>
            </a:r>
            <a:endParaRPr lang="vi-VN" sz="3000">
              <a:latin typeface="Times New Roman" panose="02020603050405020304" pitchFamily="18" charset="0"/>
              <a:cs typeface="Times New Roman" panose="02020603050405020304" pitchFamily="18" charset="0"/>
            </a:endParaRPr>
          </a:p>
          <a:p>
            <a:pPr algn="just"/>
            <a:r>
              <a:rPr lang="en-US" sz="3000">
                <a:latin typeface="Times New Roman"/>
                <a:cs typeface="Times New Roman"/>
              </a:rPr>
              <a:t>Kinh </a:t>
            </a:r>
            <a:r>
              <a:rPr lang="en-US" sz="3000" err="1">
                <a:latin typeface="Times New Roman"/>
                <a:cs typeface="Times New Roman"/>
              </a:rPr>
              <a:t>tế</a:t>
            </a:r>
            <a:r>
              <a:rPr lang="en-US" sz="3000">
                <a:latin typeface="Times New Roman"/>
                <a:cs typeface="Times New Roman"/>
              </a:rPr>
              <a:t>: </a:t>
            </a:r>
            <a:r>
              <a:rPr lang="vi-VN" sz="3000">
                <a:latin typeface="Times New Roman"/>
                <a:cs typeface="Times New Roman"/>
              </a:rPr>
              <a:t>đủ</a:t>
            </a:r>
            <a:r>
              <a:rPr lang="en-US" sz="3000">
                <a:latin typeface="Times New Roman"/>
                <a:cs typeface="Times New Roman"/>
              </a:rPr>
              <a:t>, </a:t>
            </a:r>
            <a:r>
              <a:rPr lang="en-US" sz="3000" err="1">
                <a:latin typeface="Times New Roman"/>
                <a:cs typeface="Times New Roman"/>
              </a:rPr>
              <a:t>có</a:t>
            </a:r>
            <a:r>
              <a:rPr lang="en-US" sz="3000">
                <a:latin typeface="Times New Roman"/>
                <a:cs typeface="Times New Roman"/>
              </a:rPr>
              <a:t> BHYT</a:t>
            </a:r>
            <a:r>
              <a:rPr lang="vi-VN" sz="3000">
                <a:latin typeface="Times New Roman"/>
                <a:cs typeface="Times New Roman"/>
              </a:rPr>
              <a:t>: BN vừa ra trường chưa đi làm, chưa có nguồn thu nhập/ tiết kiệm </a:t>
            </a:r>
            <a:r>
              <a:rPr lang="vi-VN" sz="3000">
                <a:latin typeface="Times New Roman"/>
                <a:cs typeface="Times New Roman"/>
                <a:sym typeface="Wingdings" pitchFamily="2" charset="2"/>
              </a:rPr>
              <a:t> chủ yếu từ gia đình cung cấp, theo đánh giá chỉ vừa đủ cho BN</a:t>
            </a:r>
            <a:endParaRPr lang="en-US" sz="3000">
              <a:latin typeface="Times New Roman"/>
              <a:cs typeface="Times New Roman"/>
            </a:endParaRPr>
          </a:p>
          <a:p>
            <a:pPr algn="just"/>
            <a:r>
              <a:rPr lang="en-US" sz="3000" err="1">
                <a:latin typeface="Times New Roman"/>
                <a:cs typeface="Times New Roman"/>
              </a:rPr>
              <a:t>Người</a:t>
            </a:r>
            <a:r>
              <a:rPr lang="en-US" sz="3000">
                <a:latin typeface="Times New Roman"/>
                <a:cs typeface="Times New Roman"/>
              </a:rPr>
              <a:t> </a:t>
            </a:r>
            <a:r>
              <a:rPr lang="en-US" sz="3000" err="1">
                <a:latin typeface="Times New Roman"/>
                <a:cs typeface="Times New Roman"/>
              </a:rPr>
              <a:t>đại</a:t>
            </a:r>
            <a:r>
              <a:rPr lang="en-US" sz="3000">
                <a:latin typeface="Times New Roman"/>
                <a:cs typeface="Times New Roman"/>
              </a:rPr>
              <a:t> </a:t>
            </a:r>
            <a:r>
              <a:rPr lang="en-US" sz="3000" err="1">
                <a:latin typeface="Times New Roman"/>
                <a:cs typeface="Times New Roman"/>
              </a:rPr>
              <a:t>diện</a:t>
            </a:r>
            <a:r>
              <a:rPr lang="en-US" sz="3000">
                <a:latin typeface="Times New Roman"/>
                <a:cs typeface="Times New Roman"/>
              </a:rPr>
              <a:t> y khoa: </a:t>
            </a:r>
            <a:r>
              <a:rPr lang="en-US" sz="3000" err="1">
                <a:latin typeface="Times New Roman"/>
                <a:cs typeface="Times New Roman"/>
              </a:rPr>
              <a:t>Chị</a:t>
            </a:r>
            <a:r>
              <a:rPr lang="en-US" sz="3000">
                <a:latin typeface="Times New Roman"/>
                <a:cs typeface="Times New Roman"/>
              </a:rPr>
              <a:t> </a:t>
            </a:r>
            <a:r>
              <a:rPr lang="en-US" sz="3000" err="1">
                <a:latin typeface="Times New Roman"/>
                <a:cs typeface="Times New Roman"/>
              </a:rPr>
              <a:t>gái</a:t>
            </a:r>
            <a:r>
              <a:rPr lang="en-US" sz="3000">
                <a:latin typeface="Times New Roman"/>
                <a:cs typeface="Times New Roman"/>
              </a:rPr>
              <a:t> </a:t>
            </a:r>
            <a:r>
              <a:rPr lang="en-US" sz="3000" err="1">
                <a:latin typeface="Times New Roman"/>
                <a:cs typeface="Times New Roman"/>
              </a:rPr>
              <a:t>thứ</a:t>
            </a:r>
            <a:r>
              <a:rPr lang="en-US" sz="3000">
                <a:latin typeface="Times New Roman"/>
                <a:cs typeface="Times New Roman"/>
              </a:rPr>
              <a:t> 6</a:t>
            </a:r>
          </a:p>
          <a:p>
            <a:pPr algn="just"/>
            <a:r>
              <a:rPr lang="en-US" sz="3000">
                <a:latin typeface="Times New Roman"/>
                <a:cs typeface="Times New Roman"/>
              </a:rPr>
              <a:t>Tâm </a:t>
            </a:r>
            <a:r>
              <a:rPr lang="en-US" sz="3000" err="1">
                <a:latin typeface="Times New Roman"/>
                <a:cs typeface="Times New Roman"/>
              </a:rPr>
              <a:t>linh</a:t>
            </a:r>
            <a:r>
              <a:rPr lang="en-US" sz="3000">
                <a:latin typeface="Times New Roman"/>
                <a:cs typeface="Times New Roman"/>
              </a:rPr>
              <a:t>, </a:t>
            </a:r>
            <a:r>
              <a:rPr lang="en-US" sz="3000" err="1">
                <a:latin typeface="Times New Roman"/>
                <a:cs typeface="Times New Roman"/>
              </a:rPr>
              <a:t>văn</a:t>
            </a:r>
            <a:r>
              <a:rPr lang="en-US" sz="3000">
                <a:latin typeface="Times New Roman"/>
                <a:cs typeface="Times New Roman"/>
              </a:rPr>
              <a:t> </a:t>
            </a:r>
            <a:r>
              <a:rPr lang="en-US" sz="3000" err="1">
                <a:latin typeface="Times New Roman"/>
                <a:cs typeface="Times New Roman"/>
              </a:rPr>
              <a:t>hoá</a:t>
            </a:r>
            <a:r>
              <a:rPr lang="en-US" sz="3000">
                <a:latin typeface="Times New Roman"/>
                <a:cs typeface="Times New Roman"/>
              </a:rPr>
              <a:t>: </a:t>
            </a:r>
            <a:r>
              <a:rPr lang="en-US" sz="3000" err="1">
                <a:latin typeface="Times New Roman"/>
                <a:cs typeface="Times New Roman"/>
              </a:rPr>
              <a:t>Không</a:t>
            </a:r>
            <a:r>
              <a:rPr lang="vi-VN" sz="3000">
                <a:latin typeface="Times New Roman"/>
                <a:cs typeface="Times New Roman"/>
              </a:rPr>
              <a:t> theo tôn giáo nào</a:t>
            </a:r>
            <a:endParaRPr lang="en-US" sz="3000">
              <a:latin typeface="Times New Roman"/>
              <a:cs typeface="Times New Roman"/>
            </a:endParaRPr>
          </a:p>
          <a:p>
            <a:pPr algn="just"/>
            <a:r>
              <a:rPr lang="en-US" sz="3000" err="1">
                <a:latin typeface="Times New Roman"/>
                <a:cs typeface="Times New Roman"/>
              </a:rPr>
              <a:t>Ước</a:t>
            </a:r>
            <a:r>
              <a:rPr lang="en-US" sz="3000">
                <a:latin typeface="Times New Roman"/>
                <a:cs typeface="Times New Roman"/>
              </a:rPr>
              <a:t> </a:t>
            </a:r>
            <a:r>
              <a:rPr lang="en-US" sz="3000" err="1">
                <a:latin typeface="Times New Roman"/>
                <a:cs typeface="Times New Roman"/>
              </a:rPr>
              <a:t>muốn</a:t>
            </a:r>
            <a:r>
              <a:rPr lang="en-US" sz="3000">
                <a:latin typeface="Times New Roman"/>
                <a:cs typeface="Times New Roman"/>
              </a:rPr>
              <a:t> </a:t>
            </a:r>
            <a:r>
              <a:rPr lang="en-US" sz="3000" err="1">
                <a:latin typeface="Times New Roman"/>
                <a:cs typeface="Times New Roman"/>
              </a:rPr>
              <a:t>của</a:t>
            </a:r>
            <a:r>
              <a:rPr lang="en-US" sz="3000">
                <a:latin typeface="Times New Roman"/>
                <a:cs typeface="Times New Roman"/>
              </a:rPr>
              <a:t> </a:t>
            </a:r>
            <a:r>
              <a:rPr lang="en-US" sz="3000" err="1">
                <a:latin typeface="Times New Roman"/>
                <a:cs typeface="Times New Roman"/>
              </a:rPr>
              <a:t>gia</a:t>
            </a:r>
            <a:r>
              <a:rPr lang="en-US" sz="3000">
                <a:latin typeface="Times New Roman"/>
                <a:cs typeface="Times New Roman"/>
              </a:rPr>
              <a:t> </a:t>
            </a:r>
            <a:r>
              <a:rPr lang="en-US" sz="3000" err="1">
                <a:latin typeface="Times New Roman"/>
                <a:cs typeface="Times New Roman"/>
              </a:rPr>
              <a:t>đình</a:t>
            </a:r>
            <a:r>
              <a:rPr lang="en-US" sz="3000">
                <a:latin typeface="Times New Roman"/>
                <a:cs typeface="Times New Roman"/>
              </a:rPr>
              <a:t>: </a:t>
            </a:r>
            <a:r>
              <a:rPr lang="en-US" sz="3000" err="1">
                <a:latin typeface="Times New Roman"/>
                <a:cs typeface="Times New Roman"/>
              </a:rPr>
              <a:t>Nâng</a:t>
            </a:r>
            <a:r>
              <a:rPr lang="en-US" sz="3000">
                <a:latin typeface="Times New Roman"/>
                <a:cs typeface="Times New Roman"/>
              </a:rPr>
              <a:t> </a:t>
            </a:r>
            <a:r>
              <a:rPr lang="en-US" sz="3000" err="1">
                <a:latin typeface="Times New Roman"/>
                <a:cs typeface="Times New Roman"/>
              </a:rPr>
              <a:t>đỡ</a:t>
            </a:r>
            <a:r>
              <a:rPr lang="en-US" sz="3000">
                <a:latin typeface="Times New Roman"/>
                <a:cs typeface="Times New Roman"/>
              </a:rPr>
              <a:t>, </a:t>
            </a:r>
            <a:r>
              <a:rPr lang="en-US" sz="3000" err="1">
                <a:latin typeface="Times New Roman"/>
                <a:cs typeface="Times New Roman"/>
              </a:rPr>
              <a:t>giảm</a:t>
            </a:r>
            <a:r>
              <a:rPr lang="en-US" sz="3000">
                <a:latin typeface="Times New Roman"/>
                <a:cs typeface="Times New Roman"/>
              </a:rPr>
              <a:t> </a:t>
            </a:r>
            <a:r>
              <a:rPr lang="en-US" sz="3000" err="1">
                <a:latin typeface="Times New Roman"/>
                <a:cs typeface="Times New Roman"/>
              </a:rPr>
              <a:t>nhẹ</a:t>
            </a:r>
            <a:r>
              <a:rPr lang="en-US" sz="3000">
                <a:latin typeface="Times New Roman"/>
                <a:cs typeface="Times New Roman"/>
              </a:rPr>
              <a:t> </a:t>
            </a:r>
            <a:r>
              <a:rPr lang="en-US" sz="3000" err="1">
                <a:latin typeface="Times New Roman"/>
                <a:cs typeface="Times New Roman"/>
              </a:rPr>
              <a:t>triệu</a:t>
            </a:r>
            <a:r>
              <a:rPr lang="en-US" sz="3000">
                <a:latin typeface="Times New Roman"/>
                <a:cs typeface="Times New Roman"/>
              </a:rPr>
              <a:t> </a:t>
            </a:r>
            <a:r>
              <a:rPr lang="en-US" sz="3000" err="1">
                <a:latin typeface="Times New Roman"/>
                <a:cs typeface="Times New Roman"/>
              </a:rPr>
              <a:t>chứng</a:t>
            </a:r>
            <a:r>
              <a:rPr lang="vi-VN" sz="3000">
                <a:latin typeface="Times New Roman"/>
                <a:cs typeface="Times New Roman"/>
              </a:rPr>
              <a:t>: giảm đau, giảm phù, ăn ngủ được, có thể tiếp tục thực hiện hóa trị.</a:t>
            </a:r>
            <a:endParaRPr lang="en-US" sz="3000">
              <a:latin typeface="Times New Roman"/>
              <a:cs typeface="Times New Roman"/>
            </a:endParaRPr>
          </a:p>
          <a:p>
            <a:pPr algn="just"/>
            <a:r>
              <a:rPr lang="en-US" sz="3000" err="1">
                <a:latin typeface="Times New Roman"/>
                <a:cs typeface="Times New Roman"/>
              </a:rPr>
              <a:t>Xung</a:t>
            </a:r>
            <a:r>
              <a:rPr lang="en-US" sz="3000">
                <a:latin typeface="Times New Roman"/>
                <a:cs typeface="Times New Roman"/>
              </a:rPr>
              <a:t> </a:t>
            </a:r>
            <a:r>
              <a:rPr lang="en-US" sz="3000" err="1">
                <a:latin typeface="Times New Roman"/>
                <a:cs typeface="Times New Roman"/>
              </a:rPr>
              <a:t>đột</a:t>
            </a:r>
            <a:r>
              <a:rPr lang="en-US" sz="3000">
                <a:latin typeface="Times New Roman"/>
                <a:cs typeface="Times New Roman"/>
              </a:rPr>
              <a:t> </a:t>
            </a:r>
            <a:r>
              <a:rPr lang="en-US" sz="3000" err="1">
                <a:latin typeface="Times New Roman"/>
                <a:cs typeface="Times New Roman"/>
              </a:rPr>
              <a:t>của</a:t>
            </a:r>
            <a:r>
              <a:rPr lang="en-US" sz="3000">
                <a:latin typeface="Times New Roman"/>
                <a:cs typeface="Times New Roman"/>
              </a:rPr>
              <a:t> </a:t>
            </a:r>
            <a:r>
              <a:rPr lang="en-US" sz="3000" err="1">
                <a:latin typeface="Times New Roman"/>
                <a:cs typeface="Times New Roman"/>
              </a:rPr>
              <a:t>gia</a:t>
            </a:r>
            <a:r>
              <a:rPr lang="en-US" sz="3000">
                <a:latin typeface="Times New Roman"/>
                <a:cs typeface="Times New Roman"/>
              </a:rPr>
              <a:t> </a:t>
            </a:r>
            <a:r>
              <a:rPr lang="en-US" sz="3000" err="1">
                <a:latin typeface="Times New Roman"/>
                <a:cs typeface="Times New Roman"/>
              </a:rPr>
              <a:t>đình</a:t>
            </a:r>
            <a:r>
              <a:rPr lang="en-US" sz="3000">
                <a:latin typeface="Times New Roman"/>
                <a:cs typeface="Times New Roman"/>
              </a:rPr>
              <a:t>: </a:t>
            </a:r>
            <a:r>
              <a:rPr lang="en-US" sz="3000" err="1">
                <a:latin typeface="Times New Roman"/>
                <a:cs typeface="Times New Roman"/>
              </a:rPr>
              <a:t>Không</a:t>
            </a:r>
            <a:r>
              <a:rPr lang="vi-VN" sz="3000">
                <a:latin typeface="Times New Roman"/>
                <a:cs typeface="Times New Roman"/>
              </a:rPr>
              <a:t> có mâu thuẫn trong quyết định điều trị cho BN</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0" y="92076"/>
            <a:ext cx="990600" cy="990600"/>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79871" y="0"/>
            <a:ext cx="1164129" cy="1244600"/>
          </a:xfrm>
          <a:prstGeom prst="rect">
            <a:avLst/>
          </a:prstGeom>
        </p:spPr>
      </p:pic>
      <p:sp>
        <p:nvSpPr>
          <p:cNvPr id="6" name="Date Placeholder 5"/>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46641C8-4788-4698-9600-F4736C241797}" type="datetime1">
              <a:rPr kumimoji="0" lang="vi-VN"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14/02/2023</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8" name="Slide Number Placeholder 7"/>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pic>
        <p:nvPicPr>
          <p:cNvPr id="9" name="Hình ảnh 8" descr="Ảnh có chứa văn bản, ký hiệu&#10;&#10;Mô tả được tự động tạo">
            <a:extLst>
              <a:ext uri="{FF2B5EF4-FFF2-40B4-BE49-F238E27FC236}">
                <a16:creationId xmlns:a16="http://schemas.microsoft.com/office/drawing/2014/main" id="{19DAEFD1-0BB9-D3F9-4BC3-6DE65F9B575C}"/>
              </a:ext>
            </a:extLst>
          </p:cNvPr>
          <p:cNvPicPr>
            <a:picLocks noChangeAspect="1"/>
          </p:cNvPicPr>
          <p:nvPr/>
        </p:nvPicPr>
        <p:blipFill>
          <a:blip r:embed="rId4"/>
          <a:stretch>
            <a:fillRect/>
          </a:stretch>
        </p:blipFill>
        <p:spPr>
          <a:xfrm>
            <a:off x="7679364" y="6520"/>
            <a:ext cx="1467294" cy="1422356"/>
          </a:xfrm>
          <a:prstGeom prst="rect">
            <a:avLst/>
          </a:prstGeom>
        </p:spPr>
      </p:pic>
    </p:spTree>
    <p:extLst>
      <p:ext uri="{BB962C8B-B14F-4D97-AF65-F5344CB8AC3E}">
        <p14:creationId xmlns:p14="http://schemas.microsoft.com/office/powerpoint/2010/main" val="29881759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b="1">
                <a:solidFill>
                  <a:srgbClr val="000099"/>
                </a:solidFill>
                <a:latin typeface="Arial"/>
                <a:cs typeface="Arial"/>
              </a:rPr>
              <a:t>Lược qua các cơ quan</a:t>
            </a:r>
          </a:p>
        </p:txBody>
      </p:sp>
      <p:sp>
        <p:nvSpPr>
          <p:cNvPr id="4" name="Date Placeholder 3"/>
          <p:cNvSpPr>
            <a:spLocks noGrp="1"/>
          </p:cNvSpPr>
          <p:nvPr>
            <p:ph type="dt" sz="half" idx="10"/>
          </p:nvPr>
        </p:nvSpPr>
        <p:spPr/>
        <p:txBody>
          <a:bodyPr/>
          <a:lstStyle/>
          <a:p>
            <a:fld id="{0403AEBB-287B-4825-BD09-E940057743F4}" type="datetime1">
              <a:rPr lang="vi-VN" smtClean="0"/>
              <a:t>14/02/2023</a:t>
            </a:fld>
            <a:endParaRPr lang="en-US"/>
          </a:p>
        </p:txBody>
      </p:sp>
      <p:sp>
        <p:nvSpPr>
          <p:cNvPr id="8" name="Slide Number Placeholder 7"/>
          <p:cNvSpPr>
            <a:spLocks noGrp="1"/>
          </p:cNvSpPr>
          <p:nvPr>
            <p:ph type="sldNum" sz="quarter" idx="12"/>
          </p:nvPr>
        </p:nvSpPr>
        <p:spPr/>
        <p:txBody>
          <a:bodyPr/>
          <a:lstStyle/>
          <a:p>
            <a:fld id="{B6F15528-21DE-4FAA-801E-634DDDAF4B2B}" type="slidenum">
              <a:rPr lang="en-US" smtClean="0"/>
              <a:t>9</a:t>
            </a:fld>
            <a:endParaRPr lang="en-US"/>
          </a:p>
        </p:txBody>
      </p:sp>
      <p:pic>
        <p:nvPicPr>
          <p:cNvPr id="9" name="Picture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79871" y="0"/>
            <a:ext cx="1164129" cy="1244600"/>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2400" y="92076"/>
            <a:ext cx="990600" cy="990600"/>
          </a:xfrm>
          <a:prstGeom prst="rect">
            <a:avLst/>
          </a:prstGeom>
        </p:spPr>
      </p:pic>
      <p:sp>
        <p:nvSpPr>
          <p:cNvPr id="6" name="Chỗ dành sẵn cho Nội dung 5">
            <a:extLst>
              <a:ext uri="{FF2B5EF4-FFF2-40B4-BE49-F238E27FC236}">
                <a16:creationId xmlns:a16="http://schemas.microsoft.com/office/drawing/2014/main" id="{F01ACBBA-F228-17CA-2898-F504DB920759}"/>
              </a:ext>
            </a:extLst>
          </p:cNvPr>
          <p:cNvSpPr>
            <a:spLocks noGrp="1"/>
          </p:cNvSpPr>
          <p:nvPr>
            <p:ph idx="1"/>
          </p:nvPr>
        </p:nvSpPr>
        <p:spPr/>
        <p:txBody>
          <a:bodyPr vert="horz" lIns="91440" tIns="45720" rIns="91440" bIns="45720" rtlCol="0" anchor="t">
            <a:normAutofit/>
          </a:bodyPr>
          <a:lstStyle/>
          <a:p>
            <a:pPr marL="0" indent="0">
              <a:buNone/>
            </a:pPr>
            <a:r>
              <a:rPr lang="vi-VN" sz="1800" b="1">
                <a:latin typeface="Times New Roman"/>
                <a:cs typeface="Arial"/>
              </a:rPr>
              <a:t>Khám lúc 11h ngày 6/2/2023</a:t>
            </a:r>
            <a:endParaRPr lang="vi-VN">
              <a:latin typeface="Times New Roman"/>
              <a:cs typeface="Arial" panose="020B0604020202020204" pitchFamily="34" charset="0"/>
            </a:endParaRPr>
          </a:p>
          <a:p>
            <a:pPr marL="514350" indent="-514350">
              <a:buFont typeface="Calibri" panose="020B0604020202020204" pitchFamily="34" charset="0"/>
              <a:buChar char="-"/>
            </a:pPr>
            <a:r>
              <a:rPr lang="vi-VN" sz="1800">
                <a:latin typeface="Times New Roman"/>
                <a:cs typeface="Arial"/>
              </a:rPr>
              <a:t>Phù hai chi dưới</a:t>
            </a:r>
            <a:endParaRPr lang="vi-VN" sz="1800">
              <a:latin typeface="Times New Roman"/>
              <a:cs typeface="Arial" panose="020B0604020202020204" pitchFamily="34" charset="0"/>
            </a:endParaRPr>
          </a:p>
          <a:p>
            <a:pPr>
              <a:buFont typeface="Calibri" panose="020B0604020202020204" pitchFamily="34" charset="0"/>
              <a:buChar char="-"/>
            </a:pPr>
            <a:r>
              <a:rPr lang="vi" sz="1800">
                <a:latin typeface="Times New Roman"/>
                <a:ea typeface="+mn-lt"/>
                <a:cs typeface="Arial"/>
              </a:rPr>
              <a:t>Tim mạch: Không đau ngực, không khó thở</a:t>
            </a:r>
            <a:endParaRPr lang="vi-VN" sz="1800">
              <a:latin typeface="Times New Roman"/>
              <a:ea typeface="+mn-lt"/>
              <a:cs typeface="Arial" panose="020B0604020202020204" pitchFamily="34" charset="0"/>
            </a:endParaRPr>
          </a:p>
          <a:p>
            <a:pPr>
              <a:buFont typeface="Calibri" panose="020B0604020202020204" pitchFamily="34" charset="0"/>
              <a:buChar char="-"/>
            </a:pPr>
            <a:r>
              <a:rPr lang="vi" sz="1800">
                <a:latin typeface="Times New Roman"/>
                <a:ea typeface="+mn-lt"/>
                <a:cs typeface="Arial"/>
              </a:rPr>
              <a:t>Hô hấp: Không khó thở, </a:t>
            </a:r>
            <a:r>
              <a:rPr lang="en-US" sz="1800">
                <a:latin typeface="Times New Roman"/>
                <a:ea typeface="+mn-lt"/>
                <a:cs typeface="+mn-lt"/>
              </a:rPr>
              <a:t>ho </a:t>
            </a:r>
            <a:r>
              <a:rPr lang="en-US" sz="1800" err="1">
                <a:latin typeface="Times New Roman"/>
                <a:ea typeface="+mn-lt"/>
                <a:cs typeface="+mn-lt"/>
              </a:rPr>
              <a:t>đàm</a:t>
            </a:r>
            <a:r>
              <a:rPr lang="en-US" sz="1800">
                <a:latin typeface="Times New Roman"/>
                <a:ea typeface="+mn-lt"/>
                <a:cs typeface="+mn-lt"/>
              </a:rPr>
              <a:t> </a:t>
            </a:r>
            <a:r>
              <a:rPr lang="en-US" sz="1800" err="1">
                <a:latin typeface="Times New Roman"/>
                <a:ea typeface="+mn-lt"/>
                <a:cs typeface="+mn-lt"/>
              </a:rPr>
              <a:t>trắng</a:t>
            </a:r>
            <a:r>
              <a:rPr lang="en-US" sz="1800">
                <a:latin typeface="Times New Roman"/>
                <a:ea typeface="+mn-lt"/>
                <a:cs typeface="+mn-lt"/>
              </a:rPr>
              <a:t> </a:t>
            </a:r>
            <a:r>
              <a:rPr lang="en-US" sz="1800" err="1">
                <a:latin typeface="Times New Roman"/>
                <a:ea typeface="+mn-lt"/>
                <a:cs typeface="+mn-lt"/>
              </a:rPr>
              <a:t>đục</a:t>
            </a:r>
            <a:endParaRPr lang="en-US" sz="1800" err="1">
              <a:latin typeface="Times New Roman"/>
              <a:ea typeface="Calibri"/>
              <a:cs typeface="Calibri"/>
            </a:endParaRPr>
          </a:p>
          <a:p>
            <a:pPr>
              <a:buFont typeface="Calibri" panose="020B0604020202020204" pitchFamily="34" charset="0"/>
              <a:buChar char="-"/>
            </a:pPr>
            <a:r>
              <a:rPr lang="vi" sz="1800">
                <a:latin typeface="Times New Roman"/>
                <a:ea typeface="+mn-lt"/>
                <a:cs typeface="Arial"/>
              </a:rPr>
              <a:t>Tiêu </a:t>
            </a:r>
            <a:r>
              <a:rPr lang="vi" sz="1800" err="1">
                <a:latin typeface="Times New Roman"/>
                <a:ea typeface="+mn-lt"/>
                <a:cs typeface="Arial"/>
              </a:rPr>
              <a:t>hoá</a:t>
            </a:r>
            <a:r>
              <a:rPr lang="vi" sz="1800">
                <a:latin typeface="Times New Roman"/>
                <a:ea typeface="+mn-lt"/>
                <a:cs typeface="Arial"/>
              </a:rPr>
              <a:t>: </a:t>
            </a:r>
            <a:r>
              <a:rPr lang="en-US" sz="1800" err="1">
                <a:latin typeface="Times New Roman"/>
                <a:ea typeface="+mn-lt"/>
                <a:cs typeface="+mn-lt"/>
              </a:rPr>
              <a:t>không</a:t>
            </a:r>
            <a:r>
              <a:rPr lang="en-US" sz="1800">
                <a:latin typeface="Times New Roman"/>
                <a:ea typeface="+mn-lt"/>
                <a:cs typeface="+mn-lt"/>
              </a:rPr>
              <a:t> </a:t>
            </a:r>
            <a:r>
              <a:rPr lang="en-US" sz="1800" err="1">
                <a:latin typeface="Times New Roman"/>
                <a:ea typeface="+mn-lt"/>
                <a:cs typeface="+mn-lt"/>
              </a:rPr>
              <a:t>tiêu</a:t>
            </a:r>
            <a:r>
              <a:rPr lang="en-US" sz="1800">
                <a:latin typeface="Times New Roman"/>
                <a:ea typeface="+mn-lt"/>
                <a:cs typeface="+mn-lt"/>
              </a:rPr>
              <a:t> </a:t>
            </a:r>
            <a:r>
              <a:rPr lang="en-US" sz="1800" err="1">
                <a:latin typeface="Times New Roman"/>
                <a:ea typeface="+mn-lt"/>
                <a:cs typeface="+mn-lt"/>
              </a:rPr>
              <a:t>chảy</a:t>
            </a:r>
            <a:r>
              <a:rPr lang="en-US" sz="1800">
                <a:latin typeface="Times New Roman"/>
                <a:ea typeface="+mn-lt"/>
                <a:cs typeface="+mn-lt"/>
              </a:rPr>
              <a:t>, </a:t>
            </a:r>
            <a:r>
              <a:rPr lang="en-US" sz="1800" err="1">
                <a:latin typeface="Times New Roman"/>
                <a:ea typeface="+mn-lt"/>
                <a:cs typeface="+mn-lt"/>
              </a:rPr>
              <a:t>táo</a:t>
            </a:r>
            <a:r>
              <a:rPr lang="en-US" sz="1800">
                <a:latin typeface="Times New Roman"/>
                <a:ea typeface="+mn-lt"/>
                <a:cs typeface="+mn-lt"/>
              </a:rPr>
              <a:t> </a:t>
            </a:r>
            <a:r>
              <a:rPr lang="en-US" sz="1800" err="1">
                <a:latin typeface="Times New Roman"/>
                <a:ea typeface="+mn-lt"/>
                <a:cs typeface="+mn-lt"/>
              </a:rPr>
              <a:t>bón</a:t>
            </a:r>
            <a:endParaRPr lang="vi-VN" sz="1800" err="1">
              <a:latin typeface="Times New Roman"/>
              <a:ea typeface="+mn-lt"/>
              <a:cs typeface="Arial" panose="020B0604020202020204" pitchFamily="34" charset="0"/>
            </a:endParaRPr>
          </a:p>
          <a:p>
            <a:pPr>
              <a:buFont typeface="Calibri" panose="020B0604020202020204" pitchFamily="34" charset="0"/>
              <a:buChar char="-"/>
            </a:pPr>
            <a:r>
              <a:rPr lang="vi" sz="1800">
                <a:latin typeface="Times New Roman"/>
                <a:ea typeface="+mn-lt"/>
                <a:cs typeface="Arial"/>
              </a:rPr>
              <a:t>Thận niệu:</a:t>
            </a:r>
            <a:r>
              <a:rPr lang="en-US" sz="1800">
                <a:latin typeface="Times New Roman"/>
                <a:ea typeface="+mn-lt"/>
                <a:cs typeface="+mn-lt"/>
              </a:rPr>
              <a:t> </a:t>
            </a:r>
            <a:r>
              <a:rPr lang="en-US" sz="1800" err="1">
                <a:latin typeface="Times New Roman"/>
                <a:ea typeface="+mn-lt"/>
                <a:cs typeface="+mn-lt"/>
              </a:rPr>
              <a:t>tiểu</a:t>
            </a:r>
            <a:r>
              <a:rPr lang="en-US" sz="1800">
                <a:latin typeface="Times New Roman"/>
                <a:ea typeface="+mn-lt"/>
                <a:cs typeface="+mn-lt"/>
              </a:rPr>
              <a:t> </a:t>
            </a:r>
            <a:r>
              <a:rPr lang="en-US" sz="1800" err="1">
                <a:latin typeface="Times New Roman"/>
                <a:ea typeface="+mn-lt"/>
                <a:cs typeface="+mn-lt"/>
              </a:rPr>
              <a:t>vàng</a:t>
            </a:r>
            <a:r>
              <a:rPr lang="en-US" sz="1800">
                <a:latin typeface="Times New Roman"/>
                <a:ea typeface="+mn-lt"/>
                <a:cs typeface="+mn-lt"/>
              </a:rPr>
              <a:t> </a:t>
            </a:r>
            <a:r>
              <a:rPr lang="en-US" sz="1800" err="1">
                <a:latin typeface="Times New Roman"/>
                <a:ea typeface="+mn-lt"/>
                <a:cs typeface="+mn-lt"/>
              </a:rPr>
              <a:t>trong</a:t>
            </a:r>
            <a:r>
              <a:rPr lang="en-US" sz="1800">
                <a:latin typeface="Times New Roman"/>
                <a:ea typeface="+mn-lt"/>
                <a:cs typeface="+mn-lt"/>
              </a:rPr>
              <a:t>, </a:t>
            </a:r>
            <a:r>
              <a:rPr lang="en-US" sz="1800" err="1">
                <a:latin typeface="Times New Roman"/>
                <a:ea typeface="+mn-lt"/>
                <a:cs typeface="+mn-lt"/>
              </a:rPr>
              <a:t>không</a:t>
            </a:r>
            <a:r>
              <a:rPr lang="en-US" sz="1800">
                <a:latin typeface="Times New Roman"/>
                <a:ea typeface="+mn-lt"/>
                <a:cs typeface="+mn-lt"/>
              </a:rPr>
              <a:t> </a:t>
            </a:r>
            <a:r>
              <a:rPr lang="en-US" sz="1800" err="1">
                <a:latin typeface="Times New Roman"/>
                <a:ea typeface="+mn-lt"/>
                <a:cs typeface="+mn-lt"/>
              </a:rPr>
              <a:t>tiểu</a:t>
            </a:r>
            <a:r>
              <a:rPr lang="en-US" sz="1800">
                <a:latin typeface="Times New Roman"/>
                <a:ea typeface="+mn-lt"/>
                <a:cs typeface="+mn-lt"/>
              </a:rPr>
              <a:t> </a:t>
            </a:r>
            <a:r>
              <a:rPr lang="en-US" sz="1800" err="1">
                <a:latin typeface="Times New Roman"/>
                <a:ea typeface="+mn-lt"/>
                <a:cs typeface="+mn-lt"/>
              </a:rPr>
              <a:t>gắt</a:t>
            </a:r>
            <a:r>
              <a:rPr lang="en-US" sz="1800">
                <a:latin typeface="Times New Roman"/>
                <a:ea typeface="+mn-lt"/>
                <a:cs typeface="+mn-lt"/>
              </a:rPr>
              <a:t> </a:t>
            </a:r>
            <a:r>
              <a:rPr lang="en-US" sz="1800" err="1">
                <a:latin typeface="Times New Roman"/>
                <a:ea typeface="+mn-lt"/>
                <a:cs typeface="+mn-lt"/>
              </a:rPr>
              <a:t>buốt</a:t>
            </a:r>
            <a:r>
              <a:rPr lang="en-US" sz="1800">
                <a:latin typeface="Times New Roman"/>
                <a:ea typeface="+mn-lt"/>
                <a:cs typeface="+mn-lt"/>
              </a:rPr>
              <a:t>,</a:t>
            </a:r>
            <a:endParaRPr lang="vi-VN" sz="1800">
              <a:latin typeface="Times New Roman"/>
              <a:ea typeface="+mn-lt"/>
              <a:cs typeface="Arial"/>
            </a:endParaRPr>
          </a:p>
          <a:p>
            <a:pPr>
              <a:buFont typeface="Calibri" panose="020B0604020202020204" pitchFamily="34" charset="0"/>
              <a:buChar char="-"/>
            </a:pPr>
            <a:r>
              <a:rPr lang="vi" sz="1800">
                <a:latin typeface="Times New Roman"/>
                <a:ea typeface="+mn-lt"/>
                <a:cs typeface="Arial"/>
              </a:rPr>
              <a:t>Cơ – Xương – Khớp: Không đau khớp</a:t>
            </a:r>
            <a:endParaRPr lang="vi-VN" sz="1800">
              <a:latin typeface="Times New Roman"/>
              <a:ea typeface="+mn-lt"/>
              <a:cs typeface="Arial" panose="020B0604020202020204" pitchFamily="34" charset="0"/>
            </a:endParaRPr>
          </a:p>
          <a:p>
            <a:pPr>
              <a:buFont typeface="Calibri" panose="020B0604020202020204" pitchFamily="34" charset="0"/>
              <a:buChar char="-"/>
            </a:pPr>
            <a:r>
              <a:rPr lang="vi" sz="1800">
                <a:latin typeface="Times New Roman"/>
                <a:ea typeface="+mn-lt"/>
                <a:cs typeface="Arial"/>
              </a:rPr>
              <a:t>Thần kinh: </a:t>
            </a:r>
            <a:r>
              <a:rPr lang="en-US" sz="1800" err="1">
                <a:latin typeface="Times New Roman"/>
                <a:ea typeface="+mn-lt"/>
                <a:cs typeface="+mn-lt"/>
              </a:rPr>
              <a:t>không</a:t>
            </a:r>
            <a:r>
              <a:rPr lang="en-US" sz="1800">
                <a:latin typeface="Times New Roman"/>
                <a:ea typeface="+mn-lt"/>
                <a:cs typeface="+mn-lt"/>
              </a:rPr>
              <a:t> </a:t>
            </a:r>
            <a:r>
              <a:rPr lang="en-US" sz="1800" err="1">
                <a:latin typeface="Times New Roman"/>
                <a:ea typeface="+mn-lt"/>
                <a:cs typeface="+mn-lt"/>
              </a:rPr>
              <a:t>đau</a:t>
            </a:r>
            <a:r>
              <a:rPr lang="en-US" sz="1800">
                <a:latin typeface="Times New Roman"/>
                <a:ea typeface="+mn-lt"/>
                <a:cs typeface="+mn-lt"/>
              </a:rPr>
              <a:t> </a:t>
            </a:r>
            <a:r>
              <a:rPr lang="en-US" sz="1800" err="1">
                <a:latin typeface="Times New Roman"/>
                <a:ea typeface="+mn-lt"/>
                <a:cs typeface="+mn-lt"/>
              </a:rPr>
              <a:t>đầu</a:t>
            </a:r>
            <a:r>
              <a:rPr lang="en-US" sz="1800">
                <a:latin typeface="Times New Roman"/>
                <a:ea typeface="+mn-lt"/>
                <a:cs typeface="+mn-lt"/>
              </a:rPr>
              <a:t>, </a:t>
            </a:r>
            <a:r>
              <a:rPr lang="en-US" sz="1800" err="1">
                <a:latin typeface="Times New Roman"/>
                <a:ea typeface="+mn-lt"/>
                <a:cs typeface="+mn-lt"/>
              </a:rPr>
              <a:t>không</a:t>
            </a:r>
            <a:r>
              <a:rPr lang="en-US" sz="1800">
                <a:latin typeface="Times New Roman"/>
                <a:ea typeface="+mn-lt"/>
                <a:cs typeface="+mn-lt"/>
              </a:rPr>
              <a:t> </a:t>
            </a:r>
            <a:r>
              <a:rPr lang="en-US" sz="1800" err="1">
                <a:latin typeface="Times New Roman"/>
                <a:ea typeface="+mn-lt"/>
                <a:cs typeface="+mn-lt"/>
              </a:rPr>
              <a:t>dị</a:t>
            </a:r>
            <a:r>
              <a:rPr lang="en-US" sz="1800">
                <a:latin typeface="Times New Roman"/>
                <a:ea typeface="+mn-lt"/>
                <a:cs typeface="+mn-lt"/>
              </a:rPr>
              <a:t> </a:t>
            </a:r>
            <a:r>
              <a:rPr lang="en-US" sz="1800" err="1">
                <a:latin typeface="Times New Roman"/>
                <a:ea typeface="+mn-lt"/>
                <a:cs typeface="+mn-lt"/>
              </a:rPr>
              <a:t>cảm</a:t>
            </a:r>
            <a:r>
              <a:rPr lang="en-US" sz="1800">
                <a:latin typeface="Times New Roman"/>
                <a:ea typeface="+mn-lt"/>
                <a:cs typeface="+mn-lt"/>
              </a:rPr>
              <a:t>, </a:t>
            </a:r>
            <a:r>
              <a:rPr lang="en-US" sz="1800" err="1">
                <a:latin typeface="Times New Roman"/>
                <a:ea typeface="+mn-lt"/>
                <a:cs typeface="+mn-lt"/>
              </a:rPr>
              <a:t>liệt</a:t>
            </a:r>
            <a:r>
              <a:rPr lang="en-US" sz="1800">
                <a:latin typeface="Times New Roman"/>
                <a:ea typeface="+mn-lt"/>
                <a:cs typeface="+mn-lt"/>
              </a:rPr>
              <a:t> 2 </a:t>
            </a:r>
            <a:r>
              <a:rPr lang="en-US" sz="1800" err="1">
                <a:latin typeface="Times New Roman"/>
                <a:ea typeface="+mn-lt"/>
                <a:cs typeface="+mn-lt"/>
              </a:rPr>
              <a:t>chân</a:t>
            </a:r>
            <a:endParaRPr lang="vi-VN" sz="1800">
              <a:latin typeface="Times New Roman"/>
              <a:cs typeface="Arial" panose="020B0604020202020204" pitchFamily="34" charset="0"/>
            </a:endParaRPr>
          </a:p>
          <a:p>
            <a:pPr marL="0" indent="0">
              <a:buNone/>
            </a:pPr>
            <a:endParaRPr lang="vi-VN" sz="1800">
              <a:latin typeface="Arial"/>
              <a:cs typeface="Arial" panose="020B0604020202020204" pitchFamily="34" charset="0"/>
            </a:endParaRPr>
          </a:p>
        </p:txBody>
      </p:sp>
      <p:pic>
        <p:nvPicPr>
          <p:cNvPr id="5" name="Hình ảnh 8" descr="Ảnh có chứa văn bản, ký hiệu&#10;&#10;Mô tả được tự động tạo">
            <a:extLst>
              <a:ext uri="{FF2B5EF4-FFF2-40B4-BE49-F238E27FC236}">
                <a16:creationId xmlns:a16="http://schemas.microsoft.com/office/drawing/2014/main" id="{FBA2ED7E-640E-5C21-4562-41FB39895F18}"/>
              </a:ext>
            </a:extLst>
          </p:cNvPr>
          <p:cNvPicPr>
            <a:picLocks noChangeAspect="1"/>
          </p:cNvPicPr>
          <p:nvPr/>
        </p:nvPicPr>
        <p:blipFill>
          <a:blip r:embed="rId4"/>
          <a:stretch>
            <a:fillRect/>
          </a:stretch>
        </p:blipFill>
        <p:spPr>
          <a:xfrm>
            <a:off x="7679364" y="6520"/>
            <a:ext cx="1467294" cy="1422356"/>
          </a:xfrm>
          <a:prstGeom prst="rect">
            <a:avLst/>
          </a:prstGeom>
        </p:spPr>
      </p:pic>
    </p:spTree>
    <p:extLst>
      <p:ext uri="{BB962C8B-B14F-4D97-AF65-F5344CB8AC3E}">
        <p14:creationId xmlns:p14="http://schemas.microsoft.com/office/powerpoint/2010/main" val="25145712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AAF315755108E4AB28391607C021507" ma:contentTypeVersion="2" ma:contentTypeDescription="Create a new document." ma:contentTypeScope="" ma:versionID="7b3070f8fc924139960d99190b8489e9">
  <xsd:schema xmlns:xsd="http://www.w3.org/2001/XMLSchema" xmlns:xs="http://www.w3.org/2001/XMLSchema" xmlns:p="http://schemas.microsoft.com/office/2006/metadata/properties" xmlns:ns3="d4a5fa26-1421-4596-b2a1-c3d59baf16e2" targetNamespace="http://schemas.microsoft.com/office/2006/metadata/properties" ma:root="true" ma:fieldsID="078993d7e74dc9a8753b31c2ec8a73a8" ns3:_="">
    <xsd:import namespace="d4a5fa26-1421-4596-b2a1-c3d59baf16e2"/>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4a5fa26-1421-4596-b2a1-c3d59baf16e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C8A51CC-F430-4B8D-8AC8-5F6E4CC5158D}">
  <ds:schemaRefs>
    <ds:schemaRef ds:uri="http://schemas.microsoft.com/sharepoint/v3/contenttype/forms"/>
  </ds:schemaRefs>
</ds:datastoreItem>
</file>

<file path=customXml/itemProps2.xml><?xml version="1.0" encoding="utf-8"?>
<ds:datastoreItem xmlns:ds="http://schemas.openxmlformats.org/officeDocument/2006/customXml" ds:itemID="{17D7872F-9E80-4AC1-81A1-6A2EDE21F6DA}">
  <ds:schemaRefs>
    <ds:schemaRef ds:uri="d4a5fa26-1421-4596-b2a1-c3d59baf16e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0/xmlns/"/>
    <ds:schemaRef ds:uri="http://www.w3.org/2001/XMLSchema"/>
  </ds:schemaRefs>
</ds:datastoreItem>
</file>

<file path=customXml/itemProps3.xml><?xml version="1.0" encoding="utf-8"?>
<ds:datastoreItem xmlns:ds="http://schemas.openxmlformats.org/officeDocument/2006/customXml" ds:itemID="{27D12974-CE10-45F6-83C8-99B2E335F79C}">
  <ds:schemaRefs>
    <ds:schemaRef ds:uri="http://schemas.microsoft.com/office/2006/metadata/properties"/>
    <ds:schemaRef ds:uri="http://schemas.microsoft.com/office/infopath/2007/PartnerControls"/>
    <ds:schemaRef ds:uri="http://www.w3.org/2000/xmln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Trình chiếu Trên màn hình (4:3)</PresentationFormat>
  <Slides>47</Slides>
  <Notes>5</Notes>
  <HiddenSlides>0</HiddenSlides>
  <ScaleCrop>false</ScaleCrop>
  <HeadingPairs>
    <vt:vector size="4" baseType="variant">
      <vt:variant>
        <vt:lpstr>Chủ đề</vt:lpstr>
      </vt:variant>
      <vt:variant>
        <vt:i4>1</vt:i4>
      </vt:variant>
      <vt:variant>
        <vt:lpstr>Tiêu đề Bản chiếu</vt:lpstr>
      </vt:variant>
      <vt:variant>
        <vt:i4>47</vt:i4>
      </vt:variant>
    </vt:vector>
  </HeadingPairs>
  <TitlesOfParts>
    <vt:vector size="48" baseType="lpstr">
      <vt:lpstr>Office Theme</vt:lpstr>
      <vt:lpstr>BỆNH ÁN CHĂM SÓC GIẢM NHẸ</vt:lpstr>
      <vt:lpstr>HÀNH CHÍNH</vt:lpstr>
      <vt:lpstr>LÝ DO NHẬP VIỆN</vt:lpstr>
      <vt:lpstr>BỆNH SỬ</vt:lpstr>
      <vt:lpstr>TÌNH TRẠNG LÚC NHẬP VIỆN</vt:lpstr>
      <vt:lpstr>TIỀN CĂN</vt:lpstr>
      <vt:lpstr>Bản trình bày PowerPoint</vt:lpstr>
      <vt:lpstr>GIA ĐÌNH - XÃ HỘI </vt:lpstr>
      <vt:lpstr>Lược qua các cơ quan</vt:lpstr>
      <vt:lpstr>KHÁM LÂM SÀNG </vt:lpstr>
      <vt:lpstr>KHÁM LÂM SÀNG </vt:lpstr>
      <vt:lpstr>KHÁM LÂM SÀNG</vt:lpstr>
      <vt:lpstr>Bản trình bày PowerPoint</vt:lpstr>
      <vt:lpstr>Bản trình bày PowerPoint</vt:lpstr>
      <vt:lpstr>TÓM TẮT BỆNH ÁN</vt:lpstr>
      <vt:lpstr>ĐẶT VẤN ĐỀ</vt:lpstr>
      <vt:lpstr>CHẨN ĐOÁN SƠ BỘ</vt:lpstr>
      <vt:lpstr>CHẨN ĐOÁN PHÂN BIỆT</vt:lpstr>
      <vt:lpstr>BIỆN LUẬN</vt:lpstr>
      <vt:lpstr>BIỆN LUẬN</vt:lpstr>
      <vt:lpstr>Bản trình bày PowerPoint</vt:lpstr>
      <vt:lpstr>Bản trình bày PowerPoint</vt:lpstr>
      <vt:lpstr>KẾT QUẢ CẬN LÂM SÀNG</vt:lpstr>
      <vt:lpstr>KẾT QUẢ CẬN LÂM SÀNG</vt:lpstr>
      <vt:lpstr>Bản trình bày PowerPoint</vt:lpstr>
      <vt:lpstr>KẾT QUẢ CẬN LÂM SÀNG</vt:lpstr>
      <vt:lpstr>KẾT QUẢ CẬN LÂM SÀNG</vt:lpstr>
      <vt:lpstr>KẾT QUẢ CẬN LÂM SÀNG</vt:lpstr>
      <vt:lpstr>KẾT QUẢ CẬN LÂM SÀNG</vt:lpstr>
      <vt:lpstr>Bản trình bày PowerPoint</vt:lpstr>
      <vt:lpstr>CHẨN ĐOÁN XÁC ĐỊNH </vt:lpstr>
      <vt:lpstr>HƯỚNG ĐIỀU TRỊ</vt:lpstr>
      <vt:lpstr> ĐIỀU TRỊ CỤ THỂ</vt:lpstr>
      <vt:lpstr> ĐIỀU TRỊ CỤ THỂ</vt:lpstr>
      <vt:lpstr>Bản trình bày PowerPoint</vt:lpstr>
      <vt:lpstr>Bản trình bày PowerPoint</vt:lpstr>
      <vt:lpstr>Bản trình bày PowerPoint</vt:lpstr>
      <vt:lpstr>Bản trình bày PowerPoint</vt:lpstr>
      <vt:lpstr>ĐÁNH GIÁ  &amp; LẬP KẾ HOẠCH CSGN</vt:lpstr>
      <vt:lpstr>KẾ HOẠCH CSGN</vt:lpstr>
      <vt:lpstr> CSGN CỤ THỂ</vt:lpstr>
      <vt:lpstr>TIÊN LƯỢNG </vt:lpstr>
      <vt:lpstr>TIÊN LƯỢNG</vt:lpstr>
      <vt:lpstr>LEARNING POINT</vt:lpstr>
      <vt:lpstr>LEARNING POINT</vt:lpstr>
      <vt:lpstr>LEARNING POINT</vt:lpstr>
      <vt:lpstr>Bản trình bày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Don vi Giam Nhe</dc:creator>
  <cp:revision>4</cp:revision>
  <dcterms:created xsi:type="dcterms:W3CDTF">2006-08-16T00:00:00Z</dcterms:created>
  <dcterms:modified xsi:type="dcterms:W3CDTF">2023-02-15T02:19:21Z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022FEB22ABEF46F5B0B3F76B6CD9E3B1</vt:lpwstr>
  </property>
  <property fmtid="{D5CDD505-2E9C-101B-9397-08002B2CF9AE}" pid="3" name="KSOProductBuildVer">
    <vt:lpwstr>1033-11.2.0.11417</vt:lpwstr>
  </property>
  <property fmtid="{D5CDD505-2E9C-101B-9397-08002B2CF9AE}" pid="4" name="ContentTypeId">
    <vt:lpwstr>0x010100AAAF315755108E4AB28391607C021507</vt:lpwstr>
  </property>
</Properties>
</file>

<file path=docProps/thumbnail.jpeg>
</file>